
<file path=[Content_Types].xml><?xml version="1.0" encoding="utf-8"?>
<Types xmlns="http://schemas.openxmlformats.org/package/2006/content-types">
  <Default Extension="gif" ContentType="image/gif"/>
  <Default Extension="jfif" ContentType="image/jpeg"/>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E0130D-CB87-4018-9F82-050A53C97316}" v="1107" dt="2023-03-17T12:18:49.0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123" d="100"/>
          <a:sy n="123" d="100"/>
        </p:scale>
        <p:origin x="1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9724C8-2E18-4A37-9241-791A4566C59A}"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73D4E9A9-5215-4D81-9F22-4A3863EE785B}">
      <dgm:prSet/>
      <dgm:spPr/>
      <dgm:t>
        <a:bodyPr/>
        <a:lstStyle/>
        <a:p>
          <a:pPr>
            <a:lnSpc>
              <a:spcPct val="100000"/>
            </a:lnSpc>
          </a:pPr>
          <a:r>
            <a:rPr lang="en-US" dirty="0"/>
            <a:t>Completed weekly by superintendent/PM/onsite representative </a:t>
          </a:r>
        </a:p>
      </dgm:t>
    </dgm:pt>
    <dgm:pt modelId="{DF1032FD-4EEA-4939-B8B3-1D74DD971C24}" type="parTrans" cxnId="{EDE77251-F615-47F3-93A4-CFD2D5549125}">
      <dgm:prSet/>
      <dgm:spPr/>
      <dgm:t>
        <a:bodyPr/>
        <a:lstStyle/>
        <a:p>
          <a:endParaRPr lang="en-US"/>
        </a:p>
      </dgm:t>
    </dgm:pt>
    <dgm:pt modelId="{0D218C24-699B-4B27-BF9C-B6CA8F3C2078}" type="sibTrans" cxnId="{EDE77251-F615-47F3-93A4-CFD2D5549125}">
      <dgm:prSet/>
      <dgm:spPr/>
      <dgm:t>
        <a:bodyPr/>
        <a:lstStyle/>
        <a:p>
          <a:endParaRPr lang="en-US"/>
        </a:p>
      </dgm:t>
    </dgm:pt>
    <dgm:pt modelId="{1DEF3210-62ED-4098-9064-FF995F1E4CB4}">
      <dgm:prSet/>
      <dgm:spPr/>
      <dgm:t>
        <a:bodyPr/>
        <a:lstStyle/>
        <a:p>
          <a:pPr>
            <a:lnSpc>
              <a:spcPct val="100000"/>
            </a:lnSpc>
          </a:pPr>
          <a:r>
            <a:rPr lang="en-US"/>
            <a:t>Best practice is to share the result of the checklists with all subcontractors and make sure safety is a daily topic</a:t>
          </a:r>
        </a:p>
      </dgm:t>
    </dgm:pt>
    <dgm:pt modelId="{E442A573-5580-4855-8E05-36EFACE18FE3}" type="parTrans" cxnId="{61DEA5DD-6E11-4E59-9776-C5CCB42D2D28}">
      <dgm:prSet/>
      <dgm:spPr/>
      <dgm:t>
        <a:bodyPr/>
        <a:lstStyle/>
        <a:p>
          <a:endParaRPr lang="en-US"/>
        </a:p>
      </dgm:t>
    </dgm:pt>
    <dgm:pt modelId="{C74EC1E9-469D-4C99-B244-78AB70920B20}" type="sibTrans" cxnId="{61DEA5DD-6E11-4E59-9776-C5CCB42D2D28}">
      <dgm:prSet/>
      <dgm:spPr/>
      <dgm:t>
        <a:bodyPr/>
        <a:lstStyle/>
        <a:p>
          <a:endParaRPr lang="en-US"/>
        </a:p>
      </dgm:t>
    </dgm:pt>
    <dgm:pt modelId="{F603891F-35AC-4F14-8CB2-995EAB9ECBF6}" type="pres">
      <dgm:prSet presAssocID="{D59724C8-2E18-4A37-9241-791A4566C59A}" presName="root" presStyleCnt="0">
        <dgm:presLayoutVars>
          <dgm:dir/>
          <dgm:resizeHandles val="exact"/>
        </dgm:presLayoutVars>
      </dgm:prSet>
      <dgm:spPr/>
    </dgm:pt>
    <dgm:pt modelId="{6F6E33C4-6D62-4C36-A10E-634C52F99A9A}" type="pres">
      <dgm:prSet presAssocID="{73D4E9A9-5215-4D81-9F22-4A3863EE785B}" presName="compNode" presStyleCnt="0"/>
      <dgm:spPr/>
    </dgm:pt>
    <dgm:pt modelId="{746A3EB1-7611-4B9F-AC83-AEF7B0AC4AC5}" type="pres">
      <dgm:prSet presAssocID="{73D4E9A9-5215-4D81-9F22-4A3863EE785B}"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rofessor"/>
        </a:ext>
      </dgm:extLst>
    </dgm:pt>
    <dgm:pt modelId="{D0EB2FC4-BAB2-4E5D-869A-2DC503CFBF8E}" type="pres">
      <dgm:prSet presAssocID="{73D4E9A9-5215-4D81-9F22-4A3863EE785B}" presName="spaceRect" presStyleCnt="0"/>
      <dgm:spPr/>
    </dgm:pt>
    <dgm:pt modelId="{87EECE24-2AEC-4576-B4C7-1D1567BA290D}" type="pres">
      <dgm:prSet presAssocID="{73D4E9A9-5215-4D81-9F22-4A3863EE785B}" presName="textRect" presStyleLbl="revTx" presStyleIdx="0" presStyleCnt="2">
        <dgm:presLayoutVars>
          <dgm:chMax val="1"/>
          <dgm:chPref val="1"/>
        </dgm:presLayoutVars>
      </dgm:prSet>
      <dgm:spPr/>
    </dgm:pt>
    <dgm:pt modelId="{9303FC03-8C81-48B7-B449-33112A13AAF1}" type="pres">
      <dgm:prSet presAssocID="{0D218C24-699B-4B27-BF9C-B6CA8F3C2078}" presName="sibTrans" presStyleCnt="0"/>
      <dgm:spPr/>
    </dgm:pt>
    <dgm:pt modelId="{93CCF8B1-7CE8-4699-A53B-65636323085E}" type="pres">
      <dgm:prSet presAssocID="{1DEF3210-62ED-4098-9064-FF995F1E4CB4}" presName="compNode" presStyleCnt="0"/>
      <dgm:spPr/>
    </dgm:pt>
    <dgm:pt modelId="{1B4F62BE-0283-4041-9E55-EDAC53E6CC6A}" type="pres">
      <dgm:prSet presAssocID="{1DEF3210-62ED-4098-9064-FF995F1E4CB4}"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Presentation with Checklist"/>
        </a:ext>
      </dgm:extLst>
    </dgm:pt>
    <dgm:pt modelId="{24CA5D7B-5A72-4D88-9F64-4513107130E6}" type="pres">
      <dgm:prSet presAssocID="{1DEF3210-62ED-4098-9064-FF995F1E4CB4}" presName="spaceRect" presStyleCnt="0"/>
      <dgm:spPr/>
    </dgm:pt>
    <dgm:pt modelId="{8D31F2EB-9330-4D6C-8E10-4A668C6712B3}" type="pres">
      <dgm:prSet presAssocID="{1DEF3210-62ED-4098-9064-FF995F1E4CB4}" presName="textRect" presStyleLbl="revTx" presStyleIdx="1" presStyleCnt="2">
        <dgm:presLayoutVars>
          <dgm:chMax val="1"/>
          <dgm:chPref val="1"/>
        </dgm:presLayoutVars>
      </dgm:prSet>
      <dgm:spPr/>
    </dgm:pt>
  </dgm:ptLst>
  <dgm:cxnLst>
    <dgm:cxn modelId="{4BB1FF0D-B430-4E7D-AC5D-4E7E77E0A26C}" type="presOf" srcId="{1DEF3210-62ED-4098-9064-FF995F1E4CB4}" destId="{8D31F2EB-9330-4D6C-8E10-4A668C6712B3}" srcOrd="0" destOrd="0" presId="urn:microsoft.com/office/officeart/2018/2/layout/IconLabelList"/>
    <dgm:cxn modelId="{EDE77251-F615-47F3-93A4-CFD2D5549125}" srcId="{D59724C8-2E18-4A37-9241-791A4566C59A}" destId="{73D4E9A9-5215-4D81-9F22-4A3863EE785B}" srcOrd="0" destOrd="0" parTransId="{DF1032FD-4EEA-4939-B8B3-1D74DD971C24}" sibTransId="{0D218C24-699B-4B27-BF9C-B6CA8F3C2078}"/>
    <dgm:cxn modelId="{577A21BC-AA81-4729-918C-BEB956116E08}" type="presOf" srcId="{73D4E9A9-5215-4D81-9F22-4A3863EE785B}" destId="{87EECE24-2AEC-4576-B4C7-1D1567BA290D}" srcOrd="0" destOrd="0" presId="urn:microsoft.com/office/officeart/2018/2/layout/IconLabelList"/>
    <dgm:cxn modelId="{8F73D5C8-611F-40C5-8303-83BE682FDEE1}" type="presOf" srcId="{D59724C8-2E18-4A37-9241-791A4566C59A}" destId="{F603891F-35AC-4F14-8CB2-995EAB9ECBF6}" srcOrd="0" destOrd="0" presId="urn:microsoft.com/office/officeart/2018/2/layout/IconLabelList"/>
    <dgm:cxn modelId="{61DEA5DD-6E11-4E59-9776-C5CCB42D2D28}" srcId="{D59724C8-2E18-4A37-9241-791A4566C59A}" destId="{1DEF3210-62ED-4098-9064-FF995F1E4CB4}" srcOrd="1" destOrd="0" parTransId="{E442A573-5580-4855-8E05-36EFACE18FE3}" sibTransId="{C74EC1E9-469D-4C99-B244-78AB70920B20}"/>
    <dgm:cxn modelId="{7A57E742-3459-4E41-A64B-A4ABF9031B63}" type="presParOf" srcId="{F603891F-35AC-4F14-8CB2-995EAB9ECBF6}" destId="{6F6E33C4-6D62-4C36-A10E-634C52F99A9A}" srcOrd="0" destOrd="0" presId="urn:microsoft.com/office/officeart/2018/2/layout/IconLabelList"/>
    <dgm:cxn modelId="{8AD8A568-9A68-43DF-98DC-253ED54698B2}" type="presParOf" srcId="{6F6E33C4-6D62-4C36-A10E-634C52F99A9A}" destId="{746A3EB1-7611-4B9F-AC83-AEF7B0AC4AC5}" srcOrd="0" destOrd="0" presId="urn:microsoft.com/office/officeart/2018/2/layout/IconLabelList"/>
    <dgm:cxn modelId="{2F6A737F-3295-4E59-80C8-B2B2DF4EEDD3}" type="presParOf" srcId="{6F6E33C4-6D62-4C36-A10E-634C52F99A9A}" destId="{D0EB2FC4-BAB2-4E5D-869A-2DC503CFBF8E}" srcOrd="1" destOrd="0" presId="urn:microsoft.com/office/officeart/2018/2/layout/IconLabelList"/>
    <dgm:cxn modelId="{2B6DA37E-AAFC-4803-8804-00BCAA8693B2}" type="presParOf" srcId="{6F6E33C4-6D62-4C36-A10E-634C52F99A9A}" destId="{87EECE24-2AEC-4576-B4C7-1D1567BA290D}" srcOrd="2" destOrd="0" presId="urn:microsoft.com/office/officeart/2018/2/layout/IconLabelList"/>
    <dgm:cxn modelId="{490A8530-3812-4D63-80E3-FA88961AE4CE}" type="presParOf" srcId="{F603891F-35AC-4F14-8CB2-995EAB9ECBF6}" destId="{9303FC03-8C81-48B7-B449-33112A13AAF1}" srcOrd="1" destOrd="0" presId="urn:microsoft.com/office/officeart/2018/2/layout/IconLabelList"/>
    <dgm:cxn modelId="{1C639C53-2460-4381-834E-3931D480CCC5}" type="presParOf" srcId="{F603891F-35AC-4F14-8CB2-995EAB9ECBF6}" destId="{93CCF8B1-7CE8-4699-A53B-65636323085E}" srcOrd="2" destOrd="0" presId="urn:microsoft.com/office/officeart/2018/2/layout/IconLabelList"/>
    <dgm:cxn modelId="{06A2776B-52A1-4BC1-8E9F-775B5805B319}" type="presParOf" srcId="{93CCF8B1-7CE8-4699-A53B-65636323085E}" destId="{1B4F62BE-0283-4041-9E55-EDAC53E6CC6A}" srcOrd="0" destOrd="0" presId="urn:microsoft.com/office/officeart/2018/2/layout/IconLabelList"/>
    <dgm:cxn modelId="{06AE4C96-C08F-4853-80D3-89873FB53333}" type="presParOf" srcId="{93CCF8B1-7CE8-4699-A53B-65636323085E}" destId="{24CA5D7B-5A72-4D88-9F64-4513107130E6}" srcOrd="1" destOrd="0" presId="urn:microsoft.com/office/officeart/2018/2/layout/IconLabelList"/>
    <dgm:cxn modelId="{9B167CD3-2895-44B8-AFCA-FA21161B0016}" type="presParOf" srcId="{93CCF8B1-7CE8-4699-A53B-65636323085E}" destId="{8D31F2EB-9330-4D6C-8E10-4A668C6712B3}"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6A3EB1-7611-4B9F-AC83-AEF7B0AC4AC5}">
      <dsp:nvSpPr>
        <dsp:cNvPr id="0" name=""/>
        <dsp:cNvSpPr/>
      </dsp:nvSpPr>
      <dsp:spPr>
        <a:xfrm>
          <a:off x="1442999" y="216421"/>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EECE24-2AEC-4576-B4C7-1D1567BA290D}">
      <dsp:nvSpPr>
        <dsp:cNvPr id="0" name=""/>
        <dsp:cNvSpPr/>
      </dsp:nvSpPr>
      <dsp:spPr>
        <a:xfrm>
          <a:off x="254999" y="2630696"/>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kern="1200" dirty="0"/>
            <a:t>Completed weekly by superintendent/PM/onsite representative </a:t>
          </a:r>
        </a:p>
      </dsp:txBody>
      <dsp:txXfrm>
        <a:off x="254999" y="2630696"/>
        <a:ext cx="4320000" cy="720000"/>
      </dsp:txXfrm>
    </dsp:sp>
    <dsp:sp modelId="{1B4F62BE-0283-4041-9E55-EDAC53E6CC6A}">
      <dsp:nvSpPr>
        <dsp:cNvPr id="0" name=""/>
        <dsp:cNvSpPr/>
      </dsp:nvSpPr>
      <dsp:spPr>
        <a:xfrm>
          <a:off x="6518999" y="216421"/>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31F2EB-9330-4D6C-8E10-4A668C6712B3}">
      <dsp:nvSpPr>
        <dsp:cNvPr id="0" name=""/>
        <dsp:cNvSpPr/>
      </dsp:nvSpPr>
      <dsp:spPr>
        <a:xfrm>
          <a:off x="5330999" y="2630696"/>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en-US" sz="1400" kern="1200"/>
            <a:t>Best practice is to share the result of the checklists with all subcontractors and make sure safety is a daily topic</a:t>
          </a:r>
        </a:p>
      </dsp:txBody>
      <dsp:txXfrm>
        <a:off x="5330999" y="2630696"/>
        <a:ext cx="432000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5CD60141-EEBD-4EC1-8E34-0344C16A18A2}"/>
              </a:ext>
              <a:ext uri="{C183D7F6-B498-43B3-948B-1728B52AA6E4}">
                <adec:decorative xmlns:adec="http://schemas.microsoft.com/office/drawing/2017/decorative" val="1"/>
              </a:ext>
            </a:extLst>
          </p:cNvPr>
          <p:cNvSpPr/>
          <p:nvPr/>
        </p:nvSpPr>
        <p:spPr>
          <a:xfrm>
            <a:off x="5318308" y="0"/>
            <a:ext cx="6873692" cy="6858000"/>
          </a:xfrm>
          <a:custGeom>
            <a:avLst/>
            <a:gdLst>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0 w 12192000"/>
              <a:gd name="connsiteY6" fmla="*/ 0 h 6858000"/>
              <a:gd name="connsiteX7" fmla="*/ 6700 w 12192000"/>
              <a:gd name="connsiteY7" fmla="*/ 0 h 6858000"/>
              <a:gd name="connsiteX8" fmla="*/ 6700 w 12192000"/>
              <a:gd name="connsiteY8" fmla="*/ 6858000 h 6858000"/>
              <a:gd name="connsiteX9" fmla="*/ 0 w 12192000"/>
              <a:gd name="connsiteY9" fmla="*/ 6858000 h 6858000"/>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11328900 w 12192000"/>
              <a:gd name="connsiteY6" fmla="*/ 0 h 6858000"/>
              <a:gd name="connsiteX7" fmla="*/ 0 w 12192000"/>
              <a:gd name="connsiteY7" fmla="*/ 6858000 h 6858000"/>
              <a:gd name="connsiteX8" fmla="*/ 6700 w 12192000"/>
              <a:gd name="connsiteY8" fmla="*/ 0 h 6858000"/>
              <a:gd name="connsiteX9" fmla="*/ 6700 w 12192000"/>
              <a:gd name="connsiteY9" fmla="*/ 6858000 h 6858000"/>
              <a:gd name="connsiteX10" fmla="*/ 0 w 12192000"/>
              <a:gd name="connsiteY10" fmla="*/ 6858000 h 6858000"/>
              <a:gd name="connsiteX0" fmla="*/ 11322200 w 12185300"/>
              <a:gd name="connsiteY0" fmla="*/ 0 h 6858000"/>
              <a:gd name="connsiteX1" fmla="*/ 12185300 w 12185300"/>
              <a:gd name="connsiteY1" fmla="*/ 0 h 6858000"/>
              <a:gd name="connsiteX2" fmla="*/ 12185300 w 12185300"/>
              <a:gd name="connsiteY2" fmla="*/ 6858000 h 6858000"/>
              <a:gd name="connsiteX3" fmla="*/ 5311608 w 12185300"/>
              <a:gd name="connsiteY3" fmla="*/ 6858000 h 6858000"/>
              <a:gd name="connsiteX4" fmla="*/ 11322197 w 12185300"/>
              <a:gd name="connsiteY4" fmla="*/ 4 h 6858000"/>
              <a:gd name="connsiteX5" fmla="*/ 11322198 w 12185300"/>
              <a:gd name="connsiteY5" fmla="*/ 2 h 6858000"/>
              <a:gd name="connsiteX6" fmla="*/ 11322200 w 12185300"/>
              <a:gd name="connsiteY6" fmla="*/ 0 h 6858000"/>
              <a:gd name="connsiteX7" fmla="*/ 0 w 12185300"/>
              <a:gd name="connsiteY7" fmla="*/ 6858000 h 6858000"/>
              <a:gd name="connsiteX8" fmla="*/ 0 w 12185300"/>
              <a:gd name="connsiteY8" fmla="*/ 0 h 6858000"/>
              <a:gd name="connsiteX9" fmla="*/ 0 w 12185300"/>
              <a:gd name="connsiteY9" fmla="*/ 6858000 h 6858000"/>
              <a:gd name="connsiteX0" fmla="*/ 6010592 w 6873692"/>
              <a:gd name="connsiteY0" fmla="*/ 0 h 6858000"/>
              <a:gd name="connsiteX1" fmla="*/ 6873692 w 6873692"/>
              <a:gd name="connsiteY1" fmla="*/ 0 h 6858000"/>
              <a:gd name="connsiteX2" fmla="*/ 6873692 w 6873692"/>
              <a:gd name="connsiteY2" fmla="*/ 6858000 h 6858000"/>
              <a:gd name="connsiteX3" fmla="*/ 0 w 6873692"/>
              <a:gd name="connsiteY3" fmla="*/ 6858000 h 6858000"/>
              <a:gd name="connsiteX4" fmla="*/ 6010589 w 6873692"/>
              <a:gd name="connsiteY4" fmla="*/ 4 h 6858000"/>
              <a:gd name="connsiteX5" fmla="*/ 6010590 w 6873692"/>
              <a:gd name="connsiteY5" fmla="*/ 2 h 6858000"/>
              <a:gd name="connsiteX6" fmla="*/ 6010592 w 6873692"/>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65FCBBA-905A-4FD1-BFBA-F3EE6DA264E0}"/>
              </a:ext>
            </a:extLst>
          </p:cNvPr>
          <p:cNvSpPr>
            <a:spLocks noGrp="1"/>
          </p:cNvSpPr>
          <p:nvPr>
            <p:ph type="ctrTitle"/>
          </p:nvPr>
        </p:nvSpPr>
        <p:spPr>
          <a:xfrm>
            <a:off x="1143000" y="1181098"/>
            <a:ext cx="8986580" cy="2832404"/>
          </a:xfrm>
        </p:spPr>
        <p:txBody>
          <a:bodyPr anchor="t">
            <a:normAutofit/>
          </a:bodyPr>
          <a:lstStyle>
            <a:lvl1pPr algn="l">
              <a:lnSpc>
                <a:spcPct val="100000"/>
              </a:lnSpc>
              <a:defRPr sz="4800" cap="all" spc="300" baseline="0"/>
            </a:lvl1pPr>
          </a:lstStyle>
          <a:p>
            <a:r>
              <a:rPr lang="en-US" dirty="0"/>
              <a:t>Click to edit Master title style</a:t>
            </a:r>
          </a:p>
        </p:txBody>
      </p:sp>
      <p:sp>
        <p:nvSpPr>
          <p:cNvPr id="3" name="Subtitle 2">
            <a:extLst>
              <a:ext uri="{FF2B5EF4-FFF2-40B4-BE49-F238E27FC236}">
                <a16:creationId xmlns:a16="http://schemas.microsoft.com/office/drawing/2014/main" id="{13DD287E-F1C8-463F-8429-D1B5B1582520}"/>
              </a:ext>
            </a:extLst>
          </p:cNvPr>
          <p:cNvSpPr>
            <a:spLocks noGrp="1"/>
          </p:cNvSpPr>
          <p:nvPr>
            <p:ph type="subTitle" idx="1"/>
          </p:nvPr>
        </p:nvSpPr>
        <p:spPr>
          <a:xfrm>
            <a:off x="1143000" y="5463522"/>
            <a:ext cx="8986580" cy="650311"/>
          </a:xfrm>
        </p:spPr>
        <p:txBody>
          <a:bodyPr>
            <a:normAutofit/>
          </a:bodyPr>
          <a:lstStyle>
            <a:lvl1pPr marL="0" indent="0" algn="l">
              <a:lnSpc>
                <a:spcPct val="10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81F44ED-7973-4A99-B2CA-A8962BCE0D5D}"/>
              </a:ext>
            </a:extLst>
          </p:cNvPr>
          <p:cNvSpPr>
            <a:spLocks noGrp="1"/>
          </p:cNvSpPr>
          <p:nvPr>
            <p:ph type="dt" sz="half" idx="10"/>
          </p:nvPr>
        </p:nvSpPr>
        <p:spPr/>
        <p:txBody>
          <a:bodyPr/>
          <a:lstStyle/>
          <a:p>
            <a:fld id="{3CADBD16-5BFB-4D9F-9646-C75D1B53BBB6}" type="datetimeFigureOut">
              <a:rPr lang="en-US" smtClean="0"/>
              <a:t>3/23/2023</a:t>
            </a:fld>
            <a:endParaRPr lang="en-US"/>
          </a:p>
        </p:txBody>
      </p:sp>
      <p:sp>
        <p:nvSpPr>
          <p:cNvPr id="5" name="Footer Placeholder 4">
            <a:extLst>
              <a:ext uri="{FF2B5EF4-FFF2-40B4-BE49-F238E27FC236}">
                <a16:creationId xmlns:a16="http://schemas.microsoft.com/office/drawing/2014/main" id="{08DF96F2-D6BE-49AC-A605-5AE87C3F2F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7FC50-B13C-4B63-AE64-F71A6EDE63B6}"/>
              </a:ext>
            </a:extLst>
          </p:cNvPr>
          <p:cNvSpPr>
            <a:spLocks noGrp="1"/>
          </p:cNvSpPr>
          <p:nvPr>
            <p:ph type="sldNum" sz="quarter" idx="12"/>
          </p:nvPr>
        </p:nvSpPr>
        <p:spPr/>
        <p:txBody>
          <a:bodyPr/>
          <a:lstStyle/>
          <a:p>
            <a:fld id="{C0722274-0FAA-4649-AA4E-4210F4F32167}" type="slidenum">
              <a:rPr lang="en-US" smtClean="0"/>
              <a:t>‹#›</a:t>
            </a:fld>
            <a:endParaRPr lang="en-US"/>
          </a:p>
        </p:txBody>
      </p:sp>
      <p:cxnSp>
        <p:nvCxnSpPr>
          <p:cNvPr id="12" name="Straight Connector 11">
            <a:extLst>
              <a:ext uri="{FF2B5EF4-FFF2-40B4-BE49-F238E27FC236}">
                <a16:creationId xmlns:a16="http://schemas.microsoft.com/office/drawing/2014/main" id="{4C75A547-BCD1-42BE-966E-53CA0AB93165}"/>
              </a:ext>
            </a:extLst>
          </p:cNvPr>
          <p:cNvCxnSpPr>
            <a:cxnSpLocks/>
          </p:cNvCxnSpPr>
          <p:nvPr/>
        </p:nvCxnSpPr>
        <p:spPr>
          <a:xfrm>
            <a:off x="1188357" y="5151666"/>
            <a:ext cx="98225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9827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A3BF2-BCE9-47D7-B1C0-1F0E4936B6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2722E9-C3E4-48AF-996A-495AE659FA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C9E516-382B-4845-93BF-20C16EE0DB05}"/>
              </a:ext>
            </a:extLst>
          </p:cNvPr>
          <p:cNvSpPr>
            <a:spLocks noGrp="1"/>
          </p:cNvSpPr>
          <p:nvPr>
            <p:ph type="dt" sz="half" idx="10"/>
          </p:nvPr>
        </p:nvSpPr>
        <p:spPr/>
        <p:txBody>
          <a:bodyPr/>
          <a:lstStyle/>
          <a:p>
            <a:fld id="{3CADBD16-5BFB-4D9F-9646-C75D1B53BBB6}" type="datetimeFigureOut">
              <a:rPr lang="en-US" smtClean="0"/>
              <a:t>3/23/2023</a:t>
            </a:fld>
            <a:endParaRPr lang="en-US"/>
          </a:p>
        </p:txBody>
      </p:sp>
      <p:sp>
        <p:nvSpPr>
          <p:cNvPr id="5" name="Footer Placeholder 4">
            <a:extLst>
              <a:ext uri="{FF2B5EF4-FFF2-40B4-BE49-F238E27FC236}">
                <a16:creationId xmlns:a16="http://schemas.microsoft.com/office/drawing/2014/main" id="{EAB96E16-F168-442A-843C-5D490D54B0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A61BEA-A969-437A-BD8B-CB1B709AD430}"/>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554274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528449-3E11-45FF-BF3A-651867603E75}"/>
              </a:ext>
            </a:extLst>
          </p:cNvPr>
          <p:cNvSpPr>
            <a:spLocks noGrp="1"/>
          </p:cNvSpPr>
          <p:nvPr>
            <p:ph type="title" orient="vert"/>
          </p:nvPr>
        </p:nvSpPr>
        <p:spPr>
          <a:xfrm>
            <a:off x="8572500" y="870625"/>
            <a:ext cx="2476499" cy="5029201"/>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AFC0EAB0-2DFA-4CBA-86B1-1826EF523D4D}"/>
              </a:ext>
            </a:extLst>
          </p:cNvPr>
          <p:cNvSpPr>
            <a:spLocks noGrp="1"/>
          </p:cNvSpPr>
          <p:nvPr>
            <p:ph type="body" orient="vert" idx="1"/>
          </p:nvPr>
        </p:nvSpPr>
        <p:spPr>
          <a:xfrm>
            <a:off x="1143000" y="870625"/>
            <a:ext cx="7324928" cy="50292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FA22F89-E1F5-45D7-945A-8A2886C4BA59}"/>
              </a:ext>
            </a:extLst>
          </p:cNvPr>
          <p:cNvSpPr>
            <a:spLocks noGrp="1"/>
          </p:cNvSpPr>
          <p:nvPr>
            <p:ph type="dt" sz="half" idx="10"/>
          </p:nvPr>
        </p:nvSpPr>
        <p:spPr/>
        <p:txBody>
          <a:bodyPr/>
          <a:lstStyle/>
          <a:p>
            <a:fld id="{3CADBD16-5BFB-4D9F-9646-C75D1B53BBB6}" type="datetimeFigureOut">
              <a:rPr lang="en-US" smtClean="0"/>
              <a:t>3/23/2023</a:t>
            </a:fld>
            <a:endParaRPr lang="en-US"/>
          </a:p>
        </p:txBody>
      </p:sp>
      <p:sp>
        <p:nvSpPr>
          <p:cNvPr id="5" name="Footer Placeholder 4">
            <a:extLst>
              <a:ext uri="{FF2B5EF4-FFF2-40B4-BE49-F238E27FC236}">
                <a16:creationId xmlns:a16="http://schemas.microsoft.com/office/drawing/2014/main" id="{637E7E82-5FB8-4289-AD0C-0BA788E14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5A4046-1A2C-41F5-A177-1C3919C20569}"/>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320758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CD6F3-88F1-4195-8395-57AA096BB3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D8D06C-EB08-40B3-AFB3-A62F441122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03962F-B413-4C4C-A490-724DDB9E7DB9}"/>
              </a:ext>
            </a:extLst>
          </p:cNvPr>
          <p:cNvSpPr>
            <a:spLocks noGrp="1"/>
          </p:cNvSpPr>
          <p:nvPr>
            <p:ph type="dt" sz="half" idx="10"/>
          </p:nvPr>
        </p:nvSpPr>
        <p:spPr/>
        <p:txBody>
          <a:bodyPr/>
          <a:lstStyle/>
          <a:p>
            <a:fld id="{3CADBD16-5BFB-4D9F-9646-C75D1B53BBB6}" type="datetimeFigureOut">
              <a:rPr lang="en-US" smtClean="0"/>
              <a:t>3/23/2023</a:t>
            </a:fld>
            <a:endParaRPr lang="en-US"/>
          </a:p>
        </p:txBody>
      </p:sp>
      <p:sp>
        <p:nvSpPr>
          <p:cNvPr id="5" name="Footer Placeholder 4">
            <a:extLst>
              <a:ext uri="{FF2B5EF4-FFF2-40B4-BE49-F238E27FC236}">
                <a16:creationId xmlns:a16="http://schemas.microsoft.com/office/drawing/2014/main" id="{02871813-4E87-4C04-835D-76246010B0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922BA3-033C-491E-A045-F0052AC19A8C}"/>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231687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E19AD-2EDD-4B4F-9F9E-46A4441847A6}"/>
              </a:ext>
            </a:extLst>
          </p:cNvPr>
          <p:cNvSpPr>
            <a:spLocks noGrp="1"/>
          </p:cNvSpPr>
          <p:nvPr>
            <p:ph type="title"/>
          </p:nvPr>
        </p:nvSpPr>
        <p:spPr>
          <a:xfrm>
            <a:off x="1143000" y="1709738"/>
            <a:ext cx="8520952" cy="2852737"/>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00EE5927-21D5-4EBA-A112-CAD1BD38BCB1}"/>
              </a:ext>
            </a:extLst>
          </p:cNvPr>
          <p:cNvSpPr>
            <a:spLocks noGrp="1"/>
          </p:cNvSpPr>
          <p:nvPr>
            <p:ph type="body" idx="1"/>
          </p:nvPr>
        </p:nvSpPr>
        <p:spPr>
          <a:xfrm>
            <a:off x="1143000" y="4589466"/>
            <a:ext cx="8520952" cy="813266"/>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CEF0D16-9D87-4D76-A5A5-534E24B7DD25}"/>
              </a:ext>
            </a:extLst>
          </p:cNvPr>
          <p:cNvSpPr>
            <a:spLocks noGrp="1"/>
          </p:cNvSpPr>
          <p:nvPr>
            <p:ph type="dt" sz="half" idx="10"/>
          </p:nvPr>
        </p:nvSpPr>
        <p:spPr/>
        <p:txBody>
          <a:bodyPr/>
          <a:lstStyle/>
          <a:p>
            <a:fld id="{3CADBD16-5BFB-4D9F-9646-C75D1B53BBB6}" type="datetimeFigureOut">
              <a:rPr lang="en-US" smtClean="0"/>
              <a:t>3/23/2023</a:t>
            </a:fld>
            <a:endParaRPr lang="en-US"/>
          </a:p>
        </p:txBody>
      </p:sp>
      <p:sp>
        <p:nvSpPr>
          <p:cNvPr id="5" name="Footer Placeholder 4">
            <a:extLst>
              <a:ext uri="{FF2B5EF4-FFF2-40B4-BE49-F238E27FC236}">
                <a16:creationId xmlns:a16="http://schemas.microsoft.com/office/drawing/2014/main" id="{5965F387-5AAC-45D0-ABCE-B1CF4BC7E0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8AF6FE-0006-4F40-A7FB-E0FDBADF7548}"/>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919590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8AADE-587E-4574-B21B-7ABDE5A236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2F9DA5-4DFB-4211-A58A-FFD842C27A65}"/>
              </a:ext>
            </a:extLst>
          </p:cNvPr>
          <p:cNvSpPr>
            <a:spLocks noGrp="1"/>
          </p:cNvSpPr>
          <p:nvPr>
            <p:ph sz="half" idx="1"/>
          </p:nvPr>
        </p:nvSpPr>
        <p:spPr>
          <a:xfrm>
            <a:off x="1143000" y="2339501"/>
            <a:ext cx="4798979" cy="35505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A99F26-66AF-4614-91CE-C93A24BAC23A}"/>
              </a:ext>
            </a:extLst>
          </p:cNvPr>
          <p:cNvSpPr>
            <a:spLocks noGrp="1"/>
          </p:cNvSpPr>
          <p:nvPr>
            <p:ph sz="half" idx="2"/>
          </p:nvPr>
        </p:nvSpPr>
        <p:spPr>
          <a:xfrm>
            <a:off x="6250020" y="2339501"/>
            <a:ext cx="4798980" cy="355059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7F8F678E-59B5-4DF9-ABCB-506B9CB701CC}"/>
              </a:ext>
            </a:extLst>
          </p:cNvPr>
          <p:cNvSpPr>
            <a:spLocks noGrp="1"/>
          </p:cNvSpPr>
          <p:nvPr>
            <p:ph type="dt" sz="half" idx="10"/>
          </p:nvPr>
        </p:nvSpPr>
        <p:spPr/>
        <p:txBody>
          <a:bodyPr/>
          <a:lstStyle/>
          <a:p>
            <a:fld id="{3CADBD16-5BFB-4D9F-9646-C75D1B53BBB6}" type="datetimeFigureOut">
              <a:rPr lang="en-US" smtClean="0"/>
              <a:t>3/23/2023</a:t>
            </a:fld>
            <a:endParaRPr lang="en-US"/>
          </a:p>
        </p:txBody>
      </p:sp>
      <p:sp>
        <p:nvSpPr>
          <p:cNvPr id="6" name="Footer Placeholder 5">
            <a:extLst>
              <a:ext uri="{FF2B5EF4-FFF2-40B4-BE49-F238E27FC236}">
                <a16:creationId xmlns:a16="http://schemas.microsoft.com/office/drawing/2014/main" id="{18B50A53-317B-444A-9BA2-F69CDBF5D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B269A1-B0FB-4C8F-B6AA-0718C92D3D22}"/>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864918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2BBBF-42B2-4A5D-B145-46983A530170}"/>
              </a:ext>
            </a:extLst>
          </p:cNvPr>
          <p:cNvSpPr>
            <a:spLocks noGrp="1"/>
          </p:cNvSpPr>
          <p:nvPr>
            <p:ph type="title"/>
          </p:nvPr>
        </p:nvSpPr>
        <p:spPr>
          <a:xfrm>
            <a:off x="1143000" y="1133272"/>
            <a:ext cx="9905999" cy="846307"/>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804BE44-5271-4B5D-B649-35E3AF20B48F}"/>
              </a:ext>
            </a:extLst>
          </p:cNvPr>
          <p:cNvSpPr>
            <a:spLocks noGrp="1"/>
          </p:cNvSpPr>
          <p:nvPr>
            <p:ph type="body" idx="1"/>
          </p:nvPr>
        </p:nvSpPr>
        <p:spPr>
          <a:xfrm>
            <a:off x="1142999" y="2067127"/>
            <a:ext cx="4798980"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4D7891E-0C0A-4688-97DD-C0715E322194}"/>
              </a:ext>
            </a:extLst>
          </p:cNvPr>
          <p:cNvSpPr>
            <a:spLocks noGrp="1"/>
          </p:cNvSpPr>
          <p:nvPr>
            <p:ph sz="half" idx="2"/>
          </p:nvPr>
        </p:nvSpPr>
        <p:spPr>
          <a:xfrm>
            <a:off x="1143001" y="2864795"/>
            <a:ext cx="4798978"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5EAF30-3412-49B0-93D1-596CC2695B26}"/>
              </a:ext>
            </a:extLst>
          </p:cNvPr>
          <p:cNvSpPr>
            <a:spLocks noGrp="1"/>
          </p:cNvSpPr>
          <p:nvPr>
            <p:ph type="body" sz="quarter" idx="3"/>
          </p:nvPr>
        </p:nvSpPr>
        <p:spPr>
          <a:xfrm>
            <a:off x="6250018" y="2067127"/>
            <a:ext cx="4798981"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707B9B7-F41C-4314-9F0C-BB84547FB8CA}"/>
              </a:ext>
            </a:extLst>
          </p:cNvPr>
          <p:cNvSpPr>
            <a:spLocks noGrp="1"/>
          </p:cNvSpPr>
          <p:nvPr>
            <p:ph sz="quarter" idx="4"/>
          </p:nvPr>
        </p:nvSpPr>
        <p:spPr>
          <a:xfrm>
            <a:off x="6250019" y="2864795"/>
            <a:ext cx="4798982"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8421587F-6AFC-4906-86EB-6B0A86EEF300}"/>
              </a:ext>
            </a:extLst>
          </p:cNvPr>
          <p:cNvSpPr>
            <a:spLocks noGrp="1"/>
          </p:cNvSpPr>
          <p:nvPr>
            <p:ph type="dt" sz="half" idx="10"/>
          </p:nvPr>
        </p:nvSpPr>
        <p:spPr/>
        <p:txBody>
          <a:bodyPr/>
          <a:lstStyle/>
          <a:p>
            <a:fld id="{3CADBD16-5BFB-4D9F-9646-C75D1B53BBB6}" type="datetimeFigureOut">
              <a:rPr lang="en-US" smtClean="0"/>
              <a:t>3/23/2023</a:t>
            </a:fld>
            <a:endParaRPr lang="en-US"/>
          </a:p>
        </p:txBody>
      </p:sp>
      <p:sp>
        <p:nvSpPr>
          <p:cNvPr id="8" name="Footer Placeholder 7">
            <a:extLst>
              <a:ext uri="{FF2B5EF4-FFF2-40B4-BE49-F238E27FC236}">
                <a16:creationId xmlns:a16="http://schemas.microsoft.com/office/drawing/2014/main" id="{354BE2C5-583B-49BC-9864-B01EEF7987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39B236-45F5-4CC6-8D53-A6903A1CC8B3}"/>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057078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6B206-0678-4577-B79F-760526A5FD76}"/>
              </a:ext>
            </a:extLst>
          </p:cNvPr>
          <p:cNvSpPr>
            <a:spLocks noGrp="1"/>
          </p:cNvSpPr>
          <p:nvPr>
            <p:ph type="title"/>
          </p:nvPr>
        </p:nvSpPr>
        <p:spPr>
          <a:xfrm>
            <a:off x="2019300" y="1322615"/>
            <a:ext cx="8175171" cy="4212771"/>
          </a:xfrm>
        </p:spPr>
        <p:txBody>
          <a:bodyPr/>
          <a:lstStyle>
            <a:lvl1pPr algn="ctr">
              <a:defRPr/>
            </a:lvl1pPr>
          </a:lstStyle>
          <a:p>
            <a:r>
              <a:rPr lang="en-US" dirty="0"/>
              <a:t>Click to edit Master title style</a:t>
            </a:r>
          </a:p>
        </p:txBody>
      </p:sp>
      <p:sp>
        <p:nvSpPr>
          <p:cNvPr id="3" name="Date Placeholder 2">
            <a:extLst>
              <a:ext uri="{FF2B5EF4-FFF2-40B4-BE49-F238E27FC236}">
                <a16:creationId xmlns:a16="http://schemas.microsoft.com/office/drawing/2014/main" id="{E6D5FCB8-AFD3-4801-BBD6-9548F4CF7C86}"/>
              </a:ext>
            </a:extLst>
          </p:cNvPr>
          <p:cNvSpPr>
            <a:spLocks noGrp="1"/>
          </p:cNvSpPr>
          <p:nvPr>
            <p:ph type="dt" sz="half" idx="10"/>
          </p:nvPr>
        </p:nvSpPr>
        <p:spPr/>
        <p:txBody>
          <a:bodyPr/>
          <a:lstStyle/>
          <a:p>
            <a:fld id="{3CADBD16-5BFB-4D9F-9646-C75D1B53BBB6}" type="datetimeFigureOut">
              <a:rPr lang="en-US" smtClean="0"/>
              <a:t>3/23/2023</a:t>
            </a:fld>
            <a:endParaRPr lang="en-US"/>
          </a:p>
        </p:txBody>
      </p:sp>
      <p:sp>
        <p:nvSpPr>
          <p:cNvPr id="4" name="Footer Placeholder 3">
            <a:extLst>
              <a:ext uri="{FF2B5EF4-FFF2-40B4-BE49-F238E27FC236}">
                <a16:creationId xmlns:a16="http://schemas.microsoft.com/office/drawing/2014/main" id="{0F6DACF8-CBC0-416B-B28E-EE18C4238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70C7421-FF49-4CE9-87D0-2B4FFE0E3DC4}"/>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815508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19CBFE-15AA-4447-9F9C-D8B0BEB242DA}"/>
              </a:ext>
            </a:extLst>
          </p:cNvPr>
          <p:cNvSpPr>
            <a:spLocks noGrp="1"/>
          </p:cNvSpPr>
          <p:nvPr>
            <p:ph type="dt" sz="half" idx="10"/>
          </p:nvPr>
        </p:nvSpPr>
        <p:spPr/>
        <p:txBody>
          <a:bodyPr/>
          <a:lstStyle/>
          <a:p>
            <a:fld id="{3CADBD16-5BFB-4D9F-9646-C75D1B53BBB6}" type="datetimeFigureOut">
              <a:rPr lang="en-US" smtClean="0"/>
              <a:t>3/23/2023</a:t>
            </a:fld>
            <a:endParaRPr lang="en-US"/>
          </a:p>
        </p:txBody>
      </p:sp>
      <p:sp>
        <p:nvSpPr>
          <p:cNvPr id="3" name="Footer Placeholder 2">
            <a:extLst>
              <a:ext uri="{FF2B5EF4-FFF2-40B4-BE49-F238E27FC236}">
                <a16:creationId xmlns:a16="http://schemas.microsoft.com/office/drawing/2014/main" id="{C6B48227-EC1E-4063-9682-891A2DB1A8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2C6A63-C3F4-4563-A542-9A41AC946C32}"/>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515566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900C1-FE18-461C-801C-8626C7759861}"/>
              </a:ext>
            </a:extLst>
          </p:cNvPr>
          <p:cNvSpPr>
            <a:spLocks noGrp="1"/>
          </p:cNvSpPr>
          <p:nvPr>
            <p:ph type="title"/>
          </p:nvPr>
        </p:nvSpPr>
        <p:spPr>
          <a:xfrm>
            <a:off x="1143000" y="1600200"/>
            <a:ext cx="3932237" cy="1964986"/>
          </a:xfrm>
        </p:spPr>
        <p:txBody>
          <a:bodyPr anchor="b">
            <a:normAutofit/>
          </a:bodyPr>
          <a:lstStyle>
            <a:lvl1pPr>
              <a:lnSpc>
                <a:spcPct val="110000"/>
              </a:lnSpc>
              <a:defRPr sz="2400" cap="all" spc="300" baseline="0"/>
            </a:lvl1pPr>
          </a:lstStyle>
          <a:p>
            <a:r>
              <a:rPr lang="en-US" dirty="0"/>
              <a:t>Click to edit Master title style</a:t>
            </a:r>
          </a:p>
        </p:txBody>
      </p:sp>
      <p:sp>
        <p:nvSpPr>
          <p:cNvPr id="3" name="Content Placeholder 2">
            <a:extLst>
              <a:ext uri="{FF2B5EF4-FFF2-40B4-BE49-F238E27FC236}">
                <a16:creationId xmlns:a16="http://schemas.microsoft.com/office/drawing/2014/main" id="{AB14CFF3-3406-49E3-9D5A-1BE90FFA508E}"/>
              </a:ext>
            </a:extLst>
          </p:cNvPr>
          <p:cNvSpPr>
            <a:spLocks noGrp="1"/>
          </p:cNvSpPr>
          <p:nvPr>
            <p:ph idx="1"/>
          </p:nvPr>
        </p:nvSpPr>
        <p:spPr>
          <a:xfrm>
            <a:off x="5627451" y="987425"/>
            <a:ext cx="5421548"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033D14FF-9082-4BBA-BC7A-F4C5B78599C5}"/>
              </a:ext>
            </a:extLst>
          </p:cNvPr>
          <p:cNvSpPr>
            <a:spLocks noGrp="1"/>
          </p:cNvSpPr>
          <p:nvPr>
            <p:ph type="body" sz="half" idx="2"/>
          </p:nvPr>
        </p:nvSpPr>
        <p:spPr>
          <a:xfrm>
            <a:off x="1143000" y="3662464"/>
            <a:ext cx="3932237" cy="2206523"/>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D5A2726-EB8E-4DF7-9A1B-F03BD8C7179E}"/>
              </a:ext>
            </a:extLst>
          </p:cNvPr>
          <p:cNvSpPr>
            <a:spLocks noGrp="1"/>
          </p:cNvSpPr>
          <p:nvPr>
            <p:ph type="dt" sz="half" idx="10"/>
          </p:nvPr>
        </p:nvSpPr>
        <p:spPr/>
        <p:txBody>
          <a:bodyPr/>
          <a:lstStyle/>
          <a:p>
            <a:fld id="{3CADBD16-5BFB-4D9F-9646-C75D1B53BBB6}" type="datetimeFigureOut">
              <a:rPr lang="en-US" smtClean="0"/>
              <a:t>3/23/2023</a:t>
            </a:fld>
            <a:endParaRPr lang="en-US"/>
          </a:p>
        </p:txBody>
      </p:sp>
      <p:sp>
        <p:nvSpPr>
          <p:cNvPr id="6" name="Footer Placeholder 5">
            <a:extLst>
              <a:ext uri="{FF2B5EF4-FFF2-40B4-BE49-F238E27FC236}">
                <a16:creationId xmlns:a16="http://schemas.microsoft.com/office/drawing/2014/main" id="{8D9929BE-611C-4FE6-B0A5-E0FF9DF969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B90B32-1D0E-4BCD-8850-59EA235F7EB4}"/>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33960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CA1460E-1069-4FCA-B04E-28F77C861046}"/>
              </a:ext>
            </a:extLst>
          </p:cNvPr>
          <p:cNvSpPr>
            <a:spLocks noGrp="1"/>
          </p:cNvSpPr>
          <p:nvPr>
            <p:ph type="pic" idx="1"/>
          </p:nvPr>
        </p:nvSpPr>
        <p:spPr>
          <a:xfrm>
            <a:off x="5513614" y="987425"/>
            <a:ext cx="55353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6138C1E-867B-4FE9-8783-9B1246AEB797}"/>
              </a:ext>
            </a:extLst>
          </p:cNvPr>
          <p:cNvSpPr>
            <a:spLocks noGrp="1"/>
          </p:cNvSpPr>
          <p:nvPr>
            <p:ph type="body" sz="half" idx="2"/>
          </p:nvPr>
        </p:nvSpPr>
        <p:spPr>
          <a:xfrm>
            <a:off x="1143000" y="3657601"/>
            <a:ext cx="3932236" cy="2211388"/>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0721568-4870-46F2-9F7E-F410702012D9}"/>
              </a:ext>
            </a:extLst>
          </p:cNvPr>
          <p:cNvSpPr>
            <a:spLocks noGrp="1"/>
          </p:cNvSpPr>
          <p:nvPr>
            <p:ph type="dt" sz="half" idx="10"/>
          </p:nvPr>
        </p:nvSpPr>
        <p:spPr/>
        <p:txBody>
          <a:bodyPr/>
          <a:lstStyle/>
          <a:p>
            <a:fld id="{3CADBD16-5BFB-4D9F-9646-C75D1B53BBB6}" type="datetimeFigureOut">
              <a:rPr lang="en-US" smtClean="0"/>
              <a:t>3/23/2023</a:t>
            </a:fld>
            <a:endParaRPr lang="en-US"/>
          </a:p>
        </p:txBody>
      </p:sp>
      <p:sp>
        <p:nvSpPr>
          <p:cNvPr id="6" name="Footer Placeholder 5">
            <a:extLst>
              <a:ext uri="{FF2B5EF4-FFF2-40B4-BE49-F238E27FC236}">
                <a16:creationId xmlns:a16="http://schemas.microsoft.com/office/drawing/2014/main" id="{0BB3CC65-0E73-45A1-9D4F-3F4559B3B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8C58CD-9BC3-431E-A7B4-D596A7F06C5E}"/>
              </a:ext>
            </a:extLst>
          </p:cNvPr>
          <p:cNvSpPr>
            <a:spLocks noGrp="1"/>
          </p:cNvSpPr>
          <p:nvPr>
            <p:ph type="sldNum" sz="quarter" idx="12"/>
          </p:nvPr>
        </p:nvSpPr>
        <p:spPr/>
        <p:txBody>
          <a:bodyPr/>
          <a:lstStyle/>
          <a:p>
            <a:fld id="{C0722274-0FAA-4649-AA4E-4210F4F32167}" type="slidenum">
              <a:rPr lang="en-US" smtClean="0"/>
              <a:t>‹#›</a:t>
            </a:fld>
            <a:endParaRPr lang="en-US"/>
          </a:p>
        </p:txBody>
      </p:sp>
      <p:sp>
        <p:nvSpPr>
          <p:cNvPr id="2" name="Title 1">
            <a:extLst>
              <a:ext uri="{FF2B5EF4-FFF2-40B4-BE49-F238E27FC236}">
                <a16:creationId xmlns:a16="http://schemas.microsoft.com/office/drawing/2014/main" id="{2368F756-D171-474C-8B1A-C818032F6F78}"/>
              </a:ext>
            </a:extLst>
          </p:cNvPr>
          <p:cNvSpPr>
            <a:spLocks noGrp="1"/>
          </p:cNvSpPr>
          <p:nvPr>
            <p:ph type="title"/>
          </p:nvPr>
        </p:nvSpPr>
        <p:spPr>
          <a:xfrm>
            <a:off x="1143000" y="1600201"/>
            <a:ext cx="3932236" cy="1959428"/>
          </a:xfrm>
        </p:spPr>
        <p:txBody>
          <a:bodyPr anchor="b">
            <a:normAutofit/>
          </a:bodyPr>
          <a:lstStyle>
            <a:lvl1pPr>
              <a:lnSpc>
                <a:spcPct val="110000"/>
              </a:lnSpc>
              <a:defRPr sz="2400" cap="all" spc="300" baseline="0"/>
            </a:lvl1pPr>
          </a:lstStyle>
          <a:p>
            <a:r>
              <a:rPr lang="en-US" dirty="0"/>
              <a:t>Click to edit Master title style</a:t>
            </a:r>
          </a:p>
        </p:txBody>
      </p:sp>
    </p:spTree>
    <p:extLst>
      <p:ext uri="{BB962C8B-B14F-4D97-AF65-F5344CB8AC3E}">
        <p14:creationId xmlns:p14="http://schemas.microsoft.com/office/powerpoint/2010/main" val="775842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91C2F78B-DEE8-4195-A196-DFC51BDADFF9}"/>
              </a:ext>
            </a:extLst>
          </p:cNvPr>
          <p:cNvSpPr/>
          <p:nvPr/>
        </p:nvSpPr>
        <p:spPr>
          <a:xfrm>
            <a:off x="9749268" y="4070878"/>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A1D79D08-4BE8-4799-BE09-5078DFEE2256}"/>
              </a:ext>
            </a:extLst>
          </p:cNvPr>
          <p:cNvSpPr/>
          <p:nvPr/>
        </p:nvSpPr>
        <p:spPr>
          <a:xfrm rot="10800000">
            <a:off x="0" y="0"/>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2" name="Straight Connector 11">
            <a:extLst>
              <a:ext uri="{FF2B5EF4-FFF2-40B4-BE49-F238E27FC236}">
                <a16:creationId xmlns:a16="http://schemas.microsoft.com/office/drawing/2014/main" id="{C95D65A1-16CB-407F-993F-2A6D59BCC0C8}"/>
              </a:ext>
            </a:extLst>
          </p:cNvPr>
          <p:cNvCxnSpPr>
            <a:cxnSpLocks/>
          </p:cNvCxnSpPr>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0BA018A2-815D-41B0-A189-FDF7A5E88891}"/>
              </a:ext>
            </a:extLst>
          </p:cNvPr>
          <p:cNvSpPr>
            <a:spLocks noGrp="1"/>
          </p:cNvSpPr>
          <p:nvPr>
            <p:ph type="title"/>
          </p:nvPr>
        </p:nvSpPr>
        <p:spPr>
          <a:xfrm>
            <a:off x="1143000" y="872935"/>
            <a:ext cx="9905999" cy="136089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36DFAE63-1276-4C7C-BFF5-F5DF1CDB23E5}"/>
              </a:ext>
            </a:extLst>
          </p:cNvPr>
          <p:cNvSpPr>
            <a:spLocks noGrp="1"/>
          </p:cNvSpPr>
          <p:nvPr>
            <p:ph type="body" idx="1"/>
          </p:nvPr>
        </p:nvSpPr>
        <p:spPr>
          <a:xfrm>
            <a:off x="1143000" y="2332026"/>
            <a:ext cx="9905999" cy="356711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5380268-2D73-487C-843B-51648AE18194}"/>
              </a:ext>
            </a:extLst>
          </p:cNvPr>
          <p:cNvSpPr>
            <a:spLocks noGrp="1"/>
          </p:cNvSpPr>
          <p:nvPr>
            <p:ph type="dt" sz="half" idx="2"/>
          </p:nvPr>
        </p:nvSpPr>
        <p:spPr>
          <a:xfrm>
            <a:off x="7388157" y="6356350"/>
            <a:ext cx="3093395" cy="365125"/>
          </a:xfrm>
          <a:prstGeom prst="rect">
            <a:avLst/>
          </a:prstGeom>
        </p:spPr>
        <p:txBody>
          <a:bodyPr vert="horz" lIns="91440" tIns="45720" rIns="91440" bIns="45720" rtlCol="0" anchor="ctr"/>
          <a:lstStyle>
            <a:lvl1pPr algn="r">
              <a:defRPr sz="1050">
                <a:solidFill>
                  <a:schemeClr val="tx1"/>
                </a:solidFill>
              </a:defRPr>
            </a:lvl1pPr>
          </a:lstStyle>
          <a:p>
            <a:fld id="{3CADBD16-5BFB-4D9F-9646-C75D1B53BBB6}" type="datetimeFigureOut">
              <a:rPr lang="en-US" smtClean="0"/>
              <a:pPr/>
              <a:t>3/23/2023</a:t>
            </a:fld>
            <a:endParaRPr lang="en-US" dirty="0"/>
          </a:p>
        </p:txBody>
      </p:sp>
      <p:sp>
        <p:nvSpPr>
          <p:cNvPr id="5" name="Footer Placeholder 4">
            <a:extLst>
              <a:ext uri="{FF2B5EF4-FFF2-40B4-BE49-F238E27FC236}">
                <a16:creationId xmlns:a16="http://schemas.microsoft.com/office/drawing/2014/main" id="{99F61E6D-D51F-4BD7-B59D-19AF179177B8}"/>
              </a:ext>
            </a:extLst>
          </p:cNvPr>
          <p:cNvSpPr>
            <a:spLocks noGrp="1"/>
          </p:cNvSpPr>
          <p:nvPr>
            <p:ph type="ftr" sz="quarter" idx="3"/>
          </p:nvPr>
        </p:nvSpPr>
        <p:spPr>
          <a:xfrm>
            <a:off x="1143000" y="6356350"/>
            <a:ext cx="3959157" cy="365125"/>
          </a:xfrm>
          <a:prstGeom prst="rect">
            <a:avLst/>
          </a:prstGeom>
        </p:spPr>
        <p:txBody>
          <a:bodyPr vert="horz" lIns="91440" tIns="45720" rIns="91440" bIns="45720" rtlCol="0" anchor="ctr"/>
          <a:lstStyle>
            <a:lvl1pPr algn="l">
              <a:defRPr sz="105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27701B1-1C93-41C2-AEE1-815DEA51B962}"/>
              </a:ext>
            </a:extLst>
          </p:cNvPr>
          <p:cNvSpPr>
            <a:spLocks noGrp="1"/>
          </p:cNvSpPr>
          <p:nvPr>
            <p:ph type="sldNum" sz="quarter" idx="4"/>
          </p:nvPr>
        </p:nvSpPr>
        <p:spPr>
          <a:xfrm>
            <a:off x="10423186" y="6356350"/>
            <a:ext cx="625813" cy="365125"/>
          </a:xfrm>
          <a:prstGeom prst="rect">
            <a:avLst/>
          </a:prstGeom>
        </p:spPr>
        <p:txBody>
          <a:bodyPr vert="horz" lIns="91440" tIns="45720" rIns="91440" bIns="45720" rtlCol="0" anchor="ctr"/>
          <a:lstStyle>
            <a:lvl1pPr algn="r">
              <a:defRPr sz="1050">
                <a:solidFill>
                  <a:schemeClr val="tx1"/>
                </a:solidFill>
              </a:defRPr>
            </a:lvl1p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910331923"/>
      </p:ext>
    </p:extLst>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ancoruniversity.com/ancor-health-safety-pla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3.jfif"/><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3B0A228-9EA3-4009-A82E-9402BBC72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40D5ECB1-AC85-4830-AF8E-3E8C2A1ACE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9113106" cy="6858000"/>
          </a:xfrm>
          <a:custGeom>
            <a:avLst/>
            <a:gdLst>
              <a:gd name="connsiteX0" fmla="*/ 2227781 w 9113106"/>
              <a:gd name="connsiteY0" fmla="*/ 6858000 h 6858000"/>
              <a:gd name="connsiteX1" fmla="*/ 2227781 w 9113106"/>
              <a:gd name="connsiteY1" fmla="*/ 6858000 h 6858000"/>
              <a:gd name="connsiteX2" fmla="*/ 0 w 9113106"/>
              <a:gd name="connsiteY2" fmla="*/ 6858000 h 6858000"/>
              <a:gd name="connsiteX3" fmla="*/ 6010592 w 9113106"/>
              <a:gd name="connsiteY3" fmla="*/ 0 h 6858000"/>
              <a:gd name="connsiteX4" fmla="*/ 6885325 w 9113106"/>
              <a:gd name="connsiteY4" fmla="*/ 0 h 6858000"/>
              <a:gd name="connsiteX5" fmla="*/ 6885325 w 9113106"/>
              <a:gd name="connsiteY5" fmla="*/ 1543809 h 6858000"/>
              <a:gd name="connsiteX6" fmla="*/ 8238373 w 9113106"/>
              <a:gd name="connsiteY6" fmla="*/ 0 h 6858000"/>
              <a:gd name="connsiteX7" fmla="*/ 9113106 w 9113106"/>
              <a:gd name="connsiteY7" fmla="*/ 0 h 6858000"/>
              <a:gd name="connsiteX8" fmla="*/ 9113106 w 9113106"/>
              <a:gd name="connsiteY8" fmla="*/ 6857999 h 6858000"/>
              <a:gd name="connsiteX0" fmla="*/ 2227781 w 9113106"/>
              <a:gd name="connsiteY0" fmla="*/ 6858000 h 6858000"/>
              <a:gd name="connsiteX1" fmla="*/ 2227781 w 9113106"/>
              <a:gd name="connsiteY1" fmla="*/ 6858000 h 6858000"/>
              <a:gd name="connsiteX2" fmla="*/ 0 w 9113106"/>
              <a:gd name="connsiteY2" fmla="*/ 6858000 h 6858000"/>
              <a:gd name="connsiteX3" fmla="*/ 6010592 w 9113106"/>
              <a:gd name="connsiteY3" fmla="*/ 0 h 6858000"/>
              <a:gd name="connsiteX4" fmla="*/ 6885325 w 9113106"/>
              <a:gd name="connsiteY4" fmla="*/ 0 h 6858000"/>
              <a:gd name="connsiteX5" fmla="*/ 8238373 w 9113106"/>
              <a:gd name="connsiteY5" fmla="*/ 0 h 6858000"/>
              <a:gd name="connsiteX6" fmla="*/ 9113106 w 9113106"/>
              <a:gd name="connsiteY6" fmla="*/ 0 h 6858000"/>
              <a:gd name="connsiteX7" fmla="*/ 9113106 w 9113106"/>
              <a:gd name="connsiteY7" fmla="*/ 6857999 h 6858000"/>
              <a:gd name="connsiteX8" fmla="*/ 2227781 w 9113106"/>
              <a:gd name="connsiteY8" fmla="*/ 6858000 h 6858000"/>
              <a:gd name="connsiteX0" fmla="*/ 2227781 w 9113106"/>
              <a:gd name="connsiteY0" fmla="*/ 6858000 h 6858000"/>
              <a:gd name="connsiteX1" fmla="*/ 2227781 w 9113106"/>
              <a:gd name="connsiteY1" fmla="*/ 6858000 h 6858000"/>
              <a:gd name="connsiteX2" fmla="*/ 0 w 9113106"/>
              <a:gd name="connsiteY2" fmla="*/ 6858000 h 6858000"/>
              <a:gd name="connsiteX3" fmla="*/ 6010592 w 9113106"/>
              <a:gd name="connsiteY3" fmla="*/ 0 h 6858000"/>
              <a:gd name="connsiteX4" fmla="*/ 8238373 w 9113106"/>
              <a:gd name="connsiteY4" fmla="*/ 0 h 6858000"/>
              <a:gd name="connsiteX5" fmla="*/ 9113106 w 9113106"/>
              <a:gd name="connsiteY5" fmla="*/ 0 h 6858000"/>
              <a:gd name="connsiteX6" fmla="*/ 9113106 w 9113106"/>
              <a:gd name="connsiteY6" fmla="*/ 6857999 h 6858000"/>
              <a:gd name="connsiteX7" fmla="*/ 2227781 w 9113106"/>
              <a:gd name="connsiteY7" fmla="*/ 6858000 h 6858000"/>
              <a:gd name="connsiteX0" fmla="*/ 2227781 w 9113106"/>
              <a:gd name="connsiteY0" fmla="*/ 6858000 h 6858000"/>
              <a:gd name="connsiteX1" fmla="*/ 2227781 w 9113106"/>
              <a:gd name="connsiteY1" fmla="*/ 6858000 h 6858000"/>
              <a:gd name="connsiteX2" fmla="*/ 0 w 9113106"/>
              <a:gd name="connsiteY2" fmla="*/ 6858000 h 6858000"/>
              <a:gd name="connsiteX3" fmla="*/ 6010592 w 9113106"/>
              <a:gd name="connsiteY3" fmla="*/ 0 h 6858000"/>
              <a:gd name="connsiteX4" fmla="*/ 9113106 w 9113106"/>
              <a:gd name="connsiteY4" fmla="*/ 0 h 6858000"/>
              <a:gd name="connsiteX5" fmla="*/ 9113106 w 9113106"/>
              <a:gd name="connsiteY5" fmla="*/ 6857999 h 6858000"/>
              <a:gd name="connsiteX6" fmla="*/ 2227781 w 9113106"/>
              <a:gd name="connsiteY6" fmla="*/ 6858000 h 6858000"/>
              <a:gd name="connsiteX0" fmla="*/ 9113106 w 9113106"/>
              <a:gd name="connsiteY0" fmla="*/ 6857999 h 6858000"/>
              <a:gd name="connsiteX1" fmla="*/ 2227781 w 9113106"/>
              <a:gd name="connsiteY1" fmla="*/ 6858000 h 6858000"/>
              <a:gd name="connsiteX2" fmla="*/ 0 w 9113106"/>
              <a:gd name="connsiteY2" fmla="*/ 6858000 h 6858000"/>
              <a:gd name="connsiteX3" fmla="*/ 6010592 w 9113106"/>
              <a:gd name="connsiteY3" fmla="*/ 0 h 6858000"/>
              <a:gd name="connsiteX4" fmla="*/ 9113106 w 9113106"/>
              <a:gd name="connsiteY4" fmla="*/ 0 h 6858000"/>
              <a:gd name="connsiteX5" fmla="*/ 9113106 w 9113106"/>
              <a:gd name="connsiteY5" fmla="*/ 6857999 h 6858000"/>
              <a:gd name="connsiteX0" fmla="*/ 9113106 w 9113106"/>
              <a:gd name="connsiteY0" fmla="*/ 6857999 h 6858000"/>
              <a:gd name="connsiteX1" fmla="*/ 0 w 9113106"/>
              <a:gd name="connsiteY1" fmla="*/ 6858000 h 6858000"/>
              <a:gd name="connsiteX2" fmla="*/ 6010592 w 9113106"/>
              <a:gd name="connsiteY2" fmla="*/ 0 h 6858000"/>
              <a:gd name="connsiteX3" fmla="*/ 9113106 w 9113106"/>
              <a:gd name="connsiteY3" fmla="*/ 0 h 6858000"/>
              <a:gd name="connsiteX4" fmla="*/ 9113106 w 9113106"/>
              <a:gd name="connsiteY4" fmla="*/ 6857999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106" h="6858000">
                <a:moveTo>
                  <a:pt x="9113106" y="6857999"/>
                </a:moveTo>
                <a:lnTo>
                  <a:pt x="0" y="6858000"/>
                </a:lnTo>
                <a:lnTo>
                  <a:pt x="6010592" y="0"/>
                </a:lnTo>
                <a:lnTo>
                  <a:pt x="9113106" y="0"/>
                </a:lnTo>
                <a:lnTo>
                  <a:pt x="9113106" y="6857999"/>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DBACFB8-03A7-7A94-0223-F58F450E2F32}"/>
              </a:ext>
            </a:extLst>
          </p:cNvPr>
          <p:cNvSpPr>
            <a:spLocks noGrp="1"/>
          </p:cNvSpPr>
          <p:nvPr>
            <p:ph type="ctrTitle"/>
          </p:nvPr>
        </p:nvSpPr>
        <p:spPr>
          <a:xfrm>
            <a:off x="461964" y="535994"/>
            <a:ext cx="6115050" cy="1998517"/>
          </a:xfrm>
        </p:spPr>
        <p:txBody>
          <a:bodyPr>
            <a:normAutofit fontScale="90000"/>
          </a:bodyPr>
          <a:lstStyle/>
          <a:p>
            <a:pPr algn="ctr"/>
            <a:r>
              <a:rPr lang="en-US" dirty="0" err="1"/>
              <a:t>AnCor’s</a:t>
            </a:r>
            <a:r>
              <a:rPr lang="en-US" dirty="0"/>
              <a:t> Health &amp;</a:t>
            </a:r>
            <a:br>
              <a:rPr lang="en-US" dirty="0"/>
            </a:br>
            <a:r>
              <a:rPr lang="en-US" dirty="0"/>
              <a:t>safety program</a:t>
            </a:r>
            <a:br>
              <a:rPr lang="en-US" dirty="0"/>
            </a:br>
            <a:r>
              <a:rPr lang="en-US" sz="2200" dirty="0"/>
              <a:t>Continuing education</a:t>
            </a:r>
          </a:p>
        </p:txBody>
      </p:sp>
      <p:pic>
        <p:nvPicPr>
          <p:cNvPr id="4" name="Picture 3">
            <a:extLst>
              <a:ext uri="{FF2B5EF4-FFF2-40B4-BE49-F238E27FC236}">
                <a16:creationId xmlns:a16="http://schemas.microsoft.com/office/drawing/2014/main" id="{0036ACFF-7247-EE04-78C6-FD6902DE86A3}"/>
              </a:ext>
            </a:extLst>
          </p:cNvPr>
          <p:cNvPicPr>
            <a:picLocks noChangeAspect="1"/>
          </p:cNvPicPr>
          <p:nvPr/>
        </p:nvPicPr>
        <p:blipFill rotWithShape="1">
          <a:blip r:embed="rId2"/>
          <a:srcRect l="495"/>
          <a:stretch/>
        </p:blipFill>
        <p:spPr>
          <a:xfrm>
            <a:off x="3093268" y="10"/>
            <a:ext cx="9098732" cy="6857990"/>
          </a:xfrm>
          <a:custGeom>
            <a:avLst/>
            <a:gdLst/>
            <a:ahLst/>
            <a:cxnLst/>
            <a:rect l="l" t="t" r="r" b="b"/>
            <a:pathLst>
              <a:path w="9098732" h="6858000">
                <a:moveTo>
                  <a:pt x="6010592" y="0"/>
                </a:moveTo>
                <a:lnTo>
                  <a:pt x="8235629" y="4"/>
                </a:lnTo>
                <a:cubicBezTo>
                  <a:pt x="8235629" y="3"/>
                  <a:pt x="8235630" y="3"/>
                  <a:pt x="8235630" y="2"/>
                </a:cubicBezTo>
                <a:lnTo>
                  <a:pt x="9098732" y="0"/>
                </a:lnTo>
                <a:lnTo>
                  <a:pt x="9098732" y="6858000"/>
                </a:lnTo>
                <a:lnTo>
                  <a:pt x="0" y="6858000"/>
                </a:lnTo>
                <a:lnTo>
                  <a:pt x="6010589" y="4"/>
                </a:lnTo>
                <a:cubicBezTo>
                  <a:pt x="6010589" y="3"/>
                  <a:pt x="6010590" y="3"/>
                  <a:pt x="6010590" y="2"/>
                </a:cubicBezTo>
                <a:close/>
              </a:path>
            </a:pathLst>
          </a:custGeom>
        </p:spPr>
      </p:pic>
      <p:sp>
        <p:nvSpPr>
          <p:cNvPr id="13" name="Freeform: Shape 12">
            <a:extLst>
              <a:ext uri="{FF2B5EF4-FFF2-40B4-BE49-F238E27FC236}">
                <a16:creationId xmlns:a16="http://schemas.microsoft.com/office/drawing/2014/main" id="{FD1C9DFA-A617-4257-95D3-CE862A146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6675" y="0"/>
            <a:ext cx="6885325" cy="6858000"/>
          </a:xfrm>
          <a:custGeom>
            <a:avLst/>
            <a:gdLst>
              <a:gd name="connsiteX0" fmla="*/ 4456883 w 6885325"/>
              <a:gd name="connsiteY0" fmla="*/ 6858000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4070876 h 6858000"/>
              <a:gd name="connsiteX8" fmla="*/ 6885325 w 6885325"/>
              <a:gd name="connsiteY8" fmla="*/ 6857999 h 6858000"/>
              <a:gd name="connsiteX9" fmla="*/ 4456884 w 6885325"/>
              <a:gd name="connsiteY9" fmla="*/ 6857999 h 6858000"/>
              <a:gd name="connsiteX0" fmla="*/ 4456884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4070876 h 6858000"/>
              <a:gd name="connsiteX8" fmla="*/ 6885325 w 6885325"/>
              <a:gd name="connsiteY8" fmla="*/ 6857999 h 6858000"/>
              <a:gd name="connsiteX9" fmla="*/ 4456884 w 6885325"/>
              <a:gd name="connsiteY9"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4070876 h 6858000"/>
              <a:gd name="connsiteX8" fmla="*/ 6885325 w 6885325"/>
              <a:gd name="connsiteY8"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5 w 6885325"/>
              <a:gd name="connsiteY6"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5 w 6885325"/>
              <a:gd name="connsiteY5"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6857999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85325" h="6858000">
                <a:moveTo>
                  <a:pt x="6885325" y="6857999"/>
                </a:moveTo>
                <a:lnTo>
                  <a:pt x="0" y="6858000"/>
                </a:lnTo>
                <a:lnTo>
                  <a:pt x="6010592" y="0"/>
                </a:lnTo>
                <a:lnTo>
                  <a:pt x="6885325" y="0"/>
                </a:lnTo>
                <a:lnTo>
                  <a:pt x="6885325" y="6857999"/>
                </a:lnTo>
                <a:close/>
              </a:path>
            </a:pathLst>
          </a:custGeom>
          <a:solidFill>
            <a:srgbClr val="000000">
              <a:alpha val="6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5" descr="A picture containing logo&#10;&#10;Description automatically generated">
            <a:extLst>
              <a:ext uri="{FF2B5EF4-FFF2-40B4-BE49-F238E27FC236}">
                <a16:creationId xmlns:a16="http://schemas.microsoft.com/office/drawing/2014/main" id="{1B799EE2-6864-ECF4-4D66-097A036AC8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4275" y="3280502"/>
            <a:ext cx="2381250" cy="2085975"/>
          </a:xfrm>
          <a:prstGeom prst="rect">
            <a:avLst/>
          </a:prstGeom>
        </p:spPr>
      </p:pic>
      <p:sp>
        <p:nvSpPr>
          <p:cNvPr id="7" name="TextBox 6">
            <a:extLst>
              <a:ext uri="{FF2B5EF4-FFF2-40B4-BE49-F238E27FC236}">
                <a16:creationId xmlns:a16="http://schemas.microsoft.com/office/drawing/2014/main" id="{A2D50C0B-473E-B42F-BCEB-E2AF7B14E191}"/>
              </a:ext>
            </a:extLst>
          </p:cNvPr>
          <p:cNvSpPr txBox="1"/>
          <p:nvPr/>
        </p:nvSpPr>
        <p:spPr>
          <a:xfrm>
            <a:off x="9893509" y="6145967"/>
            <a:ext cx="1701384" cy="369332"/>
          </a:xfrm>
          <a:prstGeom prst="rect">
            <a:avLst/>
          </a:prstGeom>
          <a:noFill/>
        </p:spPr>
        <p:txBody>
          <a:bodyPr wrap="square" rtlCol="0">
            <a:spAutoFit/>
          </a:bodyPr>
          <a:lstStyle/>
          <a:p>
            <a:r>
              <a:rPr lang="en-US" dirty="0"/>
              <a:t>March 2023</a:t>
            </a:r>
          </a:p>
        </p:txBody>
      </p:sp>
    </p:spTree>
    <p:extLst>
      <p:ext uri="{BB962C8B-B14F-4D97-AF65-F5344CB8AC3E}">
        <p14:creationId xmlns:p14="http://schemas.microsoft.com/office/powerpoint/2010/main" val="3142036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84D4E-C6AF-9797-8E8D-C9DBEE25C8C0}"/>
              </a:ext>
            </a:extLst>
          </p:cNvPr>
          <p:cNvSpPr>
            <a:spLocks noGrp="1"/>
          </p:cNvSpPr>
          <p:nvPr>
            <p:ph type="title"/>
          </p:nvPr>
        </p:nvSpPr>
        <p:spPr>
          <a:xfrm>
            <a:off x="1143001" y="287453"/>
            <a:ext cx="9905999" cy="1360898"/>
          </a:xfrm>
        </p:spPr>
        <p:txBody>
          <a:bodyPr/>
          <a:lstStyle/>
          <a:p>
            <a:pPr algn="ctr"/>
            <a:r>
              <a:rPr lang="en-US" dirty="0"/>
              <a:t>Safety Kits</a:t>
            </a:r>
          </a:p>
        </p:txBody>
      </p:sp>
      <p:sp>
        <p:nvSpPr>
          <p:cNvPr id="3" name="Content Placeholder 2">
            <a:extLst>
              <a:ext uri="{FF2B5EF4-FFF2-40B4-BE49-F238E27FC236}">
                <a16:creationId xmlns:a16="http://schemas.microsoft.com/office/drawing/2014/main" id="{F5A2CAB4-98DD-F9D3-6811-90D8B5426FF6}"/>
              </a:ext>
            </a:extLst>
          </p:cNvPr>
          <p:cNvSpPr>
            <a:spLocks noGrp="1"/>
          </p:cNvSpPr>
          <p:nvPr>
            <p:ph sz="half" idx="1"/>
          </p:nvPr>
        </p:nvSpPr>
        <p:spPr>
          <a:xfrm>
            <a:off x="1143000" y="1768001"/>
            <a:ext cx="4798979" cy="3997005"/>
          </a:xfrm>
        </p:spPr>
        <p:txBody>
          <a:bodyPr>
            <a:normAutofit fontScale="62500" lnSpcReduction="20000"/>
          </a:bodyPr>
          <a:lstStyle/>
          <a:p>
            <a:r>
              <a:rPr lang="en-US" dirty="0"/>
              <a:t>First Aid Kit</a:t>
            </a:r>
          </a:p>
          <a:p>
            <a:r>
              <a:rPr lang="en-US" dirty="0"/>
              <a:t>Personal Protective Equipment (PPE):</a:t>
            </a:r>
          </a:p>
          <a:p>
            <a:pPr lvl="1"/>
            <a:r>
              <a:rPr lang="en-US" dirty="0"/>
              <a:t>	1. Gloves</a:t>
            </a:r>
          </a:p>
          <a:p>
            <a:pPr lvl="1"/>
            <a:r>
              <a:rPr lang="en-US" dirty="0"/>
              <a:t>	2. Eye protection (safety glasses)</a:t>
            </a:r>
          </a:p>
          <a:p>
            <a:pPr lvl="1"/>
            <a:r>
              <a:rPr lang="en-US" dirty="0"/>
              <a:t>	3. Eye wash stations</a:t>
            </a:r>
          </a:p>
          <a:p>
            <a:pPr lvl="1"/>
            <a:r>
              <a:rPr lang="en-US" dirty="0"/>
              <a:t>	4. Ear protection</a:t>
            </a:r>
          </a:p>
          <a:p>
            <a:pPr lvl="1"/>
            <a:r>
              <a:rPr lang="en-US" dirty="0"/>
              <a:t>	5. Hard hats</a:t>
            </a:r>
          </a:p>
          <a:p>
            <a:pPr lvl="1"/>
            <a:r>
              <a:rPr lang="en-US" dirty="0"/>
              <a:t>	6. Safety vests</a:t>
            </a:r>
          </a:p>
          <a:p>
            <a:pPr lvl="1"/>
            <a:r>
              <a:rPr lang="en-US" dirty="0"/>
              <a:t>	7. Hand sanitizer</a:t>
            </a:r>
          </a:p>
          <a:p>
            <a:pPr lvl="1"/>
            <a:r>
              <a:rPr lang="en-US" dirty="0"/>
              <a:t>	8. Disinfectant wipes</a:t>
            </a:r>
          </a:p>
        </p:txBody>
      </p:sp>
      <p:sp>
        <p:nvSpPr>
          <p:cNvPr id="4" name="Content Placeholder 3">
            <a:extLst>
              <a:ext uri="{FF2B5EF4-FFF2-40B4-BE49-F238E27FC236}">
                <a16:creationId xmlns:a16="http://schemas.microsoft.com/office/drawing/2014/main" id="{FA5A0C85-6979-1B82-1412-A6419A5509B4}"/>
              </a:ext>
            </a:extLst>
          </p:cNvPr>
          <p:cNvSpPr>
            <a:spLocks noGrp="1"/>
          </p:cNvSpPr>
          <p:nvPr>
            <p:ph sz="half" idx="2"/>
          </p:nvPr>
        </p:nvSpPr>
        <p:spPr>
          <a:xfrm>
            <a:off x="6164295" y="1768001"/>
            <a:ext cx="4798980" cy="3550597"/>
          </a:xfrm>
        </p:spPr>
        <p:txBody>
          <a:bodyPr>
            <a:normAutofit fontScale="62500" lnSpcReduction="20000"/>
          </a:bodyPr>
          <a:lstStyle/>
          <a:p>
            <a:r>
              <a:rPr lang="en-US" dirty="0"/>
              <a:t>Signage:</a:t>
            </a:r>
          </a:p>
          <a:p>
            <a:pPr lvl="1"/>
            <a:r>
              <a:rPr lang="en-US" dirty="0"/>
              <a:t>	1. PPE Pictogram</a:t>
            </a:r>
          </a:p>
          <a:p>
            <a:pPr lvl="1"/>
            <a:r>
              <a:rPr lang="en-US" dirty="0"/>
              <a:t>	2. Emergency phone numbers</a:t>
            </a:r>
          </a:p>
          <a:p>
            <a:pPr lvl="1"/>
            <a:r>
              <a:rPr lang="en-US" dirty="0"/>
              <a:t>	3. Directions to the nearest hospital</a:t>
            </a:r>
          </a:p>
          <a:p>
            <a:pPr lvl="1"/>
            <a:r>
              <a:rPr lang="en-US" dirty="0"/>
              <a:t>	4. Debris</a:t>
            </a:r>
          </a:p>
          <a:p>
            <a:r>
              <a:rPr lang="en-US" dirty="0"/>
              <a:t>Designated Emergency Assembly Areas</a:t>
            </a:r>
          </a:p>
          <a:p>
            <a:r>
              <a:rPr lang="en-US" dirty="0"/>
              <a:t>SDS Books</a:t>
            </a:r>
          </a:p>
          <a:p>
            <a:r>
              <a:rPr lang="en-US" dirty="0"/>
              <a:t>OSHA Safety Manuals</a:t>
            </a:r>
          </a:p>
          <a:p>
            <a:r>
              <a:rPr lang="en-US" dirty="0"/>
              <a:t>OSHA Posters</a:t>
            </a:r>
          </a:p>
          <a:p>
            <a:r>
              <a:rPr lang="en-US" dirty="0"/>
              <a:t>Fire Extinguishers</a:t>
            </a:r>
          </a:p>
          <a:p>
            <a:r>
              <a:rPr lang="en-US" dirty="0"/>
              <a:t>Copies of </a:t>
            </a:r>
            <a:r>
              <a:rPr lang="en-US" dirty="0" err="1"/>
              <a:t>AnCor’s</a:t>
            </a:r>
            <a:r>
              <a:rPr lang="en-US" dirty="0"/>
              <a:t> Safety Program</a:t>
            </a:r>
          </a:p>
          <a:p>
            <a:pPr lvl="1"/>
            <a:r>
              <a:rPr lang="en-US" dirty="0"/>
              <a:t>	</a:t>
            </a:r>
          </a:p>
        </p:txBody>
      </p:sp>
    </p:spTree>
    <p:extLst>
      <p:ext uri="{BB962C8B-B14F-4D97-AF65-F5344CB8AC3E}">
        <p14:creationId xmlns:p14="http://schemas.microsoft.com/office/powerpoint/2010/main" val="296438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down)">
                                      <p:cBhvr>
                                        <p:cTn id="30" dur="500"/>
                                        <p:tgtEl>
                                          <p:spTgt spid="3">
                                            <p:txEl>
                                              <p:pRg st="7" end="7"/>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wipe(down)">
                                      <p:cBhvr>
                                        <p:cTn id="33" dur="500"/>
                                        <p:tgtEl>
                                          <p:spTgt spid="3">
                                            <p:txEl>
                                              <p:pRg st="8" end="8"/>
                                            </p:tx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wipe(down)">
                                      <p:cBhvr>
                                        <p:cTn id="36" dur="500"/>
                                        <p:tgtEl>
                                          <p:spTgt spid="3">
                                            <p:txEl>
                                              <p:pRg st="9" end="9"/>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4">
                                            <p:txEl>
                                              <p:pRg st="0" end="0"/>
                                            </p:txEl>
                                          </p:spTgt>
                                        </p:tgtEl>
                                        <p:attrNameLst>
                                          <p:attrName>style.visibility</p:attrName>
                                        </p:attrNameLst>
                                      </p:cBhvr>
                                      <p:to>
                                        <p:strVal val="visible"/>
                                      </p:to>
                                    </p:set>
                                    <p:animEffect transition="in" filter="wipe(down)">
                                      <p:cBhvr>
                                        <p:cTn id="41" dur="500"/>
                                        <p:tgtEl>
                                          <p:spTgt spid="4">
                                            <p:txEl>
                                              <p:pRg st="0" end="0"/>
                                            </p:txEl>
                                          </p:spTgt>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4">
                                            <p:txEl>
                                              <p:pRg st="1" end="1"/>
                                            </p:txEl>
                                          </p:spTgt>
                                        </p:tgtEl>
                                        <p:attrNameLst>
                                          <p:attrName>style.visibility</p:attrName>
                                        </p:attrNameLst>
                                      </p:cBhvr>
                                      <p:to>
                                        <p:strVal val="visible"/>
                                      </p:to>
                                    </p:set>
                                    <p:animEffect transition="in" filter="wipe(down)">
                                      <p:cBhvr>
                                        <p:cTn id="44" dur="500"/>
                                        <p:tgtEl>
                                          <p:spTgt spid="4">
                                            <p:txEl>
                                              <p:pRg st="1" end="1"/>
                                            </p:tx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animEffect transition="in" filter="wipe(down)">
                                      <p:cBhvr>
                                        <p:cTn id="47" dur="500"/>
                                        <p:tgtEl>
                                          <p:spTgt spid="4">
                                            <p:txEl>
                                              <p:pRg st="2" end="2"/>
                                            </p:txEl>
                                          </p:spTgt>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4">
                                            <p:txEl>
                                              <p:pRg st="3" end="3"/>
                                            </p:txEl>
                                          </p:spTgt>
                                        </p:tgtEl>
                                        <p:attrNameLst>
                                          <p:attrName>style.visibility</p:attrName>
                                        </p:attrNameLst>
                                      </p:cBhvr>
                                      <p:to>
                                        <p:strVal val="visible"/>
                                      </p:to>
                                    </p:set>
                                    <p:animEffect transition="in" filter="wipe(down)">
                                      <p:cBhvr>
                                        <p:cTn id="50" dur="500"/>
                                        <p:tgtEl>
                                          <p:spTgt spid="4">
                                            <p:txEl>
                                              <p:pRg st="3" end="3"/>
                                            </p:txEl>
                                          </p:spTgt>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4">
                                            <p:txEl>
                                              <p:pRg st="4" end="4"/>
                                            </p:txEl>
                                          </p:spTgt>
                                        </p:tgtEl>
                                        <p:attrNameLst>
                                          <p:attrName>style.visibility</p:attrName>
                                        </p:attrNameLst>
                                      </p:cBhvr>
                                      <p:to>
                                        <p:strVal val="visible"/>
                                      </p:to>
                                    </p:set>
                                    <p:animEffect transition="in" filter="wipe(down)">
                                      <p:cBhvr>
                                        <p:cTn id="53" dur="500"/>
                                        <p:tgtEl>
                                          <p:spTgt spid="4">
                                            <p:txEl>
                                              <p:pRg st="4" end="4"/>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4">
                                            <p:txEl>
                                              <p:pRg st="5" end="5"/>
                                            </p:txEl>
                                          </p:spTgt>
                                        </p:tgtEl>
                                        <p:attrNameLst>
                                          <p:attrName>style.visibility</p:attrName>
                                        </p:attrNameLst>
                                      </p:cBhvr>
                                      <p:to>
                                        <p:strVal val="visible"/>
                                      </p:to>
                                    </p:set>
                                    <p:animEffect transition="in" filter="wipe(down)">
                                      <p:cBhvr>
                                        <p:cTn id="58" dur="500"/>
                                        <p:tgtEl>
                                          <p:spTgt spid="4">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4">
                                            <p:txEl>
                                              <p:pRg st="6" end="6"/>
                                            </p:txEl>
                                          </p:spTgt>
                                        </p:tgtEl>
                                        <p:attrNameLst>
                                          <p:attrName>style.visibility</p:attrName>
                                        </p:attrNameLst>
                                      </p:cBhvr>
                                      <p:to>
                                        <p:strVal val="visible"/>
                                      </p:to>
                                    </p:set>
                                    <p:animEffect transition="in" filter="wipe(down)">
                                      <p:cBhvr>
                                        <p:cTn id="63" dur="500"/>
                                        <p:tgtEl>
                                          <p:spTgt spid="4">
                                            <p:txEl>
                                              <p:pRg st="6" end="6"/>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4">
                                            <p:txEl>
                                              <p:pRg st="7" end="7"/>
                                            </p:txEl>
                                          </p:spTgt>
                                        </p:tgtEl>
                                        <p:attrNameLst>
                                          <p:attrName>style.visibility</p:attrName>
                                        </p:attrNameLst>
                                      </p:cBhvr>
                                      <p:to>
                                        <p:strVal val="visible"/>
                                      </p:to>
                                    </p:set>
                                    <p:animEffect transition="in" filter="wipe(down)">
                                      <p:cBhvr>
                                        <p:cTn id="68" dur="500"/>
                                        <p:tgtEl>
                                          <p:spTgt spid="4">
                                            <p:txEl>
                                              <p:pRg st="7" end="7"/>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4">
                                            <p:txEl>
                                              <p:pRg st="8" end="8"/>
                                            </p:txEl>
                                          </p:spTgt>
                                        </p:tgtEl>
                                        <p:attrNameLst>
                                          <p:attrName>style.visibility</p:attrName>
                                        </p:attrNameLst>
                                      </p:cBhvr>
                                      <p:to>
                                        <p:strVal val="visible"/>
                                      </p:to>
                                    </p:set>
                                    <p:animEffect transition="in" filter="wipe(down)">
                                      <p:cBhvr>
                                        <p:cTn id="73" dur="500"/>
                                        <p:tgtEl>
                                          <p:spTgt spid="4">
                                            <p:txEl>
                                              <p:pRg st="8" end="8"/>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grpId="0" nodeType="clickEffect">
                                  <p:stCondLst>
                                    <p:cond delay="0"/>
                                  </p:stCondLst>
                                  <p:childTnLst>
                                    <p:set>
                                      <p:cBhvr>
                                        <p:cTn id="77" dur="1" fill="hold">
                                          <p:stCondLst>
                                            <p:cond delay="0"/>
                                          </p:stCondLst>
                                        </p:cTn>
                                        <p:tgtEl>
                                          <p:spTgt spid="4">
                                            <p:txEl>
                                              <p:pRg st="9" end="9"/>
                                            </p:txEl>
                                          </p:spTgt>
                                        </p:tgtEl>
                                        <p:attrNameLst>
                                          <p:attrName>style.visibility</p:attrName>
                                        </p:attrNameLst>
                                      </p:cBhvr>
                                      <p:to>
                                        <p:strVal val="visible"/>
                                      </p:to>
                                    </p:set>
                                    <p:animEffect transition="in" filter="wipe(down)">
                                      <p:cBhvr>
                                        <p:cTn id="78" dur="500"/>
                                        <p:tgtEl>
                                          <p:spTgt spid="4">
                                            <p:txEl>
                                              <p:pRg st="9" end="9"/>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grpId="0" nodeType="clickEffect">
                                  <p:stCondLst>
                                    <p:cond delay="0"/>
                                  </p:stCondLst>
                                  <p:childTnLst>
                                    <p:set>
                                      <p:cBhvr>
                                        <p:cTn id="82" dur="1" fill="hold">
                                          <p:stCondLst>
                                            <p:cond delay="0"/>
                                          </p:stCondLst>
                                        </p:cTn>
                                        <p:tgtEl>
                                          <p:spTgt spid="4">
                                            <p:txEl>
                                              <p:pRg st="10" end="10"/>
                                            </p:txEl>
                                          </p:spTgt>
                                        </p:tgtEl>
                                        <p:attrNameLst>
                                          <p:attrName>style.visibility</p:attrName>
                                        </p:attrNameLst>
                                      </p:cBhvr>
                                      <p:to>
                                        <p:strVal val="visible"/>
                                      </p:to>
                                    </p:set>
                                    <p:animEffect transition="in" filter="wipe(down)">
                                      <p:cBhvr>
                                        <p:cTn id="83" dur="500"/>
                                        <p:tgtEl>
                                          <p:spTgt spid="4">
                                            <p:txEl>
                                              <p:pRg st="10" end="10"/>
                                            </p:txEl>
                                          </p:spTgt>
                                        </p:tgtEl>
                                      </p:cBhvr>
                                    </p:animEffect>
                                  </p:childTnLst>
                                </p:cTn>
                              </p:par>
                              <p:par>
                                <p:cTn id="84" presetID="22" presetClass="entr" presetSubtype="4" fill="hold" grpId="0" nodeType="withEffect">
                                  <p:stCondLst>
                                    <p:cond delay="0"/>
                                  </p:stCondLst>
                                  <p:childTnLst>
                                    <p:set>
                                      <p:cBhvr>
                                        <p:cTn id="85" dur="1" fill="hold">
                                          <p:stCondLst>
                                            <p:cond delay="0"/>
                                          </p:stCondLst>
                                        </p:cTn>
                                        <p:tgtEl>
                                          <p:spTgt spid="4">
                                            <p:txEl>
                                              <p:pRg st="11" end="11"/>
                                            </p:txEl>
                                          </p:spTgt>
                                        </p:tgtEl>
                                        <p:attrNameLst>
                                          <p:attrName>style.visibility</p:attrName>
                                        </p:attrNameLst>
                                      </p:cBhvr>
                                      <p:to>
                                        <p:strVal val="visible"/>
                                      </p:to>
                                    </p:set>
                                    <p:animEffect transition="in" filter="wipe(down)">
                                      <p:cBhvr>
                                        <p:cTn id="86"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Freeform: Shape 9">
            <a:extLst>
              <a:ext uri="{FF2B5EF4-FFF2-40B4-BE49-F238E27FC236}">
                <a16:creationId xmlns:a16="http://schemas.microsoft.com/office/drawing/2014/main" id="{5CD60141-EEBD-4EC1-8E34-0344C16A1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8308" y="0"/>
            <a:ext cx="6873692" cy="6858000"/>
          </a:xfrm>
          <a:custGeom>
            <a:avLst/>
            <a:gdLst/>
            <a:ahLst/>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9" name="Straight Connector 11">
            <a:extLst>
              <a:ext uri="{FF2B5EF4-FFF2-40B4-BE49-F238E27FC236}">
                <a16:creationId xmlns:a16="http://schemas.microsoft.com/office/drawing/2014/main" id="{4C75A547-BCD1-42BE-966E-53CA0AB9316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88357" y="5151666"/>
            <a:ext cx="98225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20" name="Rectangle 13">
            <a:extLst>
              <a:ext uri="{FF2B5EF4-FFF2-40B4-BE49-F238E27FC236}">
                <a16:creationId xmlns:a16="http://schemas.microsoft.com/office/drawing/2014/main" id="{70105F5E-5B61-4F51-927C-5B28DB7DD9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15">
            <a:extLst>
              <a:ext uri="{FF2B5EF4-FFF2-40B4-BE49-F238E27FC236}">
                <a16:creationId xmlns:a16="http://schemas.microsoft.com/office/drawing/2014/main" id="{01BF472D-922F-4673-A4FE-0FC2B18B05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1317267" cy="6858000"/>
          </a:xfrm>
          <a:custGeom>
            <a:avLst/>
            <a:gdLst>
              <a:gd name="connsiteX0" fmla="*/ 0 w 11317267"/>
              <a:gd name="connsiteY0" fmla="*/ 0 h 6858000"/>
              <a:gd name="connsiteX1" fmla="*/ 11317267 w 11317267"/>
              <a:gd name="connsiteY1" fmla="*/ 0 h 6858000"/>
              <a:gd name="connsiteX2" fmla="*/ 5306679 w 11317267"/>
              <a:gd name="connsiteY2" fmla="*/ 6857996 h 6858000"/>
              <a:gd name="connsiteX3" fmla="*/ 5306677 w 11317267"/>
              <a:gd name="connsiteY3" fmla="*/ 6857998 h 6858000"/>
              <a:gd name="connsiteX4" fmla="*/ 5306675 w 11317267"/>
              <a:gd name="connsiteY4" fmla="*/ 6858000 h 6858000"/>
              <a:gd name="connsiteX5" fmla="*/ 0 w 11317267"/>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17267" h="6858000">
                <a:moveTo>
                  <a:pt x="0" y="0"/>
                </a:moveTo>
                <a:lnTo>
                  <a:pt x="11317267" y="0"/>
                </a:lnTo>
                <a:lnTo>
                  <a:pt x="5306679" y="6857996"/>
                </a:lnTo>
                <a:cubicBezTo>
                  <a:pt x="5306679" y="6857997"/>
                  <a:pt x="5306677" y="6857997"/>
                  <a:pt x="5306677" y="6857998"/>
                </a:cubicBezTo>
                <a:lnTo>
                  <a:pt x="5306675" y="6858000"/>
                </a:lnTo>
                <a:lnTo>
                  <a:pt x="0" y="685800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E4260C6-EB88-8102-BFFE-EE502BDEF901}"/>
              </a:ext>
            </a:extLst>
          </p:cNvPr>
          <p:cNvSpPr>
            <a:spLocks noGrp="1"/>
          </p:cNvSpPr>
          <p:nvPr>
            <p:ph type="title"/>
          </p:nvPr>
        </p:nvSpPr>
        <p:spPr>
          <a:xfrm>
            <a:off x="1160891" y="1061686"/>
            <a:ext cx="6939044" cy="2789017"/>
          </a:xfrm>
        </p:spPr>
        <p:txBody>
          <a:bodyPr vert="horz" lIns="91440" tIns="45720" rIns="91440" bIns="45720" rtlCol="0" anchor="t">
            <a:normAutofit/>
          </a:bodyPr>
          <a:lstStyle/>
          <a:p>
            <a:r>
              <a:rPr lang="en-US" sz="5600" cap="all" spc="300"/>
              <a:t>What are the most frequent accidents?</a:t>
            </a:r>
          </a:p>
        </p:txBody>
      </p:sp>
      <p:pic>
        <p:nvPicPr>
          <p:cNvPr id="5" name="Picture 4" descr="A yellow sign with black text&#10;&#10;Description automatically generated with medium confidence">
            <a:extLst>
              <a:ext uri="{FF2B5EF4-FFF2-40B4-BE49-F238E27FC236}">
                <a16:creationId xmlns:a16="http://schemas.microsoft.com/office/drawing/2014/main" id="{85EF8032-5F72-4301-ECE2-0FB6C29EA3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91936" y="3996267"/>
            <a:ext cx="3217333" cy="1608666"/>
          </a:xfrm>
          <a:prstGeom prst="rect">
            <a:avLst/>
          </a:prstGeom>
        </p:spPr>
      </p:pic>
    </p:spTree>
    <p:extLst>
      <p:ext uri="{BB962C8B-B14F-4D97-AF65-F5344CB8AC3E}">
        <p14:creationId xmlns:p14="http://schemas.microsoft.com/office/powerpoint/2010/main" val="862947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327AB4C5-0719-4E35-87CD-199EB59E3E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3F51EE1E-6258-4F09-963A-853315C6FB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flipV="1">
            <a:off x="1127553" y="-1127553"/>
            <a:ext cx="6858000" cy="9113106"/>
          </a:xfrm>
          <a:custGeom>
            <a:avLst/>
            <a:gdLst>
              <a:gd name="connsiteX0" fmla="*/ 0 w 6858000"/>
              <a:gd name="connsiteY0" fmla="*/ 7143270 h 9113106"/>
              <a:gd name="connsiteX1" fmla="*/ 0 w 6858000"/>
              <a:gd name="connsiteY1" fmla="*/ 6878623 h 9113106"/>
              <a:gd name="connsiteX2" fmla="*/ 1 w 6858000"/>
              <a:gd name="connsiteY2" fmla="*/ 6878623 h 9113106"/>
              <a:gd name="connsiteX3" fmla="*/ 0 w 6858000"/>
              <a:gd name="connsiteY3" fmla="*/ 4319945 h 9113106"/>
              <a:gd name="connsiteX4" fmla="*/ 1 w 6858000"/>
              <a:gd name="connsiteY4" fmla="*/ 4319945 h 9113106"/>
              <a:gd name="connsiteX5" fmla="*/ 1 w 6858000"/>
              <a:gd name="connsiteY5" fmla="*/ 13542 h 9113106"/>
              <a:gd name="connsiteX6" fmla="*/ 0 w 6858000"/>
              <a:gd name="connsiteY6" fmla="*/ 13540 h 9113106"/>
              <a:gd name="connsiteX7" fmla="*/ 0 w 6858000"/>
              <a:gd name="connsiteY7" fmla="*/ 0 h 9113106"/>
              <a:gd name="connsiteX8" fmla="*/ 6858000 w 6858000"/>
              <a:gd name="connsiteY8" fmla="*/ 6010591 h 9113106"/>
              <a:gd name="connsiteX9" fmla="*/ 6858000 w 6858000"/>
              <a:gd name="connsiteY9" fmla="*/ 3794798 h 9113106"/>
              <a:gd name="connsiteX10" fmla="*/ 6858000 w 6858000"/>
              <a:gd name="connsiteY10" fmla="*/ 3794798 h 9113106"/>
              <a:gd name="connsiteX11" fmla="*/ 6858000 w 6858000"/>
              <a:gd name="connsiteY11" fmla="*/ 3837120 h 9113106"/>
              <a:gd name="connsiteX12" fmla="*/ 6858000 w 6858000"/>
              <a:gd name="connsiteY12" fmla="*/ 6838049 h 9113106"/>
              <a:gd name="connsiteX13" fmla="*/ 6858000 w 6858000"/>
              <a:gd name="connsiteY13" fmla="*/ 9113106 h 9113106"/>
              <a:gd name="connsiteX14" fmla="*/ 1 w 6858000"/>
              <a:gd name="connsiteY14" fmla="*/ 9113106 h 9113106"/>
              <a:gd name="connsiteX15" fmla="*/ 1 w 6858000"/>
              <a:gd name="connsiteY15" fmla="*/ 7143270 h 9113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858000" h="9113106">
                <a:moveTo>
                  <a:pt x="0" y="7143270"/>
                </a:moveTo>
                <a:lnTo>
                  <a:pt x="0" y="6878623"/>
                </a:lnTo>
                <a:lnTo>
                  <a:pt x="1" y="6878623"/>
                </a:lnTo>
                <a:lnTo>
                  <a:pt x="0" y="4319945"/>
                </a:lnTo>
                <a:lnTo>
                  <a:pt x="1" y="4319945"/>
                </a:lnTo>
                <a:lnTo>
                  <a:pt x="1" y="13542"/>
                </a:lnTo>
                <a:lnTo>
                  <a:pt x="0" y="13540"/>
                </a:lnTo>
                <a:lnTo>
                  <a:pt x="0" y="0"/>
                </a:lnTo>
                <a:lnTo>
                  <a:pt x="6858000" y="6010591"/>
                </a:lnTo>
                <a:lnTo>
                  <a:pt x="6858000" y="3794798"/>
                </a:lnTo>
                <a:lnTo>
                  <a:pt x="6858000" y="3794798"/>
                </a:lnTo>
                <a:lnTo>
                  <a:pt x="6858000" y="3837120"/>
                </a:lnTo>
                <a:lnTo>
                  <a:pt x="6858000" y="6838049"/>
                </a:lnTo>
                <a:lnTo>
                  <a:pt x="6858000" y="9113106"/>
                </a:lnTo>
                <a:lnTo>
                  <a:pt x="1" y="9113106"/>
                </a:lnTo>
                <a:lnTo>
                  <a:pt x="1" y="714327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72905EC-0D71-76C2-AE17-1504F192D4A9}"/>
              </a:ext>
            </a:extLst>
          </p:cNvPr>
          <p:cNvSpPr>
            <a:spLocks noGrp="1"/>
          </p:cNvSpPr>
          <p:nvPr>
            <p:ph type="title"/>
          </p:nvPr>
        </p:nvSpPr>
        <p:spPr>
          <a:xfrm>
            <a:off x="1679943" y="0"/>
            <a:ext cx="9112103" cy="808074"/>
          </a:xfrm>
        </p:spPr>
        <p:txBody>
          <a:bodyPr>
            <a:normAutofit/>
          </a:bodyPr>
          <a:lstStyle/>
          <a:p>
            <a:pPr>
              <a:lnSpc>
                <a:spcPct val="90000"/>
              </a:lnSpc>
            </a:pPr>
            <a:r>
              <a:rPr lang="en-US" sz="3100" dirty="0"/>
              <a:t>Superintendent Responsibilities:</a:t>
            </a:r>
          </a:p>
        </p:txBody>
      </p:sp>
      <p:sp>
        <p:nvSpPr>
          <p:cNvPr id="3" name="Content Placeholder 2">
            <a:extLst>
              <a:ext uri="{FF2B5EF4-FFF2-40B4-BE49-F238E27FC236}">
                <a16:creationId xmlns:a16="http://schemas.microsoft.com/office/drawing/2014/main" id="{CBBE0C21-919E-6485-2595-1A550A62E5EE}"/>
              </a:ext>
            </a:extLst>
          </p:cNvPr>
          <p:cNvSpPr>
            <a:spLocks noGrp="1"/>
          </p:cNvSpPr>
          <p:nvPr>
            <p:ph idx="1"/>
          </p:nvPr>
        </p:nvSpPr>
        <p:spPr>
          <a:xfrm>
            <a:off x="321660" y="685800"/>
            <a:ext cx="6763657" cy="5406656"/>
          </a:xfrm>
        </p:spPr>
        <p:txBody>
          <a:bodyPr anchor="t">
            <a:noAutofit/>
          </a:bodyPr>
          <a:lstStyle/>
          <a:p>
            <a:r>
              <a:rPr lang="en-US" sz="1600" dirty="0"/>
              <a:t>Inspecting project sites, to detect hazards that may have escaped established prevention and control mechanisms.</a:t>
            </a:r>
          </a:p>
          <a:p>
            <a:r>
              <a:rPr lang="en-US" sz="1600" dirty="0"/>
              <a:t>Investigating or overseeing investigation of employee and subcontractor’s reports of hazard.  </a:t>
            </a:r>
          </a:p>
          <a:p>
            <a:r>
              <a:rPr lang="en-US" sz="1600" dirty="0"/>
              <a:t>Responding to employee and subcontractor safety and health suggestions.</a:t>
            </a:r>
          </a:p>
          <a:p>
            <a:r>
              <a:rPr lang="en-US" sz="1600" dirty="0"/>
              <a:t>Have orientation meetings with all subcontractors prior to start of construction.</a:t>
            </a:r>
          </a:p>
          <a:p>
            <a:r>
              <a:rPr lang="en-US" sz="1600" dirty="0"/>
              <a:t>Inform subcontractors of any and all deficiencies  in the implementation of the Company’s health &amp; safety policies.</a:t>
            </a:r>
          </a:p>
          <a:p>
            <a:r>
              <a:rPr lang="en-US" sz="1600" dirty="0"/>
              <a:t>Obtain copies of crane, fork-lift, or heavy equipment operator licenses and forward to the Company’s corporate office.</a:t>
            </a:r>
          </a:p>
          <a:p>
            <a:r>
              <a:rPr lang="en-US" sz="1600" dirty="0"/>
              <a:t>Conducting and documenting all procedures required in accordance with the Health &amp; Safety manual and the Quality Management Process Manual (QMPM)</a:t>
            </a:r>
          </a:p>
          <a:p>
            <a:pPr lvl="1"/>
            <a:r>
              <a:rPr lang="en-US" sz="1600" dirty="0"/>
              <a:t>	</a:t>
            </a:r>
          </a:p>
        </p:txBody>
      </p:sp>
      <p:pic>
        <p:nvPicPr>
          <p:cNvPr id="7" name="Picture 6" descr="A picture containing indoor, headdress, helmet&#10;&#10;Description automatically generated">
            <a:extLst>
              <a:ext uri="{FF2B5EF4-FFF2-40B4-BE49-F238E27FC236}">
                <a16:creationId xmlns:a16="http://schemas.microsoft.com/office/drawing/2014/main" id="{9F472953-AC37-7990-6BE2-4103372C2E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5317" y="3076191"/>
            <a:ext cx="4655273" cy="2409927"/>
          </a:xfrm>
          <a:prstGeom prst="rect">
            <a:avLst/>
          </a:prstGeom>
        </p:spPr>
      </p:pic>
      <p:cxnSp>
        <p:nvCxnSpPr>
          <p:cNvPr id="28" name="Straight Connector 27">
            <a:extLst>
              <a:ext uri="{FF2B5EF4-FFF2-40B4-BE49-F238E27FC236}">
                <a16:creationId xmlns:a16="http://schemas.microsoft.com/office/drawing/2014/main" id="{7FA07B03-7E5B-4F33-A494-D72BC5BEB0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768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wipe(down)">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7">
            <a:extLst>
              <a:ext uri="{FF2B5EF4-FFF2-40B4-BE49-F238E27FC236}">
                <a16:creationId xmlns:a16="http://schemas.microsoft.com/office/drawing/2014/main" id="{20CC10FC-6518-423B-A972-3E4F7A4A8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29">
            <a:extLst>
              <a:ext uri="{FF2B5EF4-FFF2-40B4-BE49-F238E27FC236}">
                <a16:creationId xmlns:a16="http://schemas.microsoft.com/office/drawing/2014/main" id="{95D2D844-708E-4EAC-BF72-D7CE20B99B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88972" y="0"/>
            <a:ext cx="9103027" cy="6858000"/>
          </a:xfrm>
          <a:custGeom>
            <a:avLst/>
            <a:gdLst>
              <a:gd name="connsiteX0" fmla="*/ 6311486 w 9403920"/>
              <a:gd name="connsiteY0" fmla="*/ 0 h 6858000"/>
              <a:gd name="connsiteX1" fmla="*/ 8540820 w 9403920"/>
              <a:gd name="connsiteY1" fmla="*/ 0 h 6858000"/>
              <a:gd name="connsiteX2" fmla="*/ 8540819 w 9403920"/>
              <a:gd name="connsiteY2" fmla="*/ 1 h 6858000"/>
              <a:gd name="connsiteX3" fmla="*/ 8968550 w 9403920"/>
              <a:gd name="connsiteY3" fmla="*/ 1 h 6858000"/>
              <a:gd name="connsiteX4" fmla="*/ 9403920 w 9403920"/>
              <a:gd name="connsiteY4" fmla="*/ 1 h 6858000"/>
              <a:gd name="connsiteX5" fmla="*/ 9403920 w 9403920"/>
              <a:gd name="connsiteY5" fmla="*/ 6858000 h 6858000"/>
              <a:gd name="connsiteX6" fmla="*/ 6787053 w 9403920"/>
              <a:gd name="connsiteY6" fmla="*/ 6858000 h 6858000"/>
              <a:gd name="connsiteX7" fmla="*/ 6787053 w 9403920"/>
              <a:gd name="connsiteY7" fmla="*/ 6857999 h 6858000"/>
              <a:gd name="connsiteX8" fmla="*/ 2530229 w 9403920"/>
              <a:gd name="connsiteY8" fmla="*/ 6857999 h 6858000"/>
              <a:gd name="connsiteX9" fmla="*/ 2530228 w 9403920"/>
              <a:gd name="connsiteY9" fmla="*/ 6858000 h 6858000"/>
              <a:gd name="connsiteX10" fmla="*/ 300893 w 9403920"/>
              <a:gd name="connsiteY10" fmla="*/ 6858000 h 6858000"/>
              <a:gd name="connsiteX11" fmla="*/ 300894 w 9403920"/>
              <a:gd name="connsiteY11" fmla="*/ 6857999 h 6858000"/>
              <a:gd name="connsiteX12" fmla="*/ 0 w 9403920"/>
              <a:gd name="connsiteY12" fmla="*/ 6857999 h 6858000"/>
              <a:gd name="connsiteX13" fmla="*/ 300896 w 9403920"/>
              <a:gd name="connsiteY13" fmla="*/ 6857997 h 6858000"/>
              <a:gd name="connsiteX14" fmla="*/ 4740458 w 9403920"/>
              <a:gd name="connsiteY14" fmla="*/ 1792521 h 6858000"/>
              <a:gd name="connsiteX15" fmla="*/ 6304967 w 9403920"/>
              <a:gd name="connsiteY15" fmla="*/ 1 h 6858000"/>
              <a:gd name="connsiteX16" fmla="*/ 6311485 w 9403920"/>
              <a:gd name="connsiteY16" fmla="*/ 1 h 6858000"/>
              <a:gd name="connsiteX0" fmla="*/ 6311486 w 9403920"/>
              <a:gd name="connsiteY0" fmla="*/ 0 h 6858000"/>
              <a:gd name="connsiteX1" fmla="*/ 8540820 w 9403920"/>
              <a:gd name="connsiteY1" fmla="*/ 0 h 6858000"/>
              <a:gd name="connsiteX2" fmla="*/ 8968550 w 9403920"/>
              <a:gd name="connsiteY2" fmla="*/ 1 h 6858000"/>
              <a:gd name="connsiteX3" fmla="*/ 9403920 w 9403920"/>
              <a:gd name="connsiteY3" fmla="*/ 1 h 6858000"/>
              <a:gd name="connsiteX4" fmla="*/ 9403920 w 9403920"/>
              <a:gd name="connsiteY4" fmla="*/ 6858000 h 6858000"/>
              <a:gd name="connsiteX5" fmla="*/ 6787053 w 9403920"/>
              <a:gd name="connsiteY5" fmla="*/ 6858000 h 6858000"/>
              <a:gd name="connsiteX6" fmla="*/ 6787053 w 9403920"/>
              <a:gd name="connsiteY6" fmla="*/ 6857999 h 6858000"/>
              <a:gd name="connsiteX7" fmla="*/ 2530229 w 9403920"/>
              <a:gd name="connsiteY7" fmla="*/ 6857999 h 6858000"/>
              <a:gd name="connsiteX8" fmla="*/ 2530228 w 9403920"/>
              <a:gd name="connsiteY8" fmla="*/ 6858000 h 6858000"/>
              <a:gd name="connsiteX9" fmla="*/ 300893 w 9403920"/>
              <a:gd name="connsiteY9" fmla="*/ 6858000 h 6858000"/>
              <a:gd name="connsiteX10" fmla="*/ 300894 w 9403920"/>
              <a:gd name="connsiteY10" fmla="*/ 6857999 h 6858000"/>
              <a:gd name="connsiteX11" fmla="*/ 0 w 9403920"/>
              <a:gd name="connsiteY11" fmla="*/ 6857999 h 6858000"/>
              <a:gd name="connsiteX12" fmla="*/ 300896 w 9403920"/>
              <a:gd name="connsiteY12" fmla="*/ 6857997 h 6858000"/>
              <a:gd name="connsiteX13" fmla="*/ 4740458 w 9403920"/>
              <a:gd name="connsiteY13" fmla="*/ 1792521 h 6858000"/>
              <a:gd name="connsiteX14" fmla="*/ 6304967 w 9403920"/>
              <a:gd name="connsiteY14" fmla="*/ 1 h 6858000"/>
              <a:gd name="connsiteX15" fmla="*/ 6311485 w 9403920"/>
              <a:gd name="connsiteY15" fmla="*/ 1 h 6858000"/>
              <a:gd name="connsiteX16" fmla="*/ 6311486 w 9403920"/>
              <a:gd name="connsiteY16" fmla="*/ 0 h 6858000"/>
              <a:gd name="connsiteX0" fmla="*/ 6311486 w 9403920"/>
              <a:gd name="connsiteY0" fmla="*/ 0 h 6858000"/>
              <a:gd name="connsiteX1" fmla="*/ 8540820 w 9403920"/>
              <a:gd name="connsiteY1" fmla="*/ 0 h 6858000"/>
              <a:gd name="connsiteX2" fmla="*/ 9403920 w 9403920"/>
              <a:gd name="connsiteY2" fmla="*/ 1 h 6858000"/>
              <a:gd name="connsiteX3" fmla="*/ 9403920 w 9403920"/>
              <a:gd name="connsiteY3" fmla="*/ 6858000 h 6858000"/>
              <a:gd name="connsiteX4" fmla="*/ 6787053 w 9403920"/>
              <a:gd name="connsiteY4" fmla="*/ 6858000 h 6858000"/>
              <a:gd name="connsiteX5" fmla="*/ 6787053 w 9403920"/>
              <a:gd name="connsiteY5" fmla="*/ 6857999 h 6858000"/>
              <a:gd name="connsiteX6" fmla="*/ 2530229 w 9403920"/>
              <a:gd name="connsiteY6" fmla="*/ 6857999 h 6858000"/>
              <a:gd name="connsiteX7" fmla="*/ 2530228 w 9403920"/>
              <a:gd name="connsiteY7" fmla="*/ 6858000 h 6858000"/>
              <a:gd name="connsiteX8" fmla="*/ 300893 w 9403920"/>
              <a:gd name="connsiteY8" fmla="*/ 6858000 h 6858000"/>
              <a:gd name="connsiteX9" fmla="*/ 300894 w 9403920"/>
              <a:gd name="connsiteY9" fmla="*/ 6857999 h 6858000"/>
              <a:gd name="connsiteX10" fmla="*/ 0 w 9403920"/>
              <a:gd name="connsiteY10" fmla="*/ 6857999 h 6858000"/>
              <a:gd name="connsiteX11" fmla="*/ 300896 w 9403920"/>
              <a:gd name="connsiteY11" fmla="*/ 6857997 h 6858000"/>
              <a:gd name="connsiteX12" fmla="*/ 4740458 w 9403920"/>
              <a:gd name="connsiteY12" fmla="*/ 1792521 h 6858000"/>
              <a:gd name="connsiteX13" fmla="*/ 6304967 w 9403920"/>
              <a:gd name="connsiteY13" fmla="*/ 1 h 6858000"/>
              <a:gd name="connsiteX14" fmla="*/ 6311485 w 9403920"/>
              <a:gd name="connsiteY14" fmla="*/ 1 h 6858000"/>
              <a:gd name="connsiteX15" fmla="*/ 6311486 w 9403920"/>
              <a:gd name="connsiteY15" fmla="*/ 0 h 6858000"/>
              <a:gd name="connsiteX0" fmla="*/ 6311486 w 9403920"/>
              <a:gd name="connsiteY0" fmla="*/ 0 h 6858000"/>
              <a:gd name="connsiteX1" fmla="*/ 9403920 w 9403920"/>
              <a:gd name="connsiteY1" fmla="*/ 1 h 6858000"/>
              <a:gd name="connsiteX2" fmla="*/ 9403920 w 9403920"/>
              <a:gd name="connsiteY2" fmla="*/ 6858000 h 6858000"/>
              <a:gd name="connsiteX3" fmla="*/ 6787053 w 9403920"/>
              <a:gd name="connsiteY3" fmla="*/ 6858000 h 6858000"/>
              <a:gd name="connsiteX4" fmla="*/ 6787053 w 9403920"/>
              <a:gd name="connsiteY4" fmla="*/ 6857999 h 6858000"/>
              <a:gd name="connsiteX5" fmla="*/ 2530229 w 9403920"/>
              <a:gd name="connsiteY5" fmla="*/ 6857999 h 6858000"/>
              <a:gd name="connsiteX6" fmla="*/ 2530228 w 9403920"/>
              <a:gd name="connsiteY6" fmla="*/ 6858000 h 6858000"/>
              <a:gd name="connsiteX7" fmla="*/ 300893 w 9403920"/>
              <a:gd name="connsiteY7" fmla="*/ 6858000 h 6858000"/>
              <a:gd name="connsiteX8" fmla="*/ 300894 w 9403920"/>
              <a:gd name="connsiteY8" fmla="*/ 6857999 h 6858000"/>
              <a:gd name="connsiteX9" fmla="*/ 0 w 9403920"/>
              <a:gd name="connsiteY9" fmla="*/ 6857999 h 6858000"/>
              <a:gd name="connsiteX10" fmla="*/ 300896 w 9403920"/>
              <a:gd name="connsiteY10" fmla="*/ 6857997 h 6858000"/>
              <a:gd name="connsiteX11" fmla="*/ 4740458 w 9403920"/>
              <a:gd name="connsiteY11" fmla="*/ 1792521 h 6858000"/>
              <a:gd name="connsiteX12" fmla="*/ 6304967 w 9403920"/>
              <a:gd name="connsiteY12" fmla="*/ 1 h 6858000"/>
              <a:gd name="connsiteX13" fmla="*/ 6311485 w 9403920"/>
              <a:gd name="connsiteY13" fmla="*/ 1 h 6858000"/>
              <a:gd name="connsiteX14" fmla="*/ 6311486 w 9403920"/>
              <a:gd name="connsiteY14" fmla="*/ 0 h 6858000"/>
              <a:gd name="connsiteX0" fmla="*/ 6311486 w 9403920"/>
              <a:gd name="connsiteY0" fmla="*/ 0 h 6858000"/>
              <a:gd name="connsiteX1" fmla="*/ 9403920 w 9403920"/>
              <a:gd name="connsiteY1" fmla="*/ 1 h 6858000"/>
              <a:gd name="connsiteX2" fmla="*/ 9403920 w 9403920"/>
              <a:gd name="connsiteY2" fmla="*/ 6858000 h 6858000"/>
              <a:gd name="connsiteX3" fmla="*/ 6787053 w 9403920"/>
              <a:gd name="connsiteY3" fmla="*/ 6858000 h 6858000"/>
              <a:gd name="connsiteX4" fmla="*/ 6787053 w 9403920"/>
              <a:gd name="connsiteY4" fmla="*/ 6857999 h 6858000"/>
              <a:gd name="connsiteX5" fmla="*/ 2530229 w 9403920"/>
              <a:gd name="connsiteY5" fmla="*/ 6857999 h 6858000"/>
              <a:gd name="connsiteX6" fmla="*/ 2530228 w 9403920"/>
              <a:gd name="connsiteY6" fmla="*/ 6858000 h 6858000"/>
              <a:gd name="connsiteX7" fmla="*/ 300893 w 9403920"/>
              <a:gd name="connsiteY7" fmla="*/ 6858000 h 6858000"/>
              <a:gd name="connsiteX8" fmla="*/ 300894 w 9403920"/>
              <a:gd name="connsiteY8" fmla="*/ 6857999 h 6858000"/>
              <a:gd name="connsiteX9" fmla="*/ 0 w 9403920"/>
              <a:gd name="connsiteY9" fmla="*/ 6857999 h 6858000"/>
              <a:gd name="connsiteX10" fmla="*/ 300896 w 9403920"/>
              <a:gd name="connsiteY10" fmla="*/ 6857997 h 6858000"/>
              <a:gd name="connsiteX11" fmla="*/ 6304967 w 9403920"/>
              <a:gd name="connsiteY11" fmla="*/ 1 h 6858000"/>
              <a:gd name="connsiteX12" fmla="*/ 6311485 w 9403920"/>
              <a:gd name="connsiteY12" fmla="*/ 1 h 6858000"/>
              <a:gd name="connsiteX13" fmla="*/ 6311486 w 9403920"/>
              <a:gd name="connsiteY13" fmla="*/ 0 h 6858000"/>
              <a:gd name="connsiteX0" fmla="*/ 6010593 w 9103027"/>
              <a:gd name="connsiteY0" fmla="*/ 0 h 6858000"/>
              <a:gd name="connsiteX1" fmla="*/ 9103027 w 9103027"/>
              <a:gd name="connsiteY1" fmla="*/ 1 h 6858000"/>
              <a:gd name="connsiteX2" fmla="*/ 9103027 w 9103027"/>
              <a:gd name="connsiteY2" fmla="*/ 6858000 h 6858000"/>
              <a:gd name="connsiteX3" fmla="*/ 6486160 w 9103027"/>
              <a:gd name="connsiteY3" fmla="*/ 6858000 h 6858000"/>
              <a:gd name="connsiteX4" fmla="*/ 6486160 w 9103027"/>
              <a:gd name="connsiteY4" fmla="*/ 6857999 h 6858000"/>
              <a:gd name="connsiteX5" fmla="*/ 2229336 w 9103027"/>
              <a:gd name="connsiteY5" fmla="*/ 6857999 h 6858000"/>
              <a:gd name="connsiteX6" fmla="*/ 2229335 w 9103027"/>
              <a:gd name="connsiteY6" fmla="*/ 6858000 h 6858000"/>
              <a:gd name="connsiteX7" fmla="*/ 0 w 9103027"/>
              <a:gd name="connsiteY7" fmla="*/ 6858000 h 6858000"/>
              <a:gd name="connsiteX8" fmla="*/ 1 w 9103027"/>
              <a:gd name="connsiteY8" fmla="*/ 6857999 h 6858000"/>
              <a:gd name="connsiteX9" fmla="*/ 3 w 9103027"/>
              <a:gd name="connsiteY9" fmla="*/ 6857997 h 6858000"/>
              <a:gd name="connsiteX10" fmla="*/ 6004074 w 9103027"/>
              <a:gd name="connsiteY10" fmla="*/ 1 h 6858000"/>
              <a:gd name="connsiteX11" fmla="*/ 6010592 w 9103027"/>
              <a:gd name="connsiteY11" fmla="*/ 1 h 6858000"/>
              <a:gd name="connsiteX12" fmla="*/ 6010593 w 9103027"/>
              <a:gd name="connsiteY12" fmla="*/ 0 h 6858000"/>
              <a:gd name="connsiteX0" fmla="*/ 6010593 w 9103027"/>
              <a:gd name="connsiteY0" fmla="*/ 0 h 6858000"/>
              <a:gd name="connsiteX1" fmla="*/ 9103027 w 9103027"/>
              <a:gd name="connsiteY1" fmla="*/ 1 h 6858000"/>
              <a:gd name="connsiteX2" fmla="*/ 9103027 w 9103027"/>
              <a:gd name="connsiteY2" fmla="*/ 6858000 h 6858000"/>
              <a:gd name="connsiteX3" fmla="*/ 6486160 w 9103027"/>
              <a:gd name="connsiteY3" fmla="*/ 6858000 h 6858000"/>
              <a:gd name="connsiteX4" fmla="*/ 6486160 w 9103027"/>
              <a:gd name="connsiteY4" fmla="*/ 6857999 h 6858000"/>
              <a:gd name="connsiteX5" fmla="*/ 2229336 w 9103027"/>
              <a:gd name="connsiteY5" fmla="*/ 6857999 h 6858000"/>
              <a:gd name="connsiteX6" fmla="*/ 0 w 9103027"/>
              <a:gd name="connsiteY6" fmla="*/ 6858000 h 6858000"/>
              <a:gd name="connsiteX7" fmla="*/ 1 w 9103027"/>
              <a:gd name="connsiteY7" fmla="*/ 6857999 h 6858000"/>
              <a:gd name="connsiteX8" fmla="*/ 3 w 9103027"/>
              <a:gd name="connsiteY8" fmla="*/ 6857997 h 6858000"/>
              <a:gd name="connsiteX9" fmla="*/ 6004074 w 9103027"/>
              <a:gd name="connsiteY9" fmla="*/ 1 h 6858000"/>
              <a:gd name="connsiteX10" fmla="*/ 6010592 w 9103027"/>
              <a:gd name="connsiteY10" fmla="*/ 1 h 6858000"/>
              <a:gd name="connsiteX11" fmla="*/ 6010593 w 9103027"/>
              <a:gd name="connsiteY11" fmla="*/ 0 h 6858000"/>
              <a:gd name="connsiteX0" fmla="*/ 6010593 w 9103027"/>
              <a:gd name="connsiteY0" fmla="*/ 0 h 6858000"/>
              <a:gd name="connsiteX1" fmla="*/ 9103027 w 9103027"/>
              <a:gd name="connsiteY1" fmla="*/ 1 h 6858000"/>
              <a:gd name="connsiteX2" fmla="*/ 9103027 w 9103027"/>
              <a:gd name="connsiteY2" fmla="*/ 6858000 h 6858000"/>
              <a:gd name="connsiteX3" fmla="*/ 6486160 w 9103027"/>
              <a:gd name="connsiteY3" fmla="*/ 6858000 h 6858000"/>
              <a:gd name="connsiteX4" fmla="*/ 2229336 w 9103027"/>
              <a:gd name="connsiteY4" fmla="*/ 6857999 h 6858000"/>
              <a:gd name="connsiteX5" fmla="*/ 0 w 9103027"/>
              <a:gd name="connsiteY5" fmla="*/ 6858000 h 6858000"/>
              <a:gd name="connsiteX6" fmla="*/ 1 w 9103027"/>
              <a:gd name="connsiteY6" fmla="*/ 6857999 h 6858000"/>
              <a:gd name="connsiteX7" fmla="*/ 3 w 9103027"/>
              <a:gd name="connsiteY7" fmla="*/ 6857997 h 6858000"/>
              <a:gd name="connsiteX8" fmla="*/ 6004074 w 9103027"/>
              <a:gd name="connsiteY8" fmla="*/ 1 h 6858000"/>
              <a:gd name="connsiteX9" fmla="*/ 6010592 w 9103027"/>
              <a:gd name="connsiteY9" fmla="*/ 1 h 6858000"/>
              <a:gd name="connsiteX10" fmla="*/ 6010593 w 9103027"/>
              <a:gd name="connsiteY10" fmla="*/ 0 h 6858000"/>
              <a:gd name="connsiteX0" fmla="*/ 6010593 w 9103027"/>
              <a:gd name="connsiteY0" fmla="*/ 0 h 6858000"/>
              <a:gd name="connsiteX1" fmla="*/ 9103027 w 9103027"/>
              <a:gd name="connsiteY1" fmla="*/ 1 h 6858000"/>
              <a:gd name="connsiteX2" fmla="*/ 9103027 w 9103027"/>
              <a:gd name="connsiteY2" fmla="*/ 6858000 h 6858000"/>
              <a:gd name="connsiteX3" fmla="*/ 2229336 w 9103027"/>
              <a:gd name="connsiteY3" fmla="*/ 6857999 h 6858000"/>
              <a:gd name="connsiteX4" fmla="*/ 0 w 9103027"/>
              <a:gd name="connsiteY4" fmla="*/ 6858000 h 6858000"/>
              <a:gd name="connsiteX5" fmla="*/ 1 w 9103027"/>
              <a:gd name="connsiteY5" fmla="*/ 6857999 h 6858000"/>
              <a:gd name="connsiteX6" fmla="*/ 3 w 9103027"/>
              <a:gd name="connsiteY6" fmla="*/ 6857997 h 6858000"/>
              <a:gd name="connsiteX7" fmla="*/ 6004074 w 9103027"/>
              <a:gd name="connsiteY7" fmla="*/ 1 h 6858000"/>
              <a:gd name="connsiteX8" fmla="*/ 6010592 w 9103027"/>
              <a:gd name="connsiteY8" fmla="*/ 1 h 6858000"/>
              <a:gd name="connsiteX9" fmla="*/ 6010593 w 9103027"/>
              <a:gd name="connsiteY9" fmla="*/ 0 h 6858000"/>
              <a:gd name="connsiteX0" fmla="*/ 6010593 w 9103027"/>
              <a:gd name="connsiteY0" fmla="*/ 0 h 6858000"/>
              <a:gd name="connsiteX1" fmla="*/ 9103027 w 9103027"/>
              <a:gd name="connsiteY1" fmla="*/ 1 h 6858000"/>
              <a:gd name="connsiteX2" fmla="*/ 9103027 w 9103027"/>
              <a:gd name="connsiteY2" fmla="*/ 6858000 h 6858000"/>
              <a:gd name="connsiteX3" fmla="*/ 0 w 9103027"/>
              <a:gd name="connsiteY3" fmla="*/ 6858000 h 6858000"/>
              <a:gd name="connsiteX4" fmla="*/ 1 w 9103027"/>
              <a:gd name="connsiteY4" fmla="*/ 6857999 h 6858000"/>
              <a:gd name="connsiteX5" fmla="*/ 3 w 9103027"/>
              <a:gd name="connsiteY5" fmla="*/ 6857997 h 6858000"/>
              <a:gd name="connsiteX6" fmla="*/ 6004074 w 9103027"/>
              <a:gd name="connsiteY6" fmla="*/ 1 h 6858000"/>
              <a:gd name="connsiteX7" fmla="*/ 6010592 w 9103027"/>
              <a:gd name="connsiteY7" fmla="*/ 1 h 6858000"/>
              <a:gd name="connsiteX8" fmla="*/ 6010593 w 9103027"/>
              <a:gd name="connsiteY8"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03027" h="6858000">
                <a:moveTo>
                  <a:pt x="6010593" y="0"/>
                </a:moveTo>
                <a:lnTo>
                  <a:pt x="9103027" y="1"/>
                </a:lnTo>
                <a:lnTo>
                  <a:pt x="9103027" y="6858000"/>
                </a:lnTo>
                <a:lnTo>
                  <a:pt x="0" y="6858000"/>
                </a:lnTo>
                <a:lnTo>
                  <a:pt x="1" y="6857999"/>
                </a:lnTo>
                <a:lnTo>
                  <a:pt x="3" y="6857997"/>
                </a:lnTo>
                <a:lnTo>
                  <a:pt x="6004074" y="1"/>
                </a:lnTo>
                <a:lnTo>
                  <a:pt x="6010592" y="1"/>
                </a:lnTo>
                <a:lnTo>
                  <a:pt x="6010593"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5" name="Picture 4" descr="A picture containing text&#10;&#10;Description automatically generated">
            <a:extLst>
              <a:ext uri="{FF2B5EF4-FFF2-40B4-BE49-F238E27FC236}">
                <a16:creationId xmlns:a16="http://schemas.microsoft.com/office/drawing/2014/main" id="{266D3CB0-152D-0F59-4D9F-70ECB8FD96AC}"/>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2715" r="8688" b="-1"/>
          <a:stretch/>
        </p:blipFill>
        <p:spPr>
          <a:xfrm>
            <a:off x="20" y="10"/>
            <a:ext cx="9102514" cy="6857990"/>
          </a:xfrm>
          <a:custGeom>
            <a:avLst/>
            <a:gdLst/>
            <a:ahLst/>
            <a:cxnLst/>
            <a:rect l="l" t="t" r="r" b="b"/>
            <a:pathLst>
              <a:path w="9102534" h="6858000">
                <a:moveTo>
                  <a:pt x="0" y="0"/>
                </a:moveTo>
                <a:lnTo>
                  <a:pt x="9102534" y="0"/>
                </a:lnTo>
                <a:lnTo>
                  <a:pt x="9102532" y="2"/>
                </a:lnTo>
                <a:cubicBezTo>
                  <a:pt x="9102532" y="3"/>
                  <a:pt x="9102531" y="3"/>
                  <a:pt x="9102531" y="4"/>
                </a:cubicBezTo>
                <a:lnTo>
                  <a:pt x="3091942" y="6858000"/>
                </a:lnTo>
                <a:lnTo>
                  <a:pt x="0" y="6858000"/>
                </a:lnTo>
                <a:close/>
              </a:path>
            </a:pathLst>
          </a:custGeom>
        </p:spPr>
      </p:pic>
      <p:sp>
        <p:nvSpPr>
          <p:cNvPr id="32" name="Freeform: Shape 31">
            <a:extLst>
              <a:ext uri="{FF2B5EF4-FFF2-40B4-BE49-F238E27FC236}">
                <a16:creationId xmlns:a16="http://schemas.microsoft.com/office/drawing/2014/main" id="{BFB227E1-F100-4CF9-9797-1E2001BBE2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85325" cy="6858000"/>
          </a:xfrm>
          <a:custGeom>
            <a:avLst/>
            <a:gdLst>
              <a:gd name="connsiteX0" fmla="*/ 4456883 w 6885325"/>
              <a:gd name="connsiteY0" fmla="*/ 6858000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4070876 h 6858000"/>
              <a:gd name="connsiteX8" fmla="*/ 6885325 w 6885325"/>
              <a:gd name="connsiteY8" fmla="*/ 6857999 h 6858000"/>
              <a:gd name="connsiteX9" fmla="*/ 4456884 w 6885325"/>
              <a:gd name="connsiteY9" fmla="*/ 6857999 h 6858000"/>
              <a:gd name="connsiteX0" fmla="*/ 4456884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4070876 h 6858000"/>
              <a:gd name="connsiteX8" fmla="*/ 6885325 w 6885325"/>
              <a:gd name="connsiteY8" fmla="*/ 6857999 h 6858000"/>
              <a:gd name="connsiteX9" fmla="*/ 4456884 w 6885325"/>
              <a:gd name="connsiteY9"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4070876 h 6858000"/>
              <a:gd name="connsiteX8" fmla="*/ 6885325 w 6885325"/>
              <a:gd name="connsiteY8"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5 w 6885325"/>
              <a:gd name="connsiteY6"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5 w 6885325"/>
              <a:gd name="connsiteY5"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6857999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85325" h="6858000">
                <a:moveTo>
                  <a:pt x="6885325" y="6857999"/>
                </a:moveTo>
                <a:lnTo>
                  <a:pt x="0" y="6858000"/>
                </a:lnTo>
                <a:lnTo>
                  <a:pt x="6010592" y="0"/>
                </a:lnTo>
                <a:lnTo>
                  <a:pt x="6885325" y="0"/>
                </a:lnTo>
                <a:lnTo>
                  <a:pt x="6885325" y="6857999"/>
                </a:lnTo>
                <a:close/>
              </a:path>
            </a:pathLst>
          </a:custGeom>
          <a:solidFill>
            <a:srgbClr val="000000">
              <a:alpha val="60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9F062B8-6473-FB90-0E54-7147466ED7F1}"/>
              </a:ext>
            </a:extLst>
          </p:cNvPr>
          <p:cNvSpPr>
            <a:spLocks noGrp="1"/>
          </p:cNvSpPr>
          <p:nvPr>
            <p:ph type="title"/>
          </p:nvPr>
        </p:nvSpPr>
        <p:spPr>
          <a:xfrm>
            <a:off x="1143001" y="1203866"/>
            <a:ext cx="3813888" cy="1958340"/>
          </a:xfrm>
        </p:spPr>
        <p:txBody>
          <a:bodyPr anchor="t">
            <a:normAutofit/>
          </a:bodyPr>
          <a:lstStyle/>
          <a:p>
            <a:r>
              <a:rPr lang="en-US" dirty="0">
                <a:solidFill>
                  <a:srgbClr val="FFFFFF"/>
                </a:solidFill>
              </a:rPr>
              <a:t>Introduction</a:t>
            </a:r>
          </a:p>
        </p:txBody>
      </p:sp>
      <p:sp>
        <p:nvSpPr>
          <p:cNvPr id="3" name="Content Placeholder 2">
            <a:extLst>
              <a:ext uri="{FF2B5EF4-FFF2-40B4-BE49-F238E27FC236}">
                <a16:creationId xmlns:a16="http://schemas.microsoft.com/office/drawing/2014/main" id="{FF29B9C6-3C28-4910-0EFE-AD522BD89B0A}"/>
              </a:ext>
            </a:extLst>
          </p:cNvPr>
          <p:cNvSpPr>
            <a:spLocks noGrp="1"/>
          </p:cNvSpPr>
          <p:nvPr>
            <p:ph idx="1"/>
          </p:nvPr>
        </p:nvSpPr>
        <p:spPr>
          <a:xfrm>
            <a:off x="6964557" y="2739654"/>
            <a:ext cx="4713092" cy="3111078"/>
          </a:xfrm>
        </p:spPr>
        <p:txBody>
          <a:bodyPr anchor="b">
            <a:normAutofit fontScale="92500"/>
          </a:bodyPr>
          <a:lstStyle/>
          <a:p>
            <a:r>
              <a:rPr lang="en-US" sz="1900" dirty="0" err="1"/>
              <a:t>AnCor’s</a:t>
            </a:r>
            <a:r>
              <a:rPr lang="en-US" sz="1900" dirty="0"/>
              <a:t> Health &amp; Safety Program covers both interoffice health and safety procedures and policies as well as project site health and safety requirements</a:t>
            </a:r>
          </a:p>
          <a:p>
            <a:r>
              <a:rPr lang="en-US" sz="1900" dirty="0"/>
              <a:t>Developed in conjunction with our insurance company</a:t>
            </a:r>
          </a:p>
          <a:p>
            <a:r>
              <a:rPr lang="en-US" sz="1900" dirty="0"/>
              <a:t>Subject to audit from our insurance company</a:t>
            </a:r>
          </a:p>
        </p:txBody>
      </p:sp>
      <p:cxnSp>
        <p:nvCxnSpPr>
          <p:cNvPr id="34" name="Straight Connector 33">
            <a:extLst>
              <a:ext uri="{FF2B5EF4-FFF2-40B4-BE49-F238E27FC236}">
                <a16:creationId xmlns:a16="http://schemas.microsoft.com/office/drawing/2014/main" id="{A06758A3-C4A6-479A-8755-3BEC6314294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277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685B57F6-59DE-4274-A37C-F47FE4E42E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6A81AF-2F6D-2989-B8F4-D4C6C5966ED5}"/>
              </a:ext>
            </a:extLst>
          </p:cNvPr>
          <p:cNvSpPr>
            <a:spLocks noGrp="1"/>
          </p:cNvSpPr>
          <p:nvPr>
            <p:ph type="title"/>
          </p:nvPr>
        </p:nvSpPr>
        <p:spPr>
          <a:xfrm>
            <a:off x="1143000" y="872937"/>
            <a:ext cx="8088406" cy="1360898"/>
          </a:xfrm>
        </p:spPr>
        <p:txBody>
          <a:bodyPr>
            <a:normAutofit/>
          </a:bodyPr>
          <a:lstStyle/>
          <a:p>
            <a:r>
              <a:rPr lang="en-US" dirty="0"/>
              <a:t>Goal</a:t>
            </a:r>
          </a:p>
        </p:txBody>
      </p:sp>
      <p:pic>
        <p:nvPicPr>
          <p:cNvPr id="5" name="Picture 4" descr="Sunset silhouette of scaffolding in construction site">
            <a:extLst>
              <a:ext uri="{FF2B5EF4-FFF2-40B4-BE49-F238E27FC236}">
                <a16:creationId xmlns:a16="http://schemas.microsoft.com/office/drawing/2014/main" id="{ABC41156-E78A-701B-CA6D-9D7F6D7FE246}"/>
              </a:ext>
            </a:extLst>
          </p:cNvPr>
          <p:cNvPicPr>
            <a:picLocks noChangeAspect="1"/>
          </p:cNvPicPr>
          <p:nvPr/>
        </p:nvPicPr>
        <p:blipFill rotWithShape="1">
          <a:blip r:embed="rId2"/>
          <a:srcRect l="14314" r="10457" b="-1"/>
          <a:stretch/>
        </p:blipFill>
        <p:spPr>
          <a:xfrm>
            <a:off x="4462998" y="10"/>
            <a:ext cx="7729002" cy="6857990"/>
          </a:xfrm>
          <a:custGeom>
            <a:avLst/>
            <a:gdLst/>
            <a:ahLst/>
            <a:cxnLst/>
            <a:rect l="l" t="t" r="r" b="b"/>
            <a:pathLst>
              <a:path w="7729002" h="6858000">
                <a:moveTo>
                  <a:pt x="6878624" y="0"/>
                </a:moveTo>
                <a:lnTo>
                  <a:pt x="7729002" y="0"/>
                </a:lnTo>
                <a:lnTo>
                  <a:pt x="7729002" y="4099788"/>
                </a:lnTo>
                <a:lnTo>
                  <a:pt x="5311608" y="6858000"/>
                </a:lnTo>
                <a:lnTo>
                  <a:pt x="868032" y="6858000"/>
                </a:lnTo>
                <a:close/>
                <a:moveTo>
                  <a:pt x="0" y="0"/>
                </a:moveTo>
                <a:lnTo>
                  <a:pt x="6878624" y="0"/>
                </a:lnTo>
                <a:lnTo>
                  <a:pt x="0" y="1"/>
                </a:lnTo>
                <a:close/>
              </a:path>
            </a:pathLst>
          </a:custGeom>
        </p:spPr>
      </p:pic>
      <p:sp>
        <p:nvSpPr>
          <p:cNvPr id="3" name="Content Placeholder 2">
            <a:extLst>
              <a:ext uri="{FF2B5EF4-FFF2-40B4-BE49-F238E27FC236}">
                <a16:creationId xmlns:a16="http://schemas.microsoft.com/office/drawing/2014/main" id="{EDB22639-147E-50AB-CD54-8B7A30B2F14A}"/>
              </a:ext>
            </a:extLst>
          </p:cNvPr>
          <p:cNvSpPr>
            <a:spLocks noGrp="1"/>
          </p:cNvSpPr>
          <p:nvPr>
            <p:ph idx="1"/>
          </p:nvPr>
        </p:nvSpPr>
        <p:spPr>
          <a:xfrm>
            <a:off x="1142999" y="2332030"/>
            <a:ext cx="5668460" cy="3443482"/>
          </a:xfrm>
        </p:spPr>
        <p:txBody>
          <a:bodyPr>
            <a:normAutofit/>
          </a:bodyPr>
          <a:lstStyle/>
          <a:p>
            <a:r>
              <a:rPr lang="en-US" dirty="0"/>
              <a:t>The goal of this program is to apprise all new employees, as well as reiterate for all employees, all of the potential liabilities and exposures that are inherent in the construction industry, and how strict adherence to </a:t>
            </a:r>
            <a:r>
              <a:rPr lang="en-US" dirty="0" err="1"/>
              <a:t>AnCor’s</a:t>
            </a:r>
            <a:r>
              <a:rPr lang="en-US" dirty="0"/>
              <a:t> health and safety procedures may reduce and transfer these risks.  </a:t>
            </a:r>
          </a:p>
        </p:txBody>
      </p:sp>
      <p:cxnSp>
        <p:nvCxnSpPr>
          <p:cNvPr id="18" name="Straight Connector 17">
            <a:extLst>
              <a:ext uri="{FF2B5EF4-FFF2-40B4-BE49-F238E27FC236}">
                <a16:creationId xmlns:a16="http://schemas.microsoft.com/office/drawing/2014/main" id="{2AD042BA-B482-486E-9E0C-75374069BB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8180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B20E7A4-EC2C-47C8-BE55-65771E3F2E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CF23DDA-0D09-4FE5-AE88-EBBE5E0246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85325" cy="6858000"/>
          </a:xfrm>
          <a:custGeom>
            <a:avLst/>
            <a:gdLst>
              <a:gd name="connsiteX0" fmla="*/ 4456883 w 6885325"/>
              <a:gd name="connsiteY0" fmla="*/ 6858000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4070876 h 6858000"/>
              <a:gd name="connsiteX8" fmla="*/ 6885325 w 6885325"/>
              <a:gd name="connsiteY8" fmla="*/ 6857999 h 6858000"/>
              <a:gd name="connsiteX9" fmla="*/ 4456884 w 6885325"/>
              <a:gd name="connsiteY9" fmla="*/ 6857999 h 6858000"/>
              <a:gd name="connsiteX0" fmla="*/ 4456884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4070876 h 6858000"/>
              <a:gd name="connsiteX8" fmla="*/ 6885325 w 6885325"/>
              <a:gd name="connsiteY8" fmla="*/ 6857999 h 6858000"/>
              <a:gd name="connsiteX9" fmla="*/ 4456884 w 6885325"/>
              <a:gd name="connsiteY9"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4070876 h 6858000"/>
              <a:gd name="connsiteX8" fmla="*/ 6885325 w 6885325"/>
              <a:gd name="connsiteY8"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4 w 6885325"/>
              <a:gd name="connsiteY6" fmla="*/ 4070877 h 6858000"/>
              <a:gd name="connsiteX7" fmla="*/ 6885325 w 6885325"/>
              <a:gd name="connsiteY7"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4 w 6885325"/>
              <a:gd name="connsiteY5" fmla="*/ 1545582 h 6858000"/>
              <a:gd name="connsiteX6" fmla="*/ 6885325 w 6885325"/>
              <a:gd name="connsiteY6"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1545581 h 6858000"/>
              <a:gd name="connsiteX5" fmla="*/ 6885325 w 6885325"/>
              <a:gd name="connsiteY5" fmla="*/ 6857999 h 6858000"/>
              <a:gd name="connsiteX0" fmla="*/ 6885325 w 6885325"/>
              <a:gd name="connsiteY0" fmla="*/ 6857999 h 6858000"/>
              <a:gd name="connsiteX1" fmla="*/ 0 w 6885325"/>
              <a:gd name="connsiteY1" fmla="*/ 6858000 h 6858000"/>
              <a:gd name="connsiteX2" fmla="*/ 6010592 w 6885325"/>
              <a:gd name="connsiteY2" fmla="*/ 0 h 6858000"/>
              <a:gd name="connsiteX3" fmla="*/ 6885325 w 6885325"/>
              <a:gd name="connsiteY3" fmla="*/ 0 h 6858000"/>
              <a:gd name="connsiteX4" fmla="*/ 6885325 w 6885325"/>
              <a:gd name="connsiteY4" fmla="*/ 6857999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85325" h="6858000">
                <a:moveTo>
                  <a:pt x="6885325" y="6857999"/>
                </a:moveTo>
                <a:lnTo>
                  <a:pt x="0" y="6858000"/>
                </a:lnTo>
                <a:lnTo>
                  <a:pt x="6010592" y="0"/>
                </a:lnTo>
                <a:lnTo>
                  <a:pt x="6885325" y="0"/>
                </a:lnTo>
                <a:lnTo>
                  <a:pt x="6885325" y="6857999"/>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13D69AA-C937-C128-0865-EFDB719F98C8}"/>
              </a:ext>
            </a:extLst>
          </p:cNvPr>
          <p:cNvSpPr>
            <a:spLocks noGrp="1"/>
          </p:cNvSpPr>
          <p:nvPr>
            <p:ph type="title"/>
          </p:nvPr>
        </p:nvSpPr>
        <p:spPr>
          <a:xfrm>
            <a:off x="1143000" y="491646"/>
            <a:ext cx="3894412" cy="2028707"/>
          </a:xfrm>
        </p:spPr>
        <p:txBody>
          <a:bodyPr anchor="t">
            <a:normAutofit fontScale="90000"/>
          </a:bodyPr>
          <a:lstStyle/>
          <a:p>
            <a:r>
              <a:rPr lang="en-US" dirty="0"/>
              <a:t>What are the reasons for a Health &amp; Safety Program:</a:t>
            </a:r>
          </a:p>
        </p:txBody>
      </p:sp>
      <p:sp>
        <p:nvSpPr>
          <p:cNvPr id="17" name="Content Placeholder 2">
            <a:extLst>
              <a:ext uri="{FF2B5EF4-FFF2-40B4-BE49-F238E27FC236}">
                <a16:creationId xmlns:a16="http://schemas.microsoft.com/office/drawing/2014/main" id="{D9291F1E-5461-483C-1890-83D42FCC0CC5}"/>
              </a:ext>
            </a:extLst>
          </p:cNvPr>
          <p:cNvSpPr>
            <a:spLocks noGrp="1"/>
          </p:cNvSpPr>
          <p:nvPr>
            <p:ph idx="1"/>
          </p:nvPr>
        </p:nvSpPr>
        <p:spPr>
          <a:xfrm>
            <a:off x="4859079" y="491645"/>
            <a:ext cx="6189921" cy="5079815"/>
          </a:xfrm>
        </p:spPr>
        <p:txBody>
          <a:bodyPr anchor="b">
            <a:normAutofit/>
          </a:bodyPr>
          <a:lstStyle/>
          <a:p>
            <a:pPr marL="457200" indent="-457200">
              <a:buFont typeface="+mj-lt"/>
              <a:buAutoNum type="arabicPeriod"/>
            </a:pPr>
            <a:endParaRPr lang="en-US" dirty="0"/>
          </a:p>
          <a:p>
            <a:pPr marL="457200" indent="-457200">
              <a:buFont typeface="+mj-lt"/>
              <a:buAutoNum type="arabicPeriod"/>
            </a:pPr>
            <a:r>
              <a:rPr lang="en-US" dirty="0"/>
              <a:t>To provide a safe and healthy working environment for all employees, clients, visitors, vendors, supplier and other contractors.  </a:t>
            </a:r>
          </a:p>
          <a:p>
            <a:pPr marL="457200" indent="-457200">
              <a:buFont typeface="+mj-lt"/>
              <a:buAutoNum type="arabicPeriod"/>
            </a:pPr>
            <a:r>
              <a:rPr lang="en-US" dirty="0"/>
              <a:t>To reduce the potential for accidental injuries and to protect the property of the company, employees, clients and the public.</a:t>
            </a:r>
          </a:p>
          <a:p>
            <a:pPr marL="457200" indent="-457200">
              <a:buFont typeface="+mj-lt"/>
              <a:buAutoNum type="arabicPeriod"/>
            </a:pPr>
            <a:r>
              <a:rPr lang="en-US" dirty="0"/>
              <a:t>To comply with applicate federal, state &amp; local laws, statues, standards, rules &amp; regulations.</a:t>
            </a:r>
          </a:p>
          <a:p>
            <a:pPr marL="457200" indent="-457200">
              <a:buFont typeface="+mj-lt"/>
              <a:buAutoNum type="arabicPeriod"/>
            </a:pPr>
            <a:r>
              <a:rPr lang="en-US" dirty="0"/>
              <a:t>Delegate responsibilities to implement policies, plans and procedures to all subcontractors, suppliers and vendors. </a:t>
            </a:r>
          </a:p>
          <a:p>
            <a:pPr marL="0" indent="0">
              <a:buNone/>
            </a:pPr>
            <a:endParaRPr lang="en-US" dirty="0"/>
          </a:p>
        </p:txBody>
      </p:sp>
      <p:cxnSp>
        <p:nvCxnSpPr>
          <p:cNvPr id="12" name="Straight Connector 11">
            <a:extLst>
              <a:ext uri="{FF2B5EF4-FFF2-40B4-BE49-F238E27FC236}">
                <a16:creationId xmlns:a16="http://schemas.microsoft.com/office/drawing/2014/main" id="{1766FD2F-248A-4AA1-8078-E26D6E690B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5" descr="Logo&#10;&#10;Description automatically generated">
            <a:extLst>
              <a:ext uri="{FF2B5EF4-FFF2-40B4-BE49-F238E27FC236}">
                <a16:creationId xmlns:a16="http://schemas.microsoft.com/office/drawing/2014/main" id="{6054F094-397F-C2CA-7182-CA85B180CB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0372" y="3886202"/>
            <a:ext cx="2990850" cy="1524000"/>
          </a:xfrm>
          <a:prstGeom prst="rect">
            <a:avLst/>
          </a:prstGeom>
        </p:spPr>
      </p:pic>
    </p:spTree>
    <p:extLst>
      <p:ext uri="{BB962C8B-B14F-4D97-AF65-F5344CB8AC3E}">
        <p14:creationId xmlns:p14="http://schemas.microsoft.com/office/powerpoint/2010/main" val="2089295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
                                            <p:txEl>
                                              <p:pRg st="1" end="1"/>
                                            </p:txEl>
                                          </p:spTgt>
                                        </p:tgtEl>
                                        <p:attrNameLst>
                                          <p:attrName>style.visibility</p:attrName>
                                        </p:attrNameLst>
                                      </p:cBhvr>
                                      <p:to>
                                        <p:strVal val="visible"/>
                                      </p:to>
                                    </p:set>
                                    <p:animEffect transition="in" filter="wipe(down)">
                                      <p:cBhvr>
                                        <p:cTn id="7" dur="500"/>
                                        <p:tgtEl>
                                          <p:spTgt spid="1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
                                            <p:txEl>
                                              <p:pRg st="2" end="2"/>
                                            </p:txEl>
                                          </p:spTgt>
                                        </p:tgtEl>
                                        <p:attrNameLst>
                                          <p:attrName>style.visibility</p:attrName>
                                        </p:attrNameLst>
                                      </p:cBhvr>
                                      <p:to>
                                        <p:strVal val="visible"/>
                                      </p:to>
                                    </p:set>
                                    <p:animEffect transition="in" filter="wipe(down)">
                                      <p:cBhvr>
                                        <p:cTn id="12" dur="500"/>
                                        <p:tgtEl>
                                          <p:spTgt spid="1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7">
                                            <p:txEl>
                                              <p:pRg st="3" end="3"/>
                                            </p:txEl>
                                          </p:spTgt>
                                        </p:tgtEl>
                                        <p:attrNameLst>
                                          <p:attrName>style.visibility</p:attrName>
                                        </p:attrNameLst>
                                      </p:cBhvr>
                                      <p:to>
                                        <p:strVal val="visible"/>
                                      </p:to>
                                    </p:set>
                                    <p:animEffect transition="in" filter="wipe(down)">
                                      <p:cBhvr>
                                        <p:cTn id="17" dur="500"/>
                                        <p:tgtEl>
                                          <p:spTgt spid="1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7">
                                            <p:txEl>
                                              <p:pRg st="4" end="4"/>
                                            </p:txEl>
                                          </p:spTgt>
                                        </p:tgtEl>
                                        <p:attrNameLst>
                                          <p:attrName>style.visibility</p:attrName>
                                        </p:attrNameLst>
                                      </p:cBhvr>
                                      <p:to>
                                        <p:strVal val="visible"/>
                                      </p:to>
                                    </p:set>
                                    <p:animEffect transition="in" filter="wipe(down)">
                                      <p:cBhvr>
                                        <p:cTn id="22" dur="500"/>
                                        <p:tgtEl>
                                          <p:spTgt spid="1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27AB4C5-0719-4E35-87CD-199EB59E3E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3F51EE1E-6258-4F09-963A-853315C6FB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flipV="1">
            <a:off x="1127553" y="-1127553"/>
            <a:ext cx="6858000" cy="9113106"/>
          </a:xfrm>
          <a:custGeom>
            <a:avLst/>
            <a:gdLst>
              <a:gd name="connsiteX0" fmla="*/ 0 w 6858000"/>
              <a:gd name="connsiteY0" fmla="*/ 7143270 h 9113106"/>
              <a:gd name="connsiteX1" fmla="*/ 0 w 6858000"/>
              <a:gd name="connsiteY1" fmla="*/ 6878623 h 9113106"/>
              <a:gd name="connsiteX2" fmla="*/ 1 w 6858000"/>
              <a:gd name="connsiteY2" fmla="*/ 6878623 h 9113106"/>
              <a:gd name="connsiteX3" fmla="*/ 0 w 6858000"/>
              <a:gd name="connsiteY3" fmla="*/ 4319945 h 9113106"/>
              <a:gd name="connsiteX4" fmla="*/ 1 w 6858000"/>
              <a:gd name="connsiteY4" fmla="*/ 4319945 h 9113106"/>
              <a:gd name="connsiteX5" fmla="*/ 1 w 6858000"/>
              <a:gd name="connsiteY5" fmla="*/ 13542 h 9113106"/>
              <a:gd name="connsiteX6" fmla="*/ 0 w 6858000"/>
              <a:gd name="connsiteY6" fmla="*/ 13540 h 9113106"/>
              <a:gd name="connsiteX7" fmla="*/ 0 w 6858000"/>
              <a:gd name="connsiteY7" fmla="*/ 0 h 9113106"/>
              <a:gd name="connsiteX8" fmla="*/ 6858000 w 6858000"/>
              <a:gd name="connsiteY8" fmla="*/ 6010591 h 9113106"/>
              <a:gd name="connsiteX9" fmla="*/ 6858000 w 6858000"/>
              <a:gd name="connsiteY9" fmla="*/ 3794798 h 9113106"/>
              <a:gd name="connsiteX10" fmla="*/ 6858000 w 6858000"/>
              <a:gd name="connsiteY10" fmla="*/ 3794798 h 9113106"/>
              <a:gd name="connsiteX11" fmla="*/ 6858000 w 6858000"/>
              <a:gd name="connsiteY11" fmla="*/ 3837120 h 9113106"/>
              <a:gd name="connsiteX12" fmla="*/ 6858000 w 6858000"/>
              <a:gd name="connsiteY12" fmla="*/ 6838049 h 9113106"/>
              <a:gd name="connsiteX13" fmla="*/ 6858000 w 6858000"/>
              <a:gd name="connsiteY13" fmla="*/ 9113106 h 9113106"/>
              <a:gd name="connsiteX14" fmla="*/ 1 w 6858000"/>
              <a:gd name="connsiteY14" fmla="*/ 9113106 h 9113106"/>
              <a:gd name="connsiteX15" fmla="*/ 1 w 6858000"/>
              <a:gd name="connsiteY15" fmla="*/ 7143270 h 9113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858000" h="9113106">
                <a:moveTo>
                  <a:pt x="0" y="7143270"/>
                </a:moveTo>
                <a:lnTo>
                  <a:pt x="0" y="6878623"/>
                </a:lnTo>
                <a:lnTo>
                  <a:pt x="1" y="6878623"/>
                </a:lnTo>
                <a:lnTo>
                  <a:pt x="0" y="4319945"/>
                </a:lnTo>
                <a:lnTo>
                  <a:pt x="1" y="4319945"/>
                </a:lnTo>
                <a:lnTo>
                  <a:pt x="1" y="13542"/>
                </a:lnTo>
                <a:lnTo>
                  <a:pt x="0" y="13540"/>
                </a:lnTo>
                <a:lnTo>
                  <a:pt x="0" y="0"/>
                </a:lnTo>
                <a:lnTo>
                  <a:pt x="6858000" y="6010591"/>
                </a:lnTo>
                <a:lnTo>
                  <a:pt x="6858000" y="3794798"/>
                </a:lnTo>
                <a:lnTo>
                  <a:pt x="6858000" y="3794798"/>
                </a:lnTo>
                <a:lnTo>
                  <a:pt x="6858000" y="3837120"/>
                </a:lnTo>
                <a:lnTo>
                  <a:pt x="6858000" y="6838049"/>
                </a:lnTo>
                <a:lnTo>
                  <a:pt x="6858000" y="9113106"/>
                </a:lnTo>
                <a:lnTo>
                  <a:pt x="1" y="9113106"/>
                </a:lnTo>
                <a:lnTo>
                  <a:pt x="1" y="714327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0293E77-B1FA-0C6F-E0A1-9C4BF1077055}"/>
              </a:ext>
            </a:extLst>
          </p:cNvPr>
          <p:cNvSpPr>
            <a:spLocks noGrp="1"/>
          </p:cNvSpPr>
          <p:nvPr>
            <p:ph type="title"/>
          </p:nvPr>
        </p:nvSpPr>
        <p:spPr>
          <a:xfrm>
            <a:off x="1143001" y="872935"/>
            <a:ext cx="5999018" cy="1360898"/>
          </a:xfrm>
        </p:spPr>
        <p:txBody>
          <a:bodyPr>
            <a:normAutofit/>
          </a:bodyPr>
          <a:lstStyle/>
          <a:p>
            <a:r>
              <a:rPr lang="en-US" dirty="0"/>
              <a:t>Insurance Costs</a:t>
            </a:r>
            <a:endParaRPr lang="en-US"/>
          </a:p>
        </p:txBody>
      </p:sp>
      <p:sp>
        <p:nvSpPr>
          <p:cNvPr id="3" name="Content Placeholder 2">
            <a:extLst>
              <a:ext uri="{FF2B5EF4-FFF2-40B4-BE49-F238E27FC236}">
                <a16:creationId xmlns:a16="http://schemas.microsoft.com/office/drawing/2014/main" id="{53943C6F-46E6-A5C4-5ED7-3632A1148468}"/>
              </a:ext>
            </a:extLst>
          </p:cNvPr>
          <p:cNvSpPr>
            <a:spLocks noGrp="1"/>
          </p:cNvSpPr>
          <p:nvPr>
            <p:ph idx="1"/>
          </p:nvPr>
        </p:nvSpPr>
        <p:spPr>
          <a:xfrm>
            <a:off x="1143001" y="2332026"/>
            <a:ext cx="4953000" cy="3567118"/>
          </a:xfrm>
        </p:spPr>
        <p:txBody>
          <a:bodyPr anchor="t">
            <a:normAutofit/>
          </a:bodyPr>
          <a:lstStyle/>
          <a:p>
            <a:r>
              <a:rPr lang="en-US" dirty="0"/>
              <a:t>Cost of our construction insurance is based on many factors but is greatly influenced by:</a:t>
            </a:r>
          </a:p>
          <a:p>
            <a:pPr lvl="1"/>
            <a:r>
              <a:rPr lang="en-US" dirty="0"/>
              <a:t>	1. Number of accidents each year</a:t>
            </a:r>
          </a:p>
          <a:p>
            <a:pPr lvl="1"/>
            <a:r>
              <a:rPr lang="en-US" dirty="0"/>
              <a:t>	2. Cost of those accidents</a:t>
            </a:r>
          </a:p>
        </p:txBody>
      </p:sp>
      <p:pic>
        <p:nvPicPr>
          <p:cNvPr id="5" name="Picture 4" descr="Icon&#10;&#10;Description automatically generated">
            <a:extLst>
              <a:ext uri="{FF2B5EF4-FFF2-40B4-BE49-F238E27FC236}">
                <a16:creationId xmlns:a16="http://schemas.microsoft.com/office/drawing/2014/main" id="{859BC159-94FE-3D81-354D-1BF1A6647B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97153" y="1976067"/>
            <a:ext cx="3327437" cy="3327437"/>
          </a:xfrm>
          <a:prstGeom prst="rect">
            <a:avLst/>
          </a:prstGeom>
        </p:spPr>
      </p:pic>
      <p:cxnSp>
        <p:nvCxnSpPr>
          <p:cNvPr id="14" name="Straight Connector 13">
            <a:extLst>
              <a:ext uri="{FF2B5EF4-FFF2-40B4-BE49-F238E27FC236}">
                <a16:creationId xmlns:a16="http://schemas.microsoft.com/office/drawing/2014/main" id="{7FA07B03-7E5B-4F33-A494-D72BC5BEB0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6612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77DC0-9A71-3A55-02DD-94AB79A52D39}"/>
              </a:ext>
            </a:extLst>
          </p:cNvPr>
          <p:cNvSpPr>
            <a:spLocks noGrp="1"/>
          </p:cNvSpPr>
          <p:nvPr>
            <p:ph type="title"/>
          </p:nvPr>
        </p:nvSpPr>
        <p:spPr>
          <a:xfrm>
            <a:off x="1143000" y="380016"/>
            <a:ext cx="9905999" cy="1360898"/>
          </a:xfrm>
        </p:spPr>
        <p:txBody>
          <a:bodyPr/>
          <a:lstStyle/>
          <a:p>
            <a:pPr algn="ctr"/>
            <a:r>
              <a:rPr lang="en-US" dirty="0"/>
              <a:t>EMR – Experience Modification Rate</a:t>
            </a:r>
          </a:p>
        </p:txBody>
      </p:sp>
      <p:sp>
        <p:nvSpPr>
          <p:cNvPr id="3" name="Content Placeholder 2">
            <a:extLst>
              <a:ext uri="{FF2B5EF4-FFF2-40B4-BE49-F238E27FC236}">
                <a16:creationId xmlns:a16="http://schemas.microsoft.com/office/drawing/2014/main" id="{319EC505-0960-0093-E0DA-1888CA28F399}"/>
              </a:ext>
            </a:extLst>
          </p:cNvPr>
          <p:cNvSpPr>
            <a:spLocks noGrp="1"/>
          </p:cNvSpPr>
          <p:nvPr>
            <p:ph sz="half" idx="1"/>
          </p:nvPr>
        </p:nvSpPr>
        <p:spPr>
          <a:xfrm>
            <a:off x="1142996" y="1653701"/>
            <a:ext cx="4798979" cy="3550597"/>
          </a:xfrm>
        </p:spPr>
        <p:txBody>
          <a:bodyPr>
            <a:normAutofit fontScale="92500"/>
          </a:bodyPr>
          <a:lstStyle/>
          <a:p>
            <a:r>
              <a:rPr lang="en-US" dirty="0"/>
              <a:t>EMR is a calculation used by insurance firms to price the cost of workers’ compensation premiums.  The rating reflects a variety of lagging indicators, such as injury costs or claim history, and offers a prediction of future risk.  </a:t>
            </a:r>
          </a:p>
          <a:p>
            <a:r>
              <a:rPr lang="en-US" dirty="0"/>
              <a:t>The EMR  is calculated using a 3-year average, so any accident negatively affects our rate for the following 3 years.</a:t>
            </a:r>
          </a:p>
        </p:txBody>
      </p:sp>
      <p:sp>
        <p:nvSpPr>
          <p:cNvPr id="4" name="Content Placeholder 3">
            <a:extLst>
              <a:ext uri="{FF2B5EF4-FFF2-40B4-BE49-F238E27FC236}">
                <a16:creationId xmlns:a16="http://schemas.microsoft.com/office/drawing/2014/main" id="{EAAF17B1-166B-2B13-11EC-5E730CD209EB}"/>
              </a:ext>
            </a:extLst>
          </p:cNvPr>
          <p:cNvSpPr>
            <a:spLocks noGrp="1"/>
          </p:cNvSpPr>
          <p:nvPr>
            <p:ph sz="half" idx="2"/>
          </p:nvPr>
        </p:nvSpPr>
        <p:spPr>
          <a:xfrm>
            <a:off x="6173008" y="1653701"/>
            <a:ext cx="4798980" cy="3550597"/>
          </a:xfrm>
        </p:spPr>
        <p:txBody>
          <a:bodyPr>
            <a:normAutofit fontScale="92500"/>
          </a:bodyPr>
          <a:lstStyle/>
          <a:p>
            <a:r>
              <a:rPr lang="en-US" dirty="0"/>
              <a:t>How it works:</a:t>
            </a:r>
          </a:p>
          <a:p>
            <a:pPr lvl="1"/>
            <a:r>
              <a:rPr lang="en-US" dirty="0"/>
              <a:t>	If the EMR is above 1 – we pay more 	than the premium amount by 	whatever factor it is.</a:t>
            </a:r>
          </a:p>
          <a:p>
            <a:r>
              <a:rPr lang="en-US" dirty="0"/>
              <a:t>Ex:  EMR of 1.07, means we pay 7% increase over our normal rate</a:t>
            </a:r>
          </a:p>
          <a:p>
            <a:r>
              <a:rPr lang="en-US" dirty="0"/>
              <a:t>Ex:  EMR of .93, means we get a 7% </a:t>
            </a:r>
            <a:r>
              <a:rPr lang="en-US"/>
              <a:t>discount off </a:t>
            </a:r>
            <a:r>
              <a:rPr lang="en-US" dirty="0"/>
              <a:t>our normal rate</a:t>
            </a:r>
          </a:p>
        </p:txBody>
      </p:sp>
      <p:sp>
        <p:nvSpPr>
          <p:cNvPr id="5" name="Title 1">
            <a:extLst>
              <a:ext uri="{FF2B5EF4-FFF2-40B4-BE49-F238E27FC236}">
                <a16:creationId xmlns:a16="http://schemas.microsoft.com/office/drawing/2014/main" id="{1E4EE6D5-A370-7B03-4B4D-BD0229BFF7AC}"/>
              </a:ext>
            </a:extLst>
          </p:cNvPr>
          <p:cNvSpPr txBox="1">
            <a:spLocks/>
          </p:cNvSpPr>
          <p:nvPr/>
        </p:nvSpPr>
        <p:spPr>
          <a:xfrm>
            <a:off x="1297027" y="5117087"/>
            <a:ext cx="9905999" cy="1089565"/>
          </a:xfrm>
          <a:prstGeom prst="rect">
            <a:avLst/>
          </a:prstGeom>
        </p:spPr>
        <p:txBody>
          <a:bodyPr vert="horz" lIns="91440" tIns="45720" rIns="91440" bIns="45720" rtlCol="0" anchor="ctr">
            <a:normAutofit/>
          </a:bodyPr>
          <a:lst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a:lstStyle>
          <a:p>
            <a:pPr algn="ctr"/>
            <a:r>
              <a:rPr lang="en-US" sz="1900" dirty="0" err="1"/>
              <a:t>AnCor’s</a:t>
            </a:r>
            <a:r>
              <a:rPr lang="en-US" sz="1900" dirty="0"/>
              <a:t> EMR:   2022:  .93 / 2021:  .95  / 2020:  .92</a:t>
            </a:r>
          </a:p>
        </p:txBody>
      </p:sp>
    </p:spTree>
    <p:extLst>
      <p:ext uri="{BB962C8B-B14F-4D97-AF65-F5344CB8AC3E}">
        <p14:creationId xmlns:p14="http://schemas.microsoft.com/office/powerpoint/2010/main" val="1858783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down)">
                                      <p:cBhvr>
                                        <p:cTn id="17" dur="500"/>
                                        <p:tgtEl>
                                          <p:spTgt spid="4">
                                            <p:txEl>
                                              <p:pRg st="0" end="0"/>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wipe(down)">
                                      <p:cBhvr>
                                        <p:cTn id="20" dur="500"/>
                                        <p:tgtEl>
                                          <p:spTgt spid="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wipe(down)">
                                      <p:cBhvr>
                                        <p:cTn id="25" dur="500"/>
                                        <p:tgtEl>
                                          <p:spTgt spid="4">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4">
                                            <p:txEl>
                                              <p:pRg st="3" end="3"/>
                                            </p:txEl>
                                          </p:spTgt>
                                        </p:tgtEl>
                                        <p:attrNameLst>
                                          <p:attrName>style.visibility</p:attrName>
                                        </p:attrNameLst>
                                      </p:cBhvr>
                                      <p:to>
                                        <p:strVal val="visible"/>
                                      </p:to>
                                    </p:set>
                                    <p:animEffect transition="in" filter="wipe(down)">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327AB4C5-0719-4E35-87CD-199EB59E3E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3F51EE1E-6258-4F09-963A-853315C6FB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flipV="1">
            <a:off x="1127553" y="-1127553"/>
            <a:ext cx="6858000" cy="9113106"/>
          </a:xfrm>
          <a:custGeom>
            <a:avLst/>
            <a:gdLst>
              <a:gd name="connsiteX0" fmla="*/ 0 w 6858000"/>
              <a:gd name="connsiteY0" fmla="*/ 7143270 h 9113106"/>
              <a:gd name="connsiteX1" fmla="*/ 0 w 6858000"/>
              <a:gd name="connsiteY1" fmla="*/ 6878623 h 9113106"/>
              <a:gd name="connsiteX2" fmla="*/ 1 w 6858000"/>
              <a:gd name="connsiteY2" fmla="*/ 6878623 h 9113106"/>
              <a:gd name="connsiteX3" fmla="*/ 0 w 6858000"/>
              <a:gd name="connsiteY3" fmla="*/ 4319945 h 9113106"/>
              <a:gd name="connsiteX4" fmla="*/ 1 w 6858000"/>
              <a:gd name="connsiteY4" fmla="*/ 4319945 h 9113106"/>
              <a:gd name="connsiteX5" fmla="*/ 1 w 6858000"/>
              <a:gd name="connsiteY5" fmla="*/ 13542 h 9113106"/>
              <a:gd name="connsiteX6" fmla="*/ 0 w 6858000"/>
              <a:gd name="connsiteY6" fmla="*/ 13540 h 9113106"/>
              <a:gd name="connsiteX7" fmla="*/ 0 w 6858000"/>
              <a:gd name="connsiteY7" fmla="*/ 0 h 9113106"/>
              <a:gd name="connsiteX8" fmla="*/ 6858000 w 6858000"/>
              <a:gd name="connsiteY8" fmla="*/ 6010591 h 9113106"/>
              <a:gd name="connsiteX9" fmla="*/ 6858000 w 6858000"/>
              <a:gd name="connsiteY9" fmla="*/ 3794798 h 9113106"/>
              <a:gd name="connsiteX10" fmla="*/ 6858000 w 6858000"/>
              <a:gd name="connsiteY10" fmla="*/ 3794798 h 9113106"/>
              <a:gd name="connsiteX11" fmla="*/ 6858000 w 6858000"/>
              <a:gd name="connsiteY11" fmla="*/ 3837120 h 9113106"/>
              <a:gd name="connsiteX12" fmla="*/ 6858000 w 6858000"/>
              <a:gd name="connsiteY12" fmla="*/ 6838049 h 9113106"/>
              <a:gd name="connsiteX13" fmla="*/ 6858000 w 6858000"/>
              <a:gd name="connsiteY13" fmla="*/ 9113106 h 9113106"/>
              <a:gd name="connsiteX14" fmla="*/ 1 w 6858000"/>
              <a:gd name="connsiteY14" fmla="*/ 9113106 h 9113106"/>
              <a:gd name="connsiteX15" fmla="*/ 1 w 6858000"/>
              <a:gd name="connsiteY15" fmla="*/ 7143270 h 9113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858000" h="9113106">
                <a:moveTo>
                  <a:pt x="0" y="7143270"/>
                </a:moveTo>
                <a:lnTo>
                  <a:pt x="0" y="6878623"/>
                </a:lnTo>
                <a:lnTo>
                  <a:pt x="1" y="6878623"/>
                </a:lnTo>
                <a:lnTo>
                  <a:pt x="0" y="4319945"/>
                </a:lnTo>
                <a:lnTo>
                  <a:pt x="1" y="4319945"/>
                </a:lnTo>
                <a:lnTo>
                  <a:pt x="1" y="13542"/>
                </a:lnTo>
                <a:lnTo>
                  <a:pt x="0" y="13540"/>
                </a:lnTo>
                <a:lnTo>
                  <a:pt x="0" y="0"/>
                </a:lnTo>
                <a:lnTo>
                  <a:pt x="6858000" y="6010591"/>
                </a:lnTo>
                <a:lnTo>
                  <a:pt x="6858000" y="3794798"/>
                </a:lnTo>
                <a:lnTo>
                  <a:pt x="6858000" y="3794798"/>
                </a:lnTo>
                <a:lnTo>
                  <a:pt x="6858000" y="3837120"/>
                </a:lnTo>
                <a:lnTo>
                  <a:pt x="6858000" y="6838049"/>
                </a:lnTo>
                <a:lnTo>
                  <a:pt x="6858000" y="9113106"/>
                </a:lnTo>
                <a:lnTo>
                  <a:pt x="1" y="9113106"/>
                </a:lnTo>
                <a:lnTo>
                  <a:pt x="1" y="714327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9ABA191-10A4-1FBA-040C-C2FA6441302F}"/>
              </a:ext>
            </a:extLst>
          </p:cNvPr>
          <p:cNvSpPr>
            <a:spLocks noGrp="1"/>
          </p:cNvSpPr>
          <p:nvPr>
            <p:ph type="title"/>
          </p:nvPr>
        </p:nvSpPr>
        <p:spPr>
          <a:xfrm>
            <a:off x="1143001" y="372140"/>
            <a:ext cx="7097232" cy="1861693"/>
          </a:xfrm>
        </p:spPr>
        <p:txBody>
          <a:bodyPr>
            <a:normAutofit/>
          </a:bodyPr>
          <a:lstStyle/>
          <a:p>
            <a:r>
              <a:rPr lang="en-US" dirty="0"/>
              <a:t>Jobsite components of </a:t>
            </a:r>
            <a:r>
              <a:rPr lang="en-US" dirty="0" err="1"/>
              <a:t>AnCor’s</a:t>
            </a:r>
            <a:r>
              <a:rPr lang="en-US" dirty="0"/>
              <a:t> Health &amp; Safety Program</a:t>
            </a:r>
          </a:p>
        </p:txBody>
      </p:sp>
      <p:sp>
        <p:nvSpPr>
          <p:cNvPr id="3" name="Content Placeholder 2">
            <a:extLst>
              <a:ext uri="{FF2B5EF4-FFF2-40B4-BE49-F238E27FC236}">
                <a16:creationId xmlns:a16="http://schemas.microsoft.com/office/drawing/2014/main" id="{E0C38215-CCC7-6B3E-4E38-307251FCC685}"/>
              </a:ext>
            </a:extLst>
          </p:cNvPr>
          <p:cNvSpPr>
            <a:spLocks noGrp="1"/>
          </p:cNvSpPr>
          <p:nvPr>
            <p:ph idx="1"/>
          </p:nvPr>
        </p:nvSpPr>
        <p:spPr>
          <a:xfrm>
            <a:off x="1143001" y="2332026"/>
            <a:ext cx="7850980" cy="3567118"/>
          </a:xfrm>
        </p:spPr>
        <p:txBody>
          <a:bodyPr anchor="t">
            <a:normAutofit/>
          </a:bodyPr>
          <a:lstStyle/>
          <a:p>
            <a:pPr marL="457200" indent="-457200">
              <a:buFont typeface="+mj-lt"/>
              <a:buAutoNum type="arabicPeriod"/>
            </a:pPr>
            <a:r>
              <a:rPr lang="en-US" dirty="0" err="1"/>
              <a:t>ToolBox</a:t>
            </a:r>
            <a:r>
              <a:rPr lang="en-US" dirty="0"/>
              <a:t> Talks</a:t>
            </a:r>
          </a:p>
          <a:p>
            <a:pPr marL="457200" indent="-457200">
              <a:buFont typeface="+mj-lt"/>
              <a:buAutoNum type="arabicPeriod"/>
            </a:pPr>
            <a:r>
              <a:rPr lang="en-US" dirty="0"/>
              <a:t>Weekly Safety Checklists</a:t>
            </a:r>
          </a:p>
          <a:p>
            <a:pPr marL="457200" indent="-457200">
              <a:buFont typeface="+mj-lt"/>
              <a:buAutoNum type="arabicPeriod"/>
            </a:pPr>
            <a:r>
              <a:rPr lang="en-US" dirty="0"/>
              <a:t>Safety Kits</a:t>
            </a:r>
          </a:p>
          <a:p>
            <a:pPr marL="457200" indent="-457200">
              <a:buFont typeface="+mj-lt"/>
              <a:buAutoNum type="arabicPeriod"/>
            </a:pPr>
            <a:endParaRPr lang="en-US" dirty="0"/>
          </a:p>
          <a:p>
            <a:pPr marL="0" indent="0">
              <a:buNone/>
            </a:pPr>
            <a:endParaRPr lang="en-US" dirty="0"/>
          </a:p>
          <a:p>
            <a:pPr marL="0" indent="0">
              <a:buNone/>
            </a:pPr>
            <a:r>
              <a:rPr lang="en-US" dirty="0" err="1"/>
              <a:t>AnCor</a:t>
            </a:r>
            <a:r>
              <a:rPr lang="en-US" dirty="0"/>
              <a:t> Health &amp; Safety Manual Link:</a:t>
            </a:r>
          </a:p>
          <a:p>
            <a:pPr marL="0" indent="0">
              <a:buNone/>
            </a:pPr>
            <a:r>
              <a:rPr lang="en-US" dirty="0">
                <a:hlinkClick r:id="rId2"/>
              </a:rPr>
              <a:t>https://www.ancoruniversity.com/ancor-health-safety-plan</a:t>
            </a:r>
            <a:r>
              <a:rPr lang="en-US" dirty="0"/>
              <a:t> </a:t>
            </a:r>
          </a:p>
        </p:txBody>
      </p:sp>
      <p:pic>
        <p:nvPicPr>
          <p:cNvPr id="11" name="Picture 10" descr="A picture containing text, first-aid kit, device&#10;&#10;Description automatically generated">
            <a:extLst>
              <a:ext uri="{FF2B5EF4-FFF2-40B4-BE49-F238E27FC236}">
                <a16:creationId xmlns:a16="http://schemas.microsoft.com/office/drawing/2014/main" id="{FFC7198D-898A-27E1-FA3B-A2E5F5C198D3}"/>
              </a:ext>
            </a:extLst>
          </p:cNvPr>
          <p:cNvPicPr>
            <a:picLocks noChangeAspect="1"/>
          </p:cNvPicPr>
          <p:nvPr/>
        </p:nvPicPr>
        <p:blipFill rotWithShape="1">
          <a:blip r:embed="rId3">
            <a:extLst>
              <a:ext uri="{28A0092B-C50C-407E-A947-70E740481C1C}">
                <a14:useLocalDpi xmlns:a14="http://schemas.microsoft.com/office/drawing/2010/main" val="0"/>
              </a:ext>
            </a:extLst>
          </a:blip>
          <a:srcRect t="13448" b="12800"/>
          <a:stretch/>
        </p:blipFill>
        <p:spPr>
          <a:xfrm>
            <a:off x="7951095" y="2491155"/>
            <a:ext cx="3327437" cy="2454030"/>
          </a:xfrm>
          <a:prstGeom prst="rect">
            <a:avLst/>
          </a:prstGeom>
        </p:spPr>
      </p:pic>
      <p:cxnSp>
        <p:nvCxnSpPr>
          <p:cNvPr id="34" name="Straight Connector 33">
            <a:extLst>
              <a:ext uri="{FF2B5EF4-FFF2-40B4-BE49-F238E27FC236}">
                <a16:creationId xmlns:a16="http://schemas.microsoft.com/office/drawing/2014/main" id="{7FA07B03-7E5B-4F33-A494-D72BC5BEB0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742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27AB4C5-0719-4E35-87CD-199EB59E3E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3F51EE1E-6258-4F09-963A-853315C6FB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flipV="1">
            <a:off x="1127553" y="-1127553"/>
            <a:ext cx="6858000" cy="9113106"/>
          </a:xfrm>
          <a:custGeom>
            <a:avLst/>
            <a:gdLst>
              <a:gd name="connsiteX0" fmla="*/ 0 w 6858000"/>
              <a:gd name="connsiteY0" fmla="*/ 7143270 h 9113106"/>
              <a:gd name="connsiteX1" fmla="*/ 0 w 6858000"/>
              <a:gd name="connsiteY1" fmla="*/ 6878623 h 9113106"/>
              <a:gd name="connsiteX2" fmla="*/ 1 w 6858000"/>
              <a:gd name="connsiteY2" fmla="*/ 6878623 h 9113106"/>
              <a:gd name="connsiteX3" fmla="*/ 0 w 6858000"/>
              <a:gd name="connsiteY3" fmla="*/ 4319945 h 9113106"/>
              <a:gd name="connsiteX4" fmla="*/ 1 w 6858000"/>
              <a:gd name="connsiteY4" fmla="*/ 4319945 h 9113106"/>
              <a:gd name="connsiteX5" fmla="*/ 1 w 6858000"/>
              <a:gd name="connsiteY5" fmla="*/ 13542 h 9113106"/>
              <a:gd name="connsiteX6" fmla="*/ 0 w 6858000"/>
              <a:gd name="connsiteY6" fmla="*/ 13540 h 9113106"/>
              <a:gd name="connsiteX7" fmla="*/ 0 w 6858000"/>
              <a:gd name="connsiteY7" fmla="*/ 0 h 9113106"/>
              <a:gd name="connsiteX8" fmla="*/ 6858000 w 6858000"/>
              <a:gd name="connsiteY8" fmla="*/ 6010591 h 9113106"/>
              <a:gd name="connsiteX9" fmla="*/ 6858000 w 6858000"/>
              <a:gd name="connsiteY9" fmla="*/ 3794798 h 9113106"/>
              <a:gd name="connsiteX10" fmla="*/ 6858000 w 6858000"/>
              <a:gd name="connsiteY10" fmla="*/ 3794798 h 9113106"/>
              <a:gd name="connsiteX11" fmla="*/ 6858000 w 6858000"/>
              <a:gd name="connsiteY11" fmla="*/ 3837120 h 9113106"/>
              <a:gd name="connsiteX12" fmla="*/ 6858000 w 6858000"/>
              <a:gd name="connsiteY12" fmla="*/ 6838049 h 9113106"/>
              <a:gd name="connsiteX13" fmla="*/ 6858000 w 6858000"/>
              <a:gd name="connsiteY13" fmla="*/ 9113106 h 9113106"/>
              <a:gd name="connsiteX14" fmla="*/ 1 w 6858000"/>
              <a:gd name="connsiteY14" fmla="*/ 9113106 h 9113106"/>
              <a:gd name="connsiteX15" fmla="*/ 1 w 6858000"/>
              <a:gd name="connsiteY15" fmla="*/ 7143270 h 91131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858000" h="9113106">
                <a:moveTo>
                  <a:pt x="0" y="7143270"/>
                </a:moveTo>
                <a:lnTo>
                  <a:pt x="0" y="6878623"/>
                </a:lnTo>
                <a:lnTo>
                  <a:pt x="1" y="6878623"/>
                </a:lnTo>
                <a:lnTo>
                  <a:pt x="0" y="4319945"/>
                </a:lnTo>
                <a:lnTo>
                  <a:pt x="1" y="4319945"/>
                </a:lnTo>
                <a:lnTo>
                  <a:pt x="1" y="13542"/>
                </a:lnTo>
                <a:lnTo>
                  <a:pt x="0" y="13540"/>
                </a:lnTo>
                <a:lnTo>
                  <a:pt x="0" y="0"/>
                </a:lnTo>
                <a:lnTo>
                  <a:pt x="6858000" y="6010591"/>
                </a:lnTo>
                <a:lnTo>
                  <a:pt x="6858000" y="3794798"/>
                </a:lnTo>
                <a:lnTo>
                  <a:pt x="6858000" y="3794798"/>
                </a:lnTo>
                <a:lnTo>
                  <a:pt x="6858000" y="3837120"/>
                </a:lnTo>
                <a:lnTo>
                  <a:pt x="6858000" y="6838049"/>
                </a:lnTo>
                <a:lnTo>
                  <a:pt x="6858000" y="9113106"/>
                </a:lnTo>
                <a:lnTo>
                  <a:pt x="1" y="9113106"/>
                </a:lnTo>
                <a:lnTo>
                  <a:pt x="1" y="714327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71C2A5E-4892-6110-60F1-B0F6F4844536}"/>
              </a:ext>
            </a:extLst>
          </p:cNvPr>
          <p:cNvSpPr>
            <a:spLocks noGrp="1"/>
          </p:cNvSpPr>
          <p:nvPr>
            <p:ph type="title"/>
          </p:nvPr>
        </p:nvSpPr>
        <p:spPr>
          <a:xfrm>
            <a:off x="1143001" y="872935"/>
            <a:ext cx="5999018" cy="1360898"/>
          </a:xfrm>
        </p:spPr>
        <p:txBody>
          <a:bodyPr>
            <a:normAutofit/>
          </a:bodyPr>
          <a:lstStyle/>
          <a:p>
            <a:r>
              <a:rPr lang="en-US" dirty="0" err="1"/>
              <a:t>ToolBox</a:t>
            </a:r>
            <a:r>
              <a:rPr lang="en-US" dirty="0"/>
              <a:t> Talks</a:t>
            </a:r>
          </a:p>
        </p:txBody>
      </p:sp>
      <p:sp>
        <p:nvSpPr>
          <p:cNvPr id="3" name="Content Placeholder 2">
            <a:extLst>
              <a:ext uri="{FF2B5EF4-FFF2-40B4-BE49-F238E27FC236}">
                <a16:creationId xmlns:a16="http://schemas.microsoft.com/office/drawing/2014/main" id="{09D9C676-AD17-1947-989F-2B8BEAFE0BA3}"/>
              </a:ext>
            </a:extLst>
          </p:cNvPr>
          <p:cNvSpPr>
            <a:spLocks noGrp="1"/>
          </p:cNvSpPr>
          <p:nvPr>
            <p:ph idx="1"/>
          </p:nvPr>
        </p:nvSpPr>
        <p:spPr>
          <a:xfrm>
            <a:off x="1143001" y="2332026"/>
            <a:ext cx="4953000" cy="3567118"/>
          </a:xfrm>
        </p:spPr>
        <p:txBody>
          <a:bodyPr anchor="t">
            <a:normAutofit/>
          </a:bodyPr>
          <a:lstStyle/>
          <a:p>
            <a:r>
              <a:rPr lang="en-US" dirty="0"/>
              <a:t>Completed weekly by superintendent</a:t>
            </a:r>
          </a:p>
          <a:p>
            <a:r>
              <a:rPr lang="en-US" dirty="0"/>
              <a:t>Best practice is to select correct topic each week that is relevant to the work being performed</a:t>
            </a:r>
          </a:p>
        </p:txBody>
      </p:sp>
      <p:pic>
        <p:nvPicPr>
          <p:cNvPr id="5" name="Picture 4" descr="A picture containing background pattern&#10;&#10;Description automatically generated">
            <a:extLst>
              <a:ext uri="{FF2B5EF4-FFF2-40B4-BE49-F238E27FC236}">
                <a16:creationId xmlns:a16="http://schemas.microsoft.com/office/drawing/2014/main" id="{1817338E-81B6-DFD6-7A42-DE05472311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7291" y="2332026"/>
            <a:ext cx="3327437" cy="2492365"/>
          </a:xfrm>
          <a:prstGeom prst="rect">
            <a:avLst/>
          </a:prstGeom>
        </p:spPr>
      </p:pic>
      <p:cxnSp>
        <p:nvCxnSpPr>
          <p:cNvPr id="21" name="Straight Connector 20">
            <a:extLst>
              <a:ext uri="{FF2B5EF4-FFF2-40B4-BE49-F238E27FC236}">
                <a16:creationId xmlns:a16="http://schemas.microsoft.com/office/drawing/2014/main" id="{7FA07B03-7E5B-4F33-A494-D72BC5BEB0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4533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12379-9E3C-5964-921D-E3A23F53A83B}"/>
              </a:ext>
            </a:extLst>
          </p:cNvPr>
          <p:cNvSpPr>
            <a:spLocks noGrp="1"/>
          </p:cNvSpPr>
          <p:nvPr>
            <p:ph type="title"/>
          </p:nvPr>
        </p:nvSpPr>
        <p:spPr/>
        <p:txBody>
          <a:bodyPr/>
          <a:lstStyle/>
          <a:p>
            <a:pPr algn="ctr"/>
            <a:r>
              <a:rPr lang="en-US" dirty="0"/>
              <a:t>Weekly Safety Checklist</a:t>
            </a:r>
          </a:p>
        </p:txBody>
      </p:sp>
      <p:graphicFrame>
        <p:nvGraphicFramePr>
          <p:cNvPr id="7" name="Content Placeholder 2">
            <a:extLst>
              <a:ext uri="{FF2B5EF4-FFF2-40B4-BE49-F238E27FC236}">
                <a16:creationId xmlns:a16="http://schemas.microsoft.com/office/drawing/2014/main" id="{A313C975-12B5-8257-3A04-9910A0AF62BA}"/>
              </a:ext>
            </a:extLst>
          </p:cNvPr>
          <p:cNvGraphicFramePr>
            <a:graphicFrameLocks noGrp="1"/>
          </p:cNvGraphicFramePr>
          <p:nvPr>
            <p:ph idx="1"/>
          </p:nvPr>
        </p:nvGraphicFramePr>
        <p:xfrm>
          <a:off x="1143000" y="2332026"/>
          <a:ext cx="9905999" cy="35671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Diagram&#10;&#10;Description automatically generated">
            <a:extLst>
              <a:ext uri="{FF2B5EF4-FFF2-40B4-BE49-F238E27FC236}">
                <a16:creationId xmlns:a16="http://schemas.microsoft.com/office/drawing/2014/main" id="{C21B8FEE-F1F4-3556-6605-9EAAC72BB86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786312" y="2557462"/>
            <a:ext cx="2619375" cy="1743075"/>
          </a:xfrm>
          <a:prstGeom prst="rect">
            <a:avLst/>
          </a:prstGeom>
        </p:spPr>
      </p:pic>
    </p:spTree>
    <p:extLst>
      <p:ext uri="{BB962C8B-B14F-4D97-AF65-F5344CB8AC3E}">
        <p14:creationId xmlns:p14="http://schemas.microsoft.com/office/powerpoint/2010/main" val="2762532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theme/theme1.xml><?xml version="1.0" encoding="utf-8"?>
<a:theme xmlns:a="http://schemas.openxmlformats.org/drawingml/2006/main" name="RegattaVTI">
  <a:themeElements>
    <a:clrScheme name="AnalogousFromLightSeedRightStep">
      <a:dk1>
        <a:srgbClr val="000000"/>
      </a:dk1>
      <a:lt1>
        <a:srgbClr val="FFFFFF"/>
      </a:lt1>
      <a:dk2>
        <a:srgbClr val="243141"/>
      </a:dk2>
      <a:lt2>
        <a:srgbClr val="E2E3E8"/>
      </a:lt2>
      <a:accent1>
        <a:srgbClr val="AAA180"/>
      </a:accent1>
      <a:accent2>
        <a:srgbClr val="9CA671"/>
      </a:accent2>
      <a:accent3>
        <a:srgbClr val="8FA880"/>
      </a:accent3>
      <a:accent4>
        <a:srgbClr val="76AD78"/>
      </a:accent4>
      <a:accent5>
        <a:srgbClr val="81AB94"/>
      </a:accent5>
      <a:accent6>
        <a:srgbClr val="74AAA2"/>
      </a:accent6>
      <a:hlink>
        <a:srgbClr val="6978AE"/>
      </a:hlink>
      <a:folHlink>
        <a:srgbClr val="7F7F7F"/>
      </a:folHlink>
    </a:clrScheme>
    <a:fontScheme name="Walbaum Display">
      <a:majorFont>
        <a:latin typeface="Walbaum Display"/>
        <a:ea typeface=""/>
        <a:cs typeface=""/>
      </a:majorFont>
      <a:minorFont>
        <a:latin typeface="Walbaum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gattaVTI" id="{FFC3BCE5-6357-41D1-8E67-3F85B69D7E86}" vid="{893A6374-FE17-48E5-8B62-678C1B11AA1B}"/>
    </a:ext>
  </a:extLst>
</a:theme>
</file>

<file path=docProps/app.xml><?xml version="1.0" encoding="utf-8"?>
<Properties xmlns="http://schemas.openxmlformats.org/officeDocument/2006/extended-properties" xmlns:vt="http://schemas.openxmlformats.org/officeDocument/2006/docPropsVTypes">
  <TotalTime>11114</TotalTime>
  <Words>685</Words>
  <Application>Microsoft Office PowerPoint</Application>
  <PresentationFormat>Widescreen</PresentationFormat>
  <Paragraphs>73</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Walbaum Display</vt:lpstr>
      <vt:lpstr>RegattaVTI</vt:lpstr>
      <vt:lpstr>AnCor’s Health &amp; safety program Continuing education</vt:lpstr>
      <vt:lpstr>Introduction</vt:lpstr>
      <vt:lpstr>Goal</vt:lpstr>
      <vt:lpstr>What are the reasons for a Health &amp; Safety Program:</vt:lpstr>
      <vt:lpstr>Insurance Costs</vt:lpstr>
      <vt:lpstr>EMR – Experience Modification Rate</vt:lpstr>
      <vt:lpstr>Jobsite components of AnCor’s Health &amp; Safety Program</vt:lpstr>
      <vt:lpstr>ToolBox Talks</vt:lpstr>
      <vt:lpstr>Weekly Safety Checklist</vt:lpstr>
      <vt:lpstr>Safety Kits</vt:lpstr>
      <vt:lpstr>What are the most frequent accidents?</vt:lpstr>
      <vt:lpstr>Superintendent Responsibilities: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AnCor’s  safety program Continuing education</dc:title>
  <dc:creator>Tiffany Jackson</dc:creator>
  <cp:lastModifiedBy>K Woods</cp:lastModifiedBy>
  <cp:revision>7</cp:revision>
  <dcterms:created xsi:type="dcterms:W3CDTF">2023-03-08T18:40:42Z</dcterms:created>
  <dcterms:modified xsi:type="dcterms:W3CDTF">2023-03-23T15:59:53Z</dcterms:modified>
</cp:coreProperties>
</file>