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95" r:id="rId2"/>
    <p:sldId id="292" r:id="rId3"/>
    <p:sldId id="260" r:id="rId4"/>
    <p:sldId id="261" r:id="rId5"/>
    <p:sldId id="257" r:id="rId6"/>
    <p:sldId id="258" r:id="rId7"/>
    <p:sldId id="269" r:id="rId8"/>
    <p:sldId id="268" r:id="rId9"/>
    <p:sldId id="262" r:id="rId10"/>
    <p:sldId id="267" r:id="rId11"/>
    <p:sldId id="263" r:id="rId12"/>
    <p:sldId id="266" r:id="rId13"/>
    <p:sldId id="264" r:id="rId14"/>
    <p:sldId id="265" r:id="rId15"/>
    <p:sldId id="270" r:id="rId16"/>
    <p:sldId id="271" r:id="rId17"/>
    <p:sldId id="272" r:id="rId18"/>
    <p:sldId id="273" r:id="rId19"/>
    <p:sldId id="275" r:id="rId20"/>
    <p:sldId id="277" r:id="rId21"/>
    <p:sldId id="276" r:id="rId22"/>
    <p:sldId id="274" r:id="rId23"/>
    <p:sldId id="278" r:id="rId24"/>
    <p:sldId id="288" r:id="rId25"/>
    <p:sldId id="291" r:id="rId26"/>
    <p:sldId id="280" r:id="rId27"/>
    <p:sldId id="298" r:id="rId28"/>
    <p:sldId id="299" r:id="rId29"/>
    <p:sldId id="300" r:id="rId30"/>
    <p:sldId id="286" r:id="rId31"/>
    <p:sldId id="281" r:id="rId32"/>
    <p:sldId id="297" r:id="rId33"/>
    <p:sldId id="282" r:id="rId34"/>
    <p:sldId id="287" r:id="rId35"/>
    <p:sldId id="296" r:id="rId36"/>
    <p:sldId id="29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738B86-06FA-4BDD-B891-B7B7B25EC5C1}" v="18" dt="2023-03-02T17:25:39.618"/>
    <p1510:client id="{AC4F8C3D-13C6-4BD1-AC7A-8C58FD0A11FF}" v="275" dt="2023-03-01T19:57:01.1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6" autoAdjust="0"/>
    <p:restoredTop sz="94322" autoAdjust="0"/>
  </p:normalViewPr>
  <p:slideViewPr>
    <p:cSldViewPr snapToGrid="0">
      <p:cViewPr varScale="1">
        <p:scale>
          <a:sx n="104" d="100"/>
          <a:sy n="104" d="100"/>
        </p:scale>
        <p:origin x="870" y="108"/>
      </p:cViewPr>
      <p:guideLst/>
    </p:cSldViewPr>
  </p:slideViewPr>
  <p:outlineViewPr>
    <p:cViewPr>
      <p:scale>
        <a:sx n="33" d="100"/>
        <a:sy n="33" d="100"/>
      </p:scale>
      <p:origin x="0" y="-1641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ata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ata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345B4-6F17-4F66-8EC3-FE8249B5C67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1E4C340-1FA4-4C20-98D3-C13E5637B630}">
      <dgm:prSet custT="1"/>
      <dgm:spPr/>
      <dgm:t>
        <a:bodyPr/>
        <a:lstStyle/>
        <a:p>
          <a:pPr>
            <a:lnSpc>
              <a:spcPct val="100000"/>
            </a:lnSpc>
          </a:pPr>
          <a:r>
            <a:rPr lang="en-US" sz="2400" dirty="0"/>
            <a:t>Forecasting </a:t>
          </a:r>
        </a:p>
      </dgm:t>
    </dgm:pt>
    <dgm:pt modelId="{EA94339F-D851-4FA9-986B-B00608AAD6F0}" type="parTrans" cxnId="{01020E1B-854A-4A9F-82AC-C00F8363833A}">
      <dgm:prSet/>
      <dgm:spPr/>
      <dgm:t>
        <a:bodyPr/>
        <a:lstStyle/>
        <a:p>
          <a:endParaRPr lang="en-US"/>
        </a:p>
      </dgm:t>
    </dgm:pt>
    <dgm:pt modelId="{987DF4BF-474F-4200-99A5-74BBFC2AA67C}" type="sibTrans" cxnId="{01020E1B-854A-4A9F-82AC-C00F8363833A}">
      <dgm:prSet/>
      <dgm:spPr/>
      <dgm:t>
        <a:bodyPr/>
        <a:lstStyle/>
        <a:p>
          <a:endParaRPr lang="en-US"/>
        </a:p>
      </dgm:t>
    </dgm:pt>
    <dgm:pt modelId="{45D2632D-A21C-4BC5-BE89-496EC42D97C4}">
      <dgm:prSet custT="1"/>
      <dgm:spPr/>
      <dgm:t>
        <a:bodyPr/>
        <a:lstStyle/>
        <a:p>
          <a:pPr>
            <a:lnSpc>
              <a:spcPct val="100000"/>
            </a:lnSpc>
          </a:pPr>
          <a:r>
            <a:rPr lang="en-US" sz="2400" dirty="0"/>
            <a:t>Increased interaction w internal office departments, field and remote offices</a:t>
          </a:r>
        </a:p>
      </dgm:t>
    </dgm:pt>
    <dgm:pt modelId="{2EF17F9F-B3E6-4082-B0A4-2641DA340D5C}" type="parTrans" cxnId="{955F1B56-05F9-4705-B1EE-3EC6994FD097}">
      <dgm:prSet/>
      <dgm:spPr/>
      <dgm:t>
        <a:bodyPr/>
        <a:lstStyle/>
        <a:p>
          <a:endParaRPr lang="en-US"/>
        </a:p>
      </dgm:t>
    </dgm:pt>
    <dgm:pt modelId="{002270D0-DEB3-4034-B528-129F9182C0BF}" type="sibTrans" cxnId="{955F1B56-05F9-4705-B1EE-3EC6994FD097}">
      <dgm:prSet/>
      <dgm:spPr/>
      <dgm:t>
        <a:bodyPr/>
        <a:lstStyle/>
        <a:p>
          <a:endParaRPr lang="en-US"/>
        </a:p>
      </dgm:t>
    </dgm:pt>
    <dgm:pt modelId="{D3A4577A-D40C-4FAD-873F-0F930F66F2FC}">
      <dgm:prSet custT="1"/>
      <dgm:spPr/>
      <dgm:t>
        <a:bodyPr/>
        <a:lstStyle/>
        <a:p>
          <a:pPr>
            <a:lnSpc>
              <a:spcPct val="100000"/>
            </a:lnSpc>
          </a:pPr>
          <a:r>
            <a:rPr lang="en-US" sz="2400" dirty="0"/>
            <a:t>Utilizing multiple scheduling methods</a:t>
          </a:r>
        </a:p>
      </dgm:t>
    </dgm:pt>
    <dgm:pt modelId="{6EB793C2-90CF-4959-BE11-265C2445F33F}" type="parTrans" cxnId="{A38E232D-10CA-4AF9-9F02-7B22862FAD9C}">
      <dgm:prSet/>
      <dgm:spPr/>
      <dgm:t>
        <a:bodyPr/>
        <a:lstStyle/>
        <a:p>
          <a:endParaRPr lang="en-US"/>
        </a:p>
      </dgm:t>
    </dgm:pt>
    <dgm:pt modelId="{5EDF8852-5029-4C96-A296-83E0E3D7B0D3}" type="sibTrans" cxnId="{A38E232D-10CA-4AF9-9F02-7B22862FAD9C}">
      <dgm:prSet/>
      <dgm:spPr/>
      <dgm:t>
        <a:bodyPr/>
        <a:lstStyle/>
        <a:p>
          <a:endParaRPr lang="en-US"/>
        </a:p>
      </dgm:t>
    </dgm:pt>
    <dgm:pt modelId="{EA7ED166-04ED-4A0E-80E0-CA132427B8BD}">
      <dgm:prSet custT="1"/>
      <dgm:spPr/>
      <dgm:t>
        <a:bodyPr/>
        <a:lstStyle/>
        <a:p>
          <a:pPr>
            <a:lnSpc>
              <a:spcPct val="100000"/>
            </a:lnSpc>
          </a:pPr>
          <a:r>
            <a:rPr lang="en-US" sz="2400" dirty="0"/>
            <a:t>Weekly Meetings</a:t>
          </a:r>
        </a:p>
      </dgm:t>
    </dgm:pt>
    <dgm:pt modelId="{277CA512-F696-420E-AD46-190C71140894}" type="parTrans" cxnId="{A28F2474-BE10-4C84-AEC6-944C21B51E33}">
      <dgm:prSet/>
      <dgm:spPr/>
      <dgm:t>
        <a:bodyPr/>
        <a:lstStyle/>
        <a:p>
          <a:endParaRPr lang="en-US"/>
        </a:p>
      </dgm:t>
    </dgm:pt>
    <dgm:pt modelId="{AACD932E-0D6C-438B-8F65-7616D1903D6C}" type="sibTrans" cxnId="{A28F2474-BE10-4C84-AEC6-944C21B51E33}">
      <dgm:prSet/>
      <dgm:spPr/>
      <dgm:t>
        <a:bodyPr/>
        <a:lstStyle/>
        <a:p>
          <a:endParaRPr lang="en-US"/>
        </a:p>
      </dgm:t>
    </dgm:pt>
    <dgm:pt modelId="{62A5DA4A-700E-4170-94E5-5E822C99468F}">
      <dgm:prSet custT="1"/>
      <dgm:spPr/>
      <dgm:t>
        <a:bodyPr/>
        <a:lstStyle/>
        <a:p>
          <a:pPr>
            <a:lnSpc>
              <a:spcPct val="100000"/>
            </a:lnSpc>
          </a:pPr>
          <a:r>
            <a:rPr lang="en-US" sz="2400" dirty="0"/>
            <a:t>Accountability</a:t>
          </a:r>
        </a:p>
      </dgm:t>
    </dgm:pt>
    <dgm:pt modelId="{35E49A6E-74C3-44FD-86F5-1A9A5C3058FC}" type="parTrans" cxnId="{596FB04A-F23D-44DF-9D68-EE998C5B9DB2}">
      <dgm:prSet/>
      <dgm:spPr/>
      <dgm:t>
        <a:bodyPr/>
        <a:lstStyle/>
        <a:p>
          <a:endParaRPr lang="en-US"/>
        </a:p>
      </dgm:t>
    </dgm:pt>
    <dgm:pt modelId="{6928EEDA-729D-4CE5-AADB-8A11F0009E7D}" type="sibTrans" cxnId="{596FB04A-F23D-44DF-9D68-EE998C5B9DB2}">
      <dgm:prSet/>
      <dgm:spPr/>
      <dgm:t>
        <a:bodyPr/>
        <a:lstStyle/>
        <a:p>
          <a:endParaRPr lang="en-US"/>
        </a:p>
      </dgm:t>
    </dgm:pt>
    <dgm:pt modelId="{83EA1147-1B89-4EC7-AC94-2ACA12C2DDF7}" type="pres">
      <dgm:prSet presAssocID="{4A2345B4-6F17-4F66-8EC3-FE8249B5C67E}" presName="root" presStyleCnt="0">
        <dgm:presLayoutVars>
          <dgm:dir/>
          <dgm:resizeHandles val="exact"/>
        </dgm:presLayoutVars>
      </dgm:prSet>
      <dgm:spPr/>
    </dgm:pt>
    <dgm:pt modelId="{D4E6C0E3-D7FB-4D31-BF9E-D1673050438B}" type="pres">
      <dgm:prSet presAssocID="{21E4C340-1FA4-4C20-98D3-C13E5637B630}" presName="compNode" presStyleCnt="0"/>
      <dgm:spPr/>
    </dgm:pt>
    <dgm:pt modelId="{6ABD4ED6-0415-497D-9AC4-70650804FCA4}" type="pres">
      <dgm:prSet presAssocID="{21E4C340-1FA4-4C20-98D3-C13E5637B630}" presName="bgRect" presStyleLbl="bgShp" presStyleIdx="0" presStyleCnt="5"/>
      <dgm:spPr>
        <a:solidFill>
          <a:schemeClr val="accent1">
            <a:lumMod val="50000"/>
          </a:schemeClr>
        </a:solidFill>
      </dgm:spPr>
    </dgm:pt>
    <dgm:pt modelId="{5474F1FF-22D9-43BE-984A-9CBEC7F37470}" type="pres">
      <dgm:prSet presAssocID="{21E4C340-1FA4-4C20-98D3-C13E5637B63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0CAC56A3-3937-4231-9E05-BC21132B9BAA}" type="pres">
      <dgm:prSet presAssocID="{21E4C340-1FA4-4C20-98D3-C13E5637B630}" presName="spaceRect" presStyleCnt="0"/>
      <dgm:spPr/>
    </dgm:pt>
    <dgm:pt modelId="{2540D81E-1BF7-4FFD-8467-23337B87A50C}" type="pres">
      <dgm:prSet presAssocID="{21E4C340-1FA4-4C20-98D3-C13E5637B630}" presName="parTx" presStyleLbl="revTx" presStyleIdx="0" presStyleCnt="5" custLinFactNeighborX="0">
        <dgm:presLayoutVars>
          <dgm:chMax val="0"/>
          <dgm:chPref val="0"/>
        </dgm:presLayoutVars>
      </dgm:prSet>
      <dgm:spPr/>
    </dgm:pt>
    <dgm:pt modelId="{15C861BC-E2A9-4E3F-8C10-B99E49524E9B}" type="pres">
      <dgm:prSet presAssocID="{987DF4BF-474F-4200-99A5-74BBFC2AA67C}" presName="sibTrans" presStyleCnt="0"/>
      <dgm:spPr/>
    </dgm:pt>
    <dgm:pt modelId="{BBF026ED-7647-45AE-B94B-087651E09A61}" type="pres">
      <dgm:prSet presAssocID="{45D2632D-A21C-4BC5-BE89-496EC42D97C4}" presName="compNode" presStyleCnt="0"/>
      <dgm:spPr/>
    </dgm:pt>
    <dgm:pt modelId="{1BAA08BB-DE2E-4490-B8AF-0A6594FD7B2A}" type="pres">
      <dgm:prSet presAssocID="{45D2632D-A21C-4BC5-BE89-496EC42D97C4}" presName="bgRect" presStyleLbl="bgShp" presStyleIdx="1" presStyleCnt="5"/>
      <dgm:spPr>
        <a:solidFill>
          <a:schemeClr val="accent1">
            <a:lumMod val="50000"/>
          </a:schemeClr>
        </a:solidFill>
      </dgm:spPr>
    </dgm:pt>
    <dgm:pt modelId="{45A7BCCE-09DE-457F-9E24-0275A800A554}" type="pres">
      <dgm:prSet presAssocID="{45D2632D-A21C-4BC5-BE89-496EC42D97C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mote control"/>
        </a:ext>
      </dgm:extLst>
    </dgm:pt>
    <dgm:pt modelId="{4EC2DC58-00AE-4C75-A179-257BDAF8DA9E}" type="pres">
      <dgm:prSet presAssocID="{45D2632D-A21C-4BC5-BE89-496EC42D97C4}" presName="spaceRect" presStyleCnt="0"/>
      <dgm:spPr/>
    </dgm:pt>
    <dgm:pt modelId="{DBDF8022-F1E8-44AD-B336-A64BE9E3FBC5}" type="pres">
      <dgm:prSet presAssocID="{45D2632D-A21C-4BC5-BE89-496EC42D97C4}" presName="parTx" presStyleLbl="revTx" presStyleIdx="1" presStyleCnt="5" custLinFactNeighborX="0">
        <dgm:presLayoutVars>
          <dgm:chMax val="0"/>
          <dgm:chPref val="0"/>
        </dgm:presLayoutVars>
      </dgm:prSet>
      <dgm:spPr/>
    </dgm:pt>
    <dgm:pt modelId="{437CB7E5-10CB-4320-905A-F871B853A932}" type="pres">
      <dgm:prSet presAssocID="{002270D0-DEB3-4034-B528-129F9182C0BF}" presName="sibTrans" presStyleCnt="0"/>
      <dgm:spPr/>
    </dgm:pt>
    <dgm:pt modelId="{63ED513B-91A7-429A-B358-4736185094C5}" type="pres">
      <dgm:prSet presAssocID="{D3A4577A-D40C-4FAD-873F-0F930F66F2FC}" presName="compNode" presStyleCnt="0"/>
      <dgm:spPr/>
    </dgm:pt>
    <dgm:pt modelId="{497786A3-E66C-4C2B-A6BB-ECBB529C0669}" type="pres">
      <dgm:prSet presAssocID="{D3A4577A-D40C-4FAD-873F-0F930F66F2FC}" presName="bgRect" presStyleLbl="bgShp" presStyleIdx="2" presStyleCnt="5"/>
      <dgm:spPr>
        <a:solidFill>
          <a:schemeClr val="accent1">
            <a:lumMod val="50000"/>
          </a:schemeClr>
        </a:solidFill>
      </dgm:spPr>
    </dgm:pt>
    <dgm:pt modelId="{33F1B2CD-2034-4E21-96E6-E1207D9A4E39}" type="pres">
      <dgm:prSet presAssocID="{D3A4577A-D40C-4FAD-873F-0F930F66F2F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ily Calendar"/>
        </a:ext>
      </dgm:extLst>
    </dgm:pt>
    <dgm:pt modelId="{441EE777-F31F-4CDF-AB06-CC6413DE875B}" type="pres">
      <dgm:prSet presAssocID="{D3A4577A-D40C-4FAD-873F-0F930F66F2FC}" presName="spaceRect" presStyleCnt="0"/>
      <dgm:spPr/>
    </dgm:pt>
    <dgm:pt modelId="{DA37DEEE-4CF6-4E33-A7F4-C12AFCA852EC}" type="pres">
      <dgm:prSet presAssocID="{D3A4577A-D40C-4FAD-873F-0F930F66F2FC}" presName="parTx" presStyleLbl="revTx" presStyleIdx="2" presStyleCnt="5" custLinFactNeighborX="0">
        <dgm:presLayoutVars>
          <dgm:chMax val="0"/>
          <dgm:chPref val="0"/>
        </dgm:presLayoutVars>
      </dgm:prSet>
      <dgm:spPr/>
    </dgm:pt>
    <dgm:pt modelId="{A39FF3B8-07A7-4A11-9ACC-976BE7BBA19F}" type="pres">
      <dgm:prSet presAssocID="{5EDF8852-5029-4C96-A296-83E0E3D7B0D3}" presName="sibTrans" presStyleCnt="0"/>
      <dgm:spPr/>
    </dgm:pt>
    <dgm:pt modelId="{6DE013B6-FA61-4DE6-A0C3-DE47E806747B}" type="pres">
      <dgm:prSet presAssocID="{EA7ED166-04ED-4A0E-80E0-CA132427B8BD}" presName="compNode" presStyleCnt="0"/>
      <dgm:spPr/>
    </dgm:pt>
    <dgm:pt modelId="{7A217598-C6F3-4876-AA6E-D27985532C9D}" type="pres">
      <dgm:prSet presAssocID="{EA7ED166-04ED-4A0E-80E0-CA132427B8BD}" presName="bgRect" presStyleLbl="bgShp" presStyleIdx="3" presStyleCnt="5"/>
      <dgm:spPr>
        <a:solidFill>
          <a:schemeClr val="accent1">
            <a:lumMod val="50000"/>
          </a:schemeClr>
        </a:solidFill>
      </dgm:spPr>
    </dgm:pt>
    <dgm:pt modelId="{BA88536D-3B68-412D-AC89-DFEF60CFA583}" type="pres">
      <dgm:prSet presAssocID="{EA7ED166-04ED-4A0E-80E0-CA132427B8B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F4A1B0EE-3DEF-468D-9570-A5901927AEBB}" type="pres">
      <dgm:prSet presAssocID="{EA7ED166-04ED-4A0E-80E0-CA132427B8BD}" presName="spaceRect" presStyleCnt="0"/>
      <dgm:spPr/>
    </dgm:pt>
    <dgm:pt modelId="{B258579E-8A0F-4814-8378-99DEF9F228C2}" type="pres">
      <dgm:prSet presAssocID="{EA7ED166-04ED-4A0E-80E0-CA132427B8BD}" presName="parTx" presStyleLbl="revTx" presStyleIdx="3" presStyleCnt="5" custLinFactNeighborX="0">
        <dgm:presLayoutVars>
          <dgm:chMax val="0"/>
          <dgm:chPref val="0"/>
        </dgm:presLayoutVars>
      </dgm:prSet>
      <dgm:spPr/>
    </dgm:pt>
    <dgm:pt modelId="{A60AAF66-BC5A-48F7-A1E5-B8F190B56A42}" type="pres">
      <dgm:prSet presAssocID="{AACD932E-0D6C-438B-8F65-7616D1903D6C}" presName="sibTrans" presStyleCnt="0"/>
      <dgm:spPr/>
    </dgm:pt>
    <dgm:pt modelId="{1A408B29-BFEF-48D7-ABCF-268122A5C34A}" type="pres">
      <dgm:prSet presAssocID="{62A5DA4A-700E-4170-94E5-5E822C99468F}" presName="compNode" presStyleCnt="0"/>
      <dgm:spPr/>
    </dgm:pt>
    <dgm:pt modelId="{9D220429-E114-4CC1-B83D-AA667909049D}" type="pres">
      <dgm:prSet presAssocID="{62A5DA4A-700E-4170-94E5-5E822C99468F}" presName="bgRect" presStyleLbl="bgShp" presStyleIdx="4" presStyleCnt="5"/>
      <dgm:spPr>
        <a:solidFill>
          <a:schemeClr val="accent1">
            <a:lumMod val="50000"/>
          </a:schemeClr>
        </a:solidFill>
      </dgm:spPr>
    </dgm:pt>
    <dgm:pt modelId="{B74B7902-681C-4665-9A93-2EEF1D6BE024}" type="pres">
      <dgm:prSet presAssocID="{62A5DA4A-700E-4170-94E5-5E822C99468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 List"/>
        </a:ext>
      </dgm:extLst>
    </dgm:pt>
    <dgm:pt modelId="{0E72C1BA-C205-4E33-A642-53F15688A61C}" type="pres">
      <dgm:prSet presAssocID="{62A5DA4A-700E-4170-94E5-5E822C99468F}" presName="spaceRect" presStyleCnt="0"/>
      <dgm:spPr/>
    </dgm:pt>
    <dgm:pt modelId="{168FBEF2-732E-4CA5-BD00-B57B2068C4E8}" type="pres">
      <dgm:prSet presAssocID="{62A5DA4A-700E-4170-94E5-5E822C99468F}" presName="parTx" presStyleLbl="revTx" presStyleIdx="4" presStyleCnt="5" custLinFactNeighborX="0">
        <dgm:presLayoutVars>
          <dgm:chMax val="0"/>
          <dgm:chPref val="0"/>
        </dgm:presLayoutVars>
      </dgm:prSet>
      <dgm:spPr/>
    </dgm:pt>
  </dgm:ptLst>
  <dgm:cxnLst>
    <dgm:cxn modelId="{01020E1B-854A-4A9F-82AC-C00F8363833A}" srcId="{4A2345B4-6F17-4F66-8EC3-FE8249B5C67E}" destId="{21E4C340-1FA4-4C20-98D3-C13E5637B630}" srcOrd="0" destOrd="0" parTransId="{EA94339F-D851-4FA9-986B-B00608AAD6F0}" sibTransId="{987DF4BF-474F-4200-99A5-74BBFC2AA67C}"/>
    <dgm:cxn modelId="{A38E232D-10CA-4AF9-9F02-7B22862FAD9C}" srcId="{4A2345B4-6F17-4F66-8EC3-FE8249B5C67E}" destId="{D3A4577A-D40C-4FAD-873F-0F930F66F2FC}" srcOrd="2" destOrd="0" parTransId="{6EB793C2-90CF-4959-BE11-265C2445F33F}" sibTransId="{5EDF8852-5029-4C96-A296-83E0E3D7B0D3}"/>
    <dgm:cxn modelId="{9A1C5F2F-A1CE-4FAD-A368-9883D2E6989C}" type="presOf" srcId="{D3A4577A-D40C-4FAD-873F-0F930F66F2FC}" destId="{DA37DEEE-4CF6-4E33-A7F4-C12AFCA852EC}" srcOrd="0" destOrd="0" presId="urn:microsoft.com/office/officeart/2018/2/layout/IconVerticalSolidList"/>
    <dgm:cxn modelId="{C2776568-D6F7-4087-97A6-B07CBB59EA6B}" type="presOf" srcId="{EA7ED166-04ED-4A0E-80E0-CA132427B8BD}" destId="{B258579E-8A0F-4814-8378-99DEF9F228C2}" srcOrd="0" destOrd="0" presId="urn:microsoft.com/office/officeart/2018/2/layout/IconVerticalSolidList"/>
    <dgm:cxn modelId="{596FB04A-F23D-44DF-9D68-EE998C5B9DB2}" srcId="{4A2345B4-6F17-4F66-8EC3-FE8249B5C67E}" destId="{62A5DA4A-700E-4170-94E5-5E822C99468F}" srcOrd="4" destOrd="0" parTransId="{35E49A6E-74C3-44FD-86F5-1A9A5C3058FC}" sibTransId="{6928EEDA-729D-4CE5-AADB-8A11F0009E7D}"/>
    <dgm:cxn modelId="{A28F2474-BE10-4C84-AEC6-944C21B51E33}" srcId="{4A2345B4-6F17-4F66-8EC3-FE8249B5C67E}" destId="{EA7ED166-04ED-4A0E-80E0-CA132427B8BD}" srcOrd="3" destOrd="0" parTransId="{277CA512-F696-420E-AD46-190C71140894}" sibTransId="{AACD932E-0D6C-438B-8F65-7616D1903D6C}"/>
    <dgm:cxn modelId="{955F1B56-05F9-4705-B1EE-3EC6994FD097}" srcId="{4A2345B4-6F17-4F66-8EC3-FE8249B5C67E}" destId="{45D2632D-A21C-4BC5-BE89-496EC42D97C4}" srcOrd="1" destOrd="0" parTransId="{2EF17F9F-B3E6-4082-B0A4-2641DA340D5C}" sibTransId="{002270D0-DEB3-4034-B528-129F9182C0BF}"/>
    <dgm:cxn modelId="{FAEB9B5A-C830-4EA8-9AE9-8E10B154DA57}" type="presOf" srcId="{21E4C340-1FA4-4C20-98D3-C13E5637B630}" destId="{2540D81E-1BF7-4FFD-8467-23337B87A50C}" srcOrd="0" destOrd="0" presId="urn:microsoft.com/office/officeart/2018/2/layout/IconVerticalSolidList"/>
    <dgm:cxn modelId="{FBB0869E-1107-46D1-8B21-80CF8EECBE2C}" type="presOf" srcId="{45D2632D-A21C-4BC5-BE89-496EC42D97C4}" destId="{DBDF8022-F1E8-44AD-B336-A64BE9E3FBC5}" srcOrd="0" destOrd="0" presId="urn:microsoft.com/office/officeart/2018/2/layout/IconVerticalSolidList"/>
    <dgm:cxn modelId="{551918AB-136B-459D-9BC5-F337D78CB429}" type="presOf" srcId="{62A5DA4A-700E-4170-94E5-5E822C99468F}" destId="{168FBEF2-732E-4CA5-BD00-B57B2068C4E8}" srcOrd="0" destOrd="0" presId="urn:microsoft.com/office/officeart/2018/2/layout/IconVerticalSolidList"/>
    <dgm:cxn modelId="{273A4CBC-D387-4334-9221-EC91659A765E}" type="presOf" srcId="{4A2345B4-6F17-4F66-8EC3-FE8249B5C67E}" destId="{83EA1147-1B89-4EC7-AC94-2ACA12C2DDF7}" srcOrd="0" destOrd="0" presId="urn:microsoft.com/office/officeart/2018/2/layout/IconVerticalSolidList"/>
    <dgm:cxn modelId="{912EF34F-29BD-4DF4-B621-D1E6A6A18971}" type="presParOf" srcId="{83EA1147-1B89-4EC7-AC94-2ACA12C2DDF7}" destId="{D4E6C0E3-D7FB-4D31-BF9E-D1673050438B}" srcOrd="0" destOrd="0" presId="urn:microsoft.com/office/officeart/2018/2/layout/IconVerticalSolidList"/>
    <dgm:cxn modelId="{D0F12D61-834E-4FF5-B602-E1DE38AE4A96}" type="presParOf" srcId="{D4E6C0E3-D7FB-4D31-BF9E-D1673050438B}" destId="{6ABD4ED6-0415-497D-9AC4-70650804FCA4}" srcOrd="0" destOrd="0" presId="urn:microsoft.com/office/officeart/2018/2/layout/IconVerticalSolidList"/>
    <dgm:cxn modelId="{9BFCA859-11DC-4316-8B58-CB6682619FBF}" type="presParOf" srcId="{D4E6C0E3-D7FB-4D31-BF9E-D1673050438B}" destId="{5474F1FF-22D9-43BE-984A-9CBEC7F37470}" srcOrd="1" destOrd="0" presId="urn:microsoft.com/office/officeart/2018/2/layout/IconVerticalSolidList"/>
    <dgm:cxn modelId="{F870C9D1-42DE-46BC-BEA7-4DDD4825BE9E}" type="presParOf" srcId="{D4E6C0E3-D7FB-4D31-BF9E-D1673050438B}" destId="{0CAC56A3-3937-4231-9E05-BC21132B9BAA}" srcOrd="2" destOrd="0" presId="urn:microsoft.com/office/officeart/2018/2/layout/IconVerticalSolidList"/>
    <dgm:cxn modelId="{3E9771FF-2A47-44B7-AD59-BA22F6DF52EF}" type="presParOf" srcId="{D4E6C0E3-D7FB-4D31-BF9E-D1673050438B}" destId="{2540D81E-1BF7-4FFD-8467-23337B87A50C}" srcOrd="3" destOrd="0" presId="urn:microsoft.com/office/officeart/2018/2/layout/IconVerticalSolidList"/>
    <dgm:cxn modelId="{32DB8DD2-0495-421D-B602-7D5F50FD4B65}" type="presParOf" srcId="{83EA1147-1B89-4EC7-AC94-2ACA12C2DDF7}" destId="{15C861BC-E2A9-4E3F-8C10-B99E49524E9B}" srcOrd="1" destOrd="0" presId="urn:microsoft.com/office/officeart/2018/2/layout/IconVerticalSolidList"/>
    <dgm:cxn modelId="{7B38BAFD-8D50-4503-9D45-F7AB248BF0B7}" type="presParOf" srcId="{83EA1147-1B89-4EC7-AC94-2ACA12C2DDF7}" destId="{BBF026ED-7647-45AE-B94B-087651E09A61}" srcOrd="2" destOrd="0" presId="urn:microsoft.com/office/officeart/2018/2/layout/IconVerticalSolidList"/>
    <dgm:cxn modelId="{9E1C81F3-6F00-45D0-AD59-1C52B76ACC9E}" type="presParOf" srcId="{BBF026ED-7647-45AE-B94B-087651E09A61}" destId="{1BAA08BB-DE2E-4490-B8AF-0A6594FD7B2A}" srcOrd="0" destOrd="0" presId="urn:microsoft.com/office/officeart/2018/2/layout/IconVerticalSolidList"/>
    <dgm:cxn modelId="{A6363EB0-23D9-424D-A696-A296A1107A7B}" type="presParOf" srcId="{BBF026ED-7647-45AE-B94B-087651E09A61}" destId="{45A7BCCE-09DE-457F-9E24-0275A800A554}" srcOrd="1" destOrd="0" presId="urn:microsoft.com/office/officeart/2018/2/layout/IconVerticalSolidList"/>
    <dgm:cxn modelId="{A8972FD5-003A-4CD0-9816-58B03D5BBC9F}" type="presParOf" srcId="{BBF026ED-7647-45AE-B94B-087651E09A61}" destId="{4EC2DC58-00AE-4C75-A179-257BDAF8DA9E}" srcOrd="2" destOrd="0" presId="urn:microsoft.com/office/officeart/2018/2/layout/IconVerticalSolidList"/>
    <dgm:cxn modelId="{10F0B9BB-E710-4FCD-9449-B5CD551D295E}" type="presParOf" srcId="{BBF026ED-7647-45AE-B94B-087651E09A61}" destId="{DBDF8022-F1E8-44AD-B336-A64BE9E3FBC5}" srcOrd="3" destOrd="0" presId="urn:microsoft.com/office/officeart/2018/2/layout/IconVerticalSolidList"/>
    <dgm:cxn modelId="{B571CFF7-7CB6-4B51-B57F-3F820FA9D67D}" type="presParOf" srcId="{83EA1147-1B89-4EC7-AC94-2ACA12C2DDF7}" destId="{437CB7E5-10CB-4320-905A-F871B853A932}" srcOrd="3" destOrd="0" presId="urn:microsoft.com/office/officeart/2018/2/layout/IconVerticalSolidList"/>
    <dgm:cxn modelId="{038E207C-0C9C-41AB-B30D-82A8A0BC4EFE}" type="presParOf" srcId="{83EA1147-1B89-4EC7-AC94-2ACA12C2DDF7}" destId="{63ED513B-91A7-429A-B358-4736185094C5}" srcOrd="4" destOrd="0" presId="urn:microsoft.com/office/officeart/2018/2/layout/IconVerticalSolidList"/>
    <dgm:cxn modelId="{E420FD42-82AD-456A-BD85-6B319B391819}" type="presParOf" srcId="{63ED513B-91A7-429A-B358-4736185094C5}" destId="{497786A3-E66C-4C2B-A6BB-ECBB529C0669}" srcOrd="0" destOrd="0" presId="urn:microsoft.com/office/officeart/2018/2/layout/IconVerticalSolidList"/>
    <dgm:cxn modelId="{320A869E-9680-4E44-B009-68164AC3EEFB}" type="presParOf" srcId="{63ED513B-91A7-429A-B358-4736185094C5}" destId="{33F1B2CD-2034-4E21-96E6-E1207D9A4E39}" srcOrd="1" destOrd="0" presId="urn:microsoft.com/office/officeart/2018/2/layout/IconVerticalSolidList"/>
    <dgm:cxn modelId="{907731B4-83C6-45AD-98A7-964755FDFD2F}" type="presParOf" srcId="{63ED513B-91A7-429A-B358-4736185094C5}" destId="{441EE777-F31F-4CDF-AB06-CC6413DE875B}" srcOrd="2" destOrd="0" presId="urn:microsoft.com/office/officeart/2018/2/layout/IconVerticalSolidList"/>
    <dgm:cxn modelId="{773C107A-D759-4A36-B00E-A2FF01C15F81}" type="presParOf" srcId="{63ED513B-91A7-429A-B358-4736185094C5}" destId="{DA37DEEE-4CF6-4E33-A7F4-C12AFCA852EC}" srcOrd="3" destOrd="0" presId="urn:microsoft.com/office/officeart/2018/2/layout/IconVerticalSolidList"/>
    <dgm:cxn modelId="{C0FAC300-25AE-481A-8E2E-65564CA2CEA5}" type="presParOf" srcId="{83EA1147-1B89-4EC7-AC94-2ACA12C2DDF7}" destId="{A39FF3B8-07A7-4A11-9ACC-976BE7BBA19F}" srcOrd="5" destOrd="0" presId="urn:microsoft.com/office/officeart/2018/2/layout/IconVerticalSolidList"/>
    <dgm:cxn modelId="{66B8AB86-BE66-41E7-AA19-B77A2E3022BD}" type="presParOf" srcId="{83EA1147-1B89-4EC7-AC94-2ACA12C2DDF7}" destId="{6DE013B6-FA61-4DE6-A0C3-DE47E806747B}" srcOrd="6" destOrd="0" presId="urn:microsoft.com/office/officeart/2018/2/layout/IconVerticalSolidList"/>
    <dgm:cxn modelId="{16B2F49C-E4EA-4334-AFF2-2C66BEA5B586}" type="presParOf" srcId="{6DE013B6-FA61-4DE6-A0C3-DE47E806747B}" destId="{7A217598-C6F3-4876-AA6E-D27985532C9D}" srcOrd="0" destOrd="0" presId="urn:microsoft.com/office/officeart/2018/2/layout/IconVerticalSolidList"/>
    <dgm:cxn modelId="{B1E5FAFA-4E7C-4B70-BDBC-5885D823C741}" type="presParOf" srcId="{6DE013B6-FA61-4DE6-A0C3-DE47E806747B}" destId="{BA88536D-3B68-412D-AC89-DFEF60CFA583}" srcOrd="1" destOrd="0" presId="urn:microsoft.com/office/officeart/2018/2/layout/IconVerticalSolidList"/>
    <dgm:cxn modelId="{114D9D72-5B29-4815-A3E9-750BEC51B447}" type="presParOf" srcId="{6DE013B6-FA61-4DE6-A0C3-DE47E806747B}" destId="{F4A1B0EE-3DEF-468D-9570-A5901927AEBB}" srcOrd="2" destOrd="0" presId="urn:microsoft.com/office/officeart/2018/2/layout/IconVerticalSolidList"/>
    <dgm:cxn modelId="{CE812A88-A0C4-4DA4-B19C-90031223953B}" type="presParOf" srcId="{6DE013B6-FA61-4DE6-A0C3-DE47E806747B}" destId="{B258579E-8A0F-4814-8378-99DEF9F228C2}" srcOrd="3" destOrd="0" presId="urn:microsoft.com/office/officeart/2018/2/layout/IconVerticalSolidList"/>
    <dgm:cxn modelId="{6B419462-3A86-4278-9FD2-344C8631C99B}" type="presParOf" srcId="{83EA1147-1B89-4EC7-AC94-2ACA12C2DDF7}" destId="{A60AAF66-BC5A-48F7-A1E5-B8F190B56A42}" srcOrd="7" destOrd="0" presId="urn:microsoft.com/office/officeart/2018/2/layout/IconVerticalSolidList"/>
    <dgm:cxn modelId="{55F06366-0ED2-441F-8B55-51CD1252C52D}" type="presParOf" srcId="{83EA1147-1B89-4EC7-AC94-2ACA12C2DDF7}" destId="{1A408B29-BFEF-48D7-ABCF-268122A5C34A}" srcOrd="8" destOrd="0" presId="urn:microsoft.com/office/officeart/2018/2/layout/IconVerticalSolidList"/>
    <dgm:cxn modelId="{196E0336-DC8A-42AE-AFA3-0E034638600A}" type="presParOf" srcId="{1A408B29-BFEF-48D7-ABCF-268122A5C34A}" destId="{9D220429-E114-4CC1-B83D-AA667909049D}" srcOrd="0" destOrd="0" presId="urn:microsoft.com/office/officeart/2018/2/layout/IconVerticalSolidList"/>
    <dgm:cxn modelId="{8B209F83-1278-4D59-8FC4-BF2FB93266B4}" type="presParOf" srcId="{1A408B29-BFEF-48D7-ABCF-268122A5C34A}" destId="{B74B7902-681C-4665-9A93-2EEF1D6BE024}" srcOrd="1" destOrd="0" presId="urn:microsoft.com/office/officeart/2018/2/layout/IconVerticalSolidList"/>
    <dgm:cxn modelId="{FC3335F1-1884-4F8C-BB3E-CD8C61ACECD2}" type="presParOf" srcId="{1A408B29-BFEF-48D7-ABCF-268122A5C34A}" destId="{0E72C1BA-C205-4E33-A642-53F15688A61C}" srcOrd="2" destOrd="0" presId="urn:microsoft.com/office/officeart/2018/2/layout/IconVerticalSolidList"/>
    <dgm:cxn modelId="{85458D9A-C62B-42E1-AEB7-79497982D125}" type="presParOf" srcId="{1A408B29-BFEF-48D7-ABCF-268122A5C34A}" destId="{168FBEF2-732E-4CA5-BD00-B57B2068C4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E86DF3-7846-431E-B2B6-B590316A5BA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7328A0-BE83-4B0C-948E-DA7BF089D8F2}">
      <dgm:prSet/>
      <dgm:spPr/>
      <dgm:t>
        <a:bodyPr/>
        <a:lstStyle/>
        <a:p>
          <a:pPr>
            <a:lnSpc>
              <a:spcPct val="100000"/>
            </a:lnSpc>
          </a:pPr>
          <a:r>
            <a:rPr lang="en-US" dirty="0"/>
            <a:t>AnCor creates a schedule of values (insert Division 1 of budget) based on the number of weeks of the project.  </a:t>
          </a:r>
        </a:p>
      </dgm:t>
    </dgm:pt>
    <dgm:pt modelId="{81B2F6C6-B75C-4AAE-894B-3C7C19184F13}" type="parTrans" cxnId="{DA0ABA34-510F-45DD-9B87-A6841687A415}">
      <dgm:prSet/>
      <dgm:spPr/>
      <dgm:t>
        <a:bodyPr/>
        <a:lstStyle/>
        <a:p>
          <a:endParaRPr lang="en-US"/>
        </a:p>
      </dgm:t>
    </dgm:pt>
    <dgm:pt modelId="{7181A288-470F-45BE-ADD2-AF314D31E9A1}" type="sibTrans" cxnId="{DA0ABA34-510F-45DD-9B87-A6841687A415}">
      <dgm:prSet/>
      <dgm:spPr/>
      <dgm:t>
        <a:bodyPr/>
        <a:lstStyle/>
        <a:p>
          <a:endParaRPr lang="en-US"/>
        </a:p>
      </dgm:t>
    </dgm:pt>
    <dgm:pt modelId="{698B9CAF-795D-4544-9ABD-2ED16F91CCE1}">
      <dgm:prSet/>
      <dgm:spPr/>
      <dgm:t>
        <a:bodyPr/>
        <a:lstStyle/>
        <a:p>
          <a:pPr>
            <a:lnSpc>
              <a:spcPct val="100000"/>
            </a:lnSpc>
          </a:pPr>
          <a:r>
            <a:rPr lang="en-US"/>
            <a:t>This has a unit cost per week for supervision, PM and admin.</a:t>
          </a:r>
        </a:p>
      </dgm:t>
    </dgm:pt>
    <dgm:pt modelId="{D66A7B5C-91C8-4165-9980-B7A5B1AD85EF}" type="parTrans" cxnId="{DB906ED8-A23B-4F45-8EC0-ECF2A0324145}">
      <dgm:prSet/>
      <dgm:spPr/>
      <dgm:t>
        <a:bodyPr/>
        <a:lstStyle/>
        <a:p>
          <a:endParaRPr lang="en-US"/>
        </a:p>
      </dgm:t>
    </dgm:pt>
    <dgm:pt modelId="{094692BA-0502-4344-8AC7-AF4972602D72}" type="sibTrans" cxnId="{DB906ED8-A23B-4F45-8EC0-ECF2A0324145}">
      <dgm:prSet/>
      <dgm:spPr/>
      <dgm:t>
        <a:bodyPr/>
        <a:lstStyle/>
        <a:p>
          <a:endParaRPr lang="en-US"/>
        </a:p>
      </dgm:t>
    </dgm:pt>
    <dgm:pt modelId="{EE6DF8AC-7AD6-4AAA-AD79-672EE97B37EF}">
      <dgm:prSet/>
      <dgm:spPr/>
      <dgm:t>
        <a:bodyPr/>
        <a:lstStyle/>
        <a:p>
          <a:pPr>
            <a:lnSpc>
              <a:spcPct val="100000"/>
            </a:lnSpc>
          </a:pPr>
          <a:r>
            <a:rPr lang="en-US"/>
            <a:t>During the Thursday deep dive accounting meetings, the Project Team will be asked to review the base bid general conditions, the approved general conditions based on approved or pending ORCA’s</a:t>
          </a:r>
        </a:p>
      </dgm:t>
    </dgm:pt>
    <dgm:pt modelId="{6925440B-B800-4274-89A3-2022185792A6}" type="parTrans" cxnId="{EBDD9213-E7B5-4A61-B1A0-18BE4937EA9C}">
      <dgm:prSet/>
      <dgm:spPr/>
      <dgm:t>
        <a:bodyPr/>
        <a:lstStyle/>
        <a:p>
          <a:endParaRPr lang="en-US"/>
        </a:p>
      </dgm:t>
    </dgm:pt>
    <dgm:pt modelId="{1AA3EAEC-3814-43EF-B592-057217F839C4}" type="sibTrans" cxnId="{EBDD9213-E7B5-4A61-B1A0-18BE4937EA9C}">
      <dgm:prSet/>
      <dgm:spPr/>
      <dgm:t>
        <a:bodyPr/>
        <a:lstStyle/>
        <a:p>
          <a:endParaRPr lang="en-US"/>
        </a:p>
      </dgm:t>
    </dgm:pt>
    <dgm:pt modelId="{DE235D2A-3EAE-4FF7-AA16-0586E0A25658}" type="pres">
      <dgm:prSet presAssocID="{56E86DF3-7846-431E-B2B6-B590316A5BA5}" presName="root" presStyleCnt="0">
        <dgm:presLayoutVars>
          <dgm:dir/>
          <dgm:resizeHandles val="exact"/>
        </dgm:presLayoutVars>
      </dgm:prSet>
      <dgm:spPr/>
    </dgm:pt>
    <dgm:pt modelId="{F80F292D-D137-4049-B91C-EC8D68E9E490}" type="pres">
      <dgm:prSet presAssocID="{177328A0-BE83-4B0C-948E-DA7BF089D8F2}" presName="compNode" presStyleCnt="0"/>
      <dgm:spPr/>
    </dgm:pt>
    <dgm:pt modelId="{D94F4FD8-9294-44D2-BDF8-5C708C8FA411}" type="pres">
      <dgm:prSet presAssocID="{177328A0-BE83-4B0C-948E-DA7BF089D8F2}" presName="bgRect" presStyleLbl="bgShp" presStyleIdx="0" presStyleCnt="3"/>
      <dgm:spPr/>
    </dgm:pt>
    <dgm:pt modelId="{8B57156C-EC35-45D3-9F42-A9166FF83421}" type="pres">
      <dgm:prSet presAssocID="{177328A0-BE83-4B0C-948E-DA7BF089D8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ip Calendar"/>
        </a:ext>
      </dgm:extLst>
    </dgm:pt>
    <dgm:pt modelId="{61DE5888-36EF-4441-878E-AC9B7C560309}" type="pres">
      <dgm:prSet presAssocID="{177328A0-BE83-4B0C-948E-DA7BF089D8F2}" presName="spaceRect" presStyleCnt="0"/>
      <dgm:spPr/>
    </dgm:pt>
    <dgm:pt modelId="{D1DF62BD-3AAC-4CEE-B5A5-2B8DD45B9BA2}" type="pres">
      <dgm:prSet presAssocID="{177328A0-BE83-4B0C-948E-DA7BF089D8F2}" presName="parTx" presStyleLbl="revTx" presStyleIdx="0" presStyleCnt="3">
        <dgm:presLayoutVars>
          <dgm:chMax val="0"/>
          <dgm:chPref val="0"/>
        </dgm:presLayoutVars>
      </dgm:prSet>
      <dgm:spPr/>
    </dgm:pt>
    <dgm:pt modelId="{AA0C0F1D-3805-4799-B976-D959375D3A50}" type="pres">
      <dgm:prSet presAssocID="{7181A288-470F-45BE-ADD2-AF314D31E9A1}" presName="sibTrans" presStyleCnt="0"/>
      <dgm:spPr/>
    </dgm:pt>
    <dgm:pt modelId="{F53FE96A-2374-420B-86BC-4DE6F6C19814}" type="pres">
      <dgm:prSet presAssocID="{698B9CAF-795D-4544-9ABD-2ED16F91CCE1}" presName="compNode" presStyleCnt="0"/>
      <dgm:spPr/>
    </dgm:pt>
    <dgm:pt modelId="{5316B5D9-769C-4049-BC33-771522E7F940}" type="pres">
      <dgm:prSet presAssocID="{698B9CAF-795D-4544-9ABD-2ED16F91CCE1}" presName="bgRect" presStyleLbl="bgShp" presStyleIdx="1" presStyleCnt="3"/>
      <dgm:spPr/>
    </dgm:pt>
    <dgm:pt modelId="{D355246C-15D2-4359-B8A0-1187BFD66A56}" type="pres">
      <dgm:prSet presAssocID="{698B9CAF-795D-4544-9ABD-2ED16F91CCE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6FF797EE-7900-4A44-A962-FB7061D09BB2}" type="pres">
      <dgm:prSet presAssocID="{698B9CAF-795D-4544-9ABD-2ED16F91CCE1}" presName="spaceRect" presStyleCnt="0"/>
      <dgm:spPr/>
    </dgm:pt>
    <dgm:pt modelId="{04493032-A75F-4E1B-92EE-B9A43456E4B6}" type="pres">
      <dgm:prSet presAssocID="{698B9CAF-795D-4544-9ABD-2ED16F91CCE1}" presName="parTx" presStyleLbl="revTx" presStyleIdx="1" presStyleCnt="3">
        <dgm:presLayoutVars>
          <dgm:chMax val="0"/>
          <dgm:chPref val="0"/>
        </dgm:presLayoutVars>
      </dgm:prSet>
      <dgm:spPr/>
    </dgm:pt>
    <dgm:pt modelId="{DC780E18-C145-486E-8717-5706F2AC121C}" type="pres">
      <dgm:prSet presAssocID="{094692BA-0502-4344-8AC7-AF4972602D72}" presName="sibTrans" presStyleCnt="0"/>
      <dgm:spPr/>
    </dgm:pt>
    <dgm:pt modelId="{7ADF5E28-7CBF-4A57-8DBD-CD99D92295D9}" type="pres">
      <dgm:prSet presAssocID="{EE6DF8AC-7AD6-4AAA-AD79-672EE97B37EF}" presName="compNode" presStyleCnt="0"/>
      <dgm:spPr/>
    </dgm:pt>
    <dgm:pt modelId="{2A237F01-E4F2-4E1D-89F3-01C8D7296EF5}" type="pres">
      <dgm:prSet presAssocID="{EE6DF8AC-7AD6-4AAA-AD79-672EE97B37EF}" presName="bgRect" presStyleLbl="bgShp" presStyleIdx="2" presStyleCnt="3"/>
      <dgm:spPr/>
    </dgm:pt>
    <dgm:pt modelId="{7214CA1B-C98B-4992-B8F6-398140D33C7D}" type="pres">
      <dgm:prSet presAssocID="{EE6DF8AC-7AD6-4AAA-AD79-672EE97B37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CD0DCF80-7E69-4094-90DC-C66457F6B7B7}" type="pres">
      <dgm:prSet presAssocID="{EE6DF8AC-7AD6-4AAA-AD79-672EE97B37EF}" presName="spaceRect" presStyleCnt="0"/>
      <dgm:spPr/>
    </dgm:pt>
    <dgm:pt modelId="{328F4685-7634-4E57-93AE-F80AD7D557E1}" type="pres">
      <dgm:prSet presAssocID="{EE6DF8AC-7AD6-4AAA-AD79-672EE97B37EF}" presName="parTx" presStyleLbl="revTx" presStyleIdx="2" presStyleCnt="3">
        <dgm:presLayoutVars>
          <dgm:chMax val="0"/>
          <dgm:chPref val="0"/>
        </dgm:presLayoutVars>
      </dgm:prSet>
      <dgm:spPr/>
    </dgm:pt>
  </dgm:ptLst>
  <dgm:cxnLst>
    <dgm:cxn modelId="{63448304-0FAC-4F3A-8142-F29609FF0C6C}" type="presOf" srcId="{EE6DF8AC-7AD6-4AAA-AD79-672EE97B37EF}" destId="{328F4685-7634-4E57-93AE-F80AD7D557E1}" srcOrd="0" destOrd="0" presId="urn:microsoft.com/office/officeart/2018/2/layout/IconVerticalSolidList"/>
    <dgm:cxn modelId="{EBDD9213-E7B5-4A61-B1A0-18BE4937EA9C}" srcId="{56E86DF3-7846-431E-B2B6-B590316A5BA5}" destId="{EE6DF8AC-7AD6-4AAA-AD79-672EE97B37EF}" srcOrd="2" destOrd="0" parTransId="{6925440B-B800-4274-89A3-2022185792A6}" sibTransId="{1AA3EAEC-3814-43EF-B592-057217F839C4}"/>
    <dgm:cxn modelId="{F5C64D2D-03B5-4137-9D04-91E1E8BEDFA3}" type="presOf" srcId="{56E86DF3-7846-431E-B2B6-B590316A5BA5}" destId="{DE235D2A-3EAE-4FF7-AA16-0586E0A25658}" srcOrd="0" destOrd="0" presId="urn:microsoft.com/office/officeart/2018/2/layout/IconVerticalSolidList"/>
    <dgm:cxn modelId="{DA0ABA34-510F-45DD-9B87-A6841687A415}" srcId="{56E86DF3-7846-431E-B2B6-B590316A5BA5}" destId="{177328A0-BE83-4B0C-948E-DA7BF089D8F2}" srcOrd="0" destOrd="0" parTransId="{81B2F6C6-B75C-4AAE-894B-3C7C19184F13}" sibTransId="{7181A288-470F-45BE-ADD2-AF314D31E9A1}"/>
    <dgm:cxn modelId="{990316A1-DB64-461C-B958-45486C4D63ED}" type="presOf" srcId="{698B9CAF-795D-4544-9ABD-2ED16F91CCE1}" destId="{04493032-A75F-4E1B-92EE-B9A43456E4B6}" srcOrd="0" destOrd="0" presId="urn:microsoft.com/office/officeart/2018/2/layout/IconVerticalSolidList"/>
    <dgm:cxn modelId="{DB906ED8-A23B-4F45-8EC0-ECF2A0324145}" srcId="{56E86DF3-7846-431E-B2B6-B590316A5BA5}" destId="{698B9CAF-795D-4544-9ABD-2ED16F91CCE1}" srcOrd="1" destOrd="0" parTransId="{D66A7B5C-91C8-4165-9980-B7A5B1AD85EF}" sibTransId="{094692BA-0502-4344-8AC7-AF4972602D72}"/>
    <dgm:cxn modelId="{12141CE6-D126-4E18-9252-A05F9137006D}" type="presOf" srcId="{177328A0-BE83-4B0C-948E-DA7BF089D8F2}" destId="{D1DF62BD-3AAC-4CEE-B5A5-2B8DD45B9BA2}" srcOrd="0" destOrd="0" presId="urn:microsoft.com/office/officeart/2018/2/layout/IconVerticalSolidList"/>
    <dgm:cxn modelId="{1132088A-1B45-487D-AA8D-26384FEB0A82}" type="presParOf" srcId="{DE235D2A-3EAE-4FF7-AA16-0586E0A25658}" destId="{F80F292D-D137-4049-B91C-EC8D68E9E490}" srcOrd="0" destOrd="0" presId="urn:microsoft.com/office/officeart/2018/2/layout/IconVerticalSolidList"/>
    <dgm:cxn modelId="{A39D0F6F-7151-4F1D-952A-45F01714872C}" type="presParOf" srcId="{F80F292D-D137-4049-B91C-EC8D68E9E490}" destId="{D94F4FD8-9294-44D2-BDF8-5C708C8FA411}" srcOrd="0" destOrd="0" presId="urn:microsoft.com/office/officeart/2018/2/layout/IconVerticalSolidList"/>
    <dgm:cxn modelId="{DBDD8FBF-F8DD-4D3E-A5CE-A361CF415277}" type="presParOf" srcId="{F80F292D-D137-4049-B91C-EC8D68E9E490}" destId="{8B57156C-EC35-45D3-9F42-A9166FF83421}" srcOrd="1" destOrd="0" presId="urn:microsoft.com/office/officeart/2018/2/layout/IconVerticalSolidList"/>
    <dgm:cxn modelId="{96D8BAEC-BF90-4AF6-BCB2-5813A11A8E64}" type="presParOf" srcId="{F80F292D-D137-4049-B91C-EC8D68E9E490}" destId="{61DE5888-36EF-4441-878E-AC9B7C560309}" srcOrd="2" destOrd="0" presId="urn:microsoft.com/office/officeart/2018/2/layout/IconVerticalSolidList"/>
    <dgm:cxn modelId="{44C87C3C-8170-411E-A4DF-C7B94555EE27}" type="presParOf" srcId="{F80F292D-D137-4049-B91C-EC8D68E9E490}" destId="{D1DF62BD-3AAC-4CEE-B5A5-2B8DD45B9BA2}" srcOrd="3" destOrd="0" presId="urn:microsoft.com/office/officeart/2018/2/layout/IconVerticalSolidList"/>
    <dgm:cxn modelId="{88B7AC21-0DF1-4C63-9EC4-43056877531A}" type="presParOf" srcId="{DE235D2A-3EAE-4FF7-AA16-0586E0A25658}" destId="{AA0C0F1D-3805-4799-B976-D959375D3A50}" srcOrd="1" destOrd="0" presId="urn:microsoft.com/office/officeart/2018/2/layout/IconVerticalSolidList"/>
    <dgm:cxn modelId="{F20B5A75-DAF9-4C20-B2A9-3C479260514E}" type="presParOf" srcId="{DE235D2A-3EAE-4FF7-AA16-0586E0A25658}" destId="{F53FE96A-2374-420B-86BC-4DE6F6C19814}" srcOrd="2" destOrd="0" presId="urn:microsoft.com/office/officeart/2018/2/layout/IconVerticalSolidList"/>
    <dgm:cxn modelId="{68E56AA0-03AC-4AD8-ADF3-9F2B6EB363B3}" type="presParOf" srcId="{F53FE96A-2374-420B-86BC-4DE6F6C19814}" destId="{5316B5D9-769C-4049-BC33-771522E7F940}" srcOrd="0" destOrd="0" presId="urn:microsoft.com/office/officeart/2018/2/layout/IconVerticalSolidList"/>
    <dgm:cxn modelId="{C9AC8B9D-713C-4CC7-9DA1-DFA29C2C139C}" type="presParOf" srcId="{F53FE96A-2374-420B-86BC-4DE6F6C19814}" destId="{D355246C-15D2-4359-B8A0-1187BFD66A56}" srcOrd="1" destOrd="0" presId="urn:microsoft.com/office/officeart/2018/2/layout/IconVerticalSolidList"/>
    <dgm:cxn modelId="{B6896575-6973-430C-A3BC-D6ED3C3540A5}" type="presParOf" srcId="{F53FE96A-2374-420B-86BC-4DE6F6C19814}" destId="{6FF797EE-7900-4A44-A962-FB7061D09BB2}" srcOrd="2" destOrd="0" presId="urn:microsoft.com/office/officeart/2018/2/layout/IconVerticalSolidList"/>
    <dgm:cxn modelId="{870F27F4-1A86-42FA-8953-30BDE7447D21}" type="presParOf" srcId="{F53FE96A-2374-420B-86BC-4DE6F6C19814}" destId="{04493032-A75F-4E1B-92EE-B9A43456E4B6}" srcOrd="3" destOrd="0" presId="urn:microsoft.com/office/officeart/2018/2/layout/IconVerticalSolidList"/>
    <dgm:cxn modelId="{29649F5D-EE0E-467C-819D-877AB2999112}" type="presParOf" srcId="{DE235D2A-3EAE-4FF7-AA16-0586E0A25658}" destId="{DC780E18-C145-486E-8717-5706F2AC121C}" srcOrd="3" destOrd="0" presId="urn:microsoft.com/office/officeart/2018/2/layout/IconVerticalSolidList"/>
    <dgm:cxn modelId="{03890194-8FE9-4271-ADD3-16E30F62FB80}" type="presParOf" srcId="{DE235D2A-3EAE-4FF7-AA16-0586E0A25658}" destId="{7ADF5E28-7CBF-4A57-8DBD-CD99D92295D9}" srcOrd="4" destOrd="0" presId="urn:microsoft.com/office/officeart/2018/2/layout/IconVerticalSolidList"/>
    <dgm:cxn modelId="{F0ED8C61-1476-4FDB-A617-30A22B0FD66C}" type="presParOf" srcId="{7ADF5E28-7CBF-4A57-8DBD-CD99D92295D9}" destId="{2A237F01-E4F2-4E1D-89F3-01C8D7296EF5}" srcOrd="0" destOrd="0" presId="urn:microsoft.com/office/officeart/2018/2/layout/IconVerticalSolidList"/>
    <dgm:cxn modelId="{FED3C630-6D3B-483F-B778-905F23EE9C3B}" type="presParOf" srcId="{7ADF5E28-7CBF-4A57-8DBD-CD99D92295D9}" destId="{7214CA1B-C98B-4992-B8F6-398140D33C7D}" srcOrd="1" destOrd="0" presId="urn:microsoft.com/office/officeart/2018/2/layout/IconVerticalSolidList"/>
    <dgm:cxn modelId="{2A12EB60-6101-4E9C-9144-43AB4FC99122}" type="presParOf" srcId="{7ADF5E28-7CBF-4A57-8DBD-CD99D92295D9}" destId="{CD0DCF80-7E69-4094-90DC-C66457F6B7B7}" srcOrd="2" destOrd="0" presId="urn:microsoft.com/office/officeart/2018/2/layout/IconVerticalSolidList"/>
    <dgm:cxn modelId="{B2332CAB-FEC9-48B2-9E65-714DAEDE8895}" type="presParOf" srcId="{7ADF5E28-7CBF-4A57-8DBD-CD99D92295D9}" destId="{328F4685-7634-4E57-93AE-F80AD7D557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9F12F7-6CBB-4126-BA62-A19AB53B1C79}"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06DCCE85-9589-4CA9-9F9E-AFF44CB98235}">
      <dgm:prSet/>
      <dgm:spPr/>
      <dgm:t>
        <a:bodyPr/>
        <a:lstStyle/>
        <a:p>
          <a:r>
            <a:rPr lang="en-US"/>
            <a:t>A project that is schedule driven is not only a successful project but far less stressful for the team.  </a:t>
          </a:r>
        </a:p>
      </dgm:t>
    </dgm:pt>
    <dgm:pt modelId="{59650F89-0889-4EAB-BA75-BBB729C7456B}" type="parTrans" cxnId="{90495E5A-0265-4EFC-844D-66F035E22B4B}">
      <dgm:prSet/>
      <dgm:spPr/>
      <dgm:t>
        <a:bodyPr/>
        <a:lstStyle/>
        <a:p>
          <a:endParaRPr lang="en-US"/>
        </a:p>
      </dgm:t>
    </dgm:pt>
    <dgm:pt modelId="{3FA26873-67C8-4735-AAD1-04F294A1167E}" type="sibTrans" cxnId="{90495E5A-0265-4EFC-844D-66F035E22B4B}">
      <dgm:prSet/>
      <dgm:spPr/>
      <dgm:t>
        <a:bodyPr/>
        <a:lstStyle/>
        <a:p>
          <a:endParaRPr lang="en-US"/>
        </a:p>
      </dgm:t>
    </dgm:pt>
    <dgm:pt modelId="{CAC1C6AD-8B39-4EA0-9B3F-8B7CCA15D063}">
      <dgm:prSet/>
      <dgm:spPr/>
      <dgm:t>
        <a:bodyPr/>
        <a:lstStyle/>
        <a:p>
          <a:r>
            <a:rPr lang="en-US"/>
            <a:t>When expectations are outlined in writing and backed up by contractual obligations disputes go from arguing to AnCor outlining consequences.  </a:t>
          </a:r>
        </a:p>
      </dgm:t>
    </dgm:pt>
    <dgm:pt modelId="{8F3AE5A2-52EE-4A95-BA6C-8A0CB8E9585E}" type="parTrans" cxnId="{BD135D9B-6526-47F3-83B5-AC6FC78E4D0E}">
      <dgm:prSet/>
      <dgm:spPr/>
      <dgm:t>
        <a:bodyPr/>
        <a:lstStyle/>
        <a:p>
          <a:endParaRPr lang="en-US"/>
        </a:p>
      </dgm:t>
    </dgm:pt>
    <dgm:pt modelId="{FED0784A-3931-4922-8A65-41661DD441E0}" type="sibTrans" cxnId="{BD135D9B-6526-47F3-83B5-AC6FC78E4D0E}">
      <dgm:prSet/>
      <dgm:spPr/>
      <dgm:t>
        <a:bodyPr/>
        <a:lstStyle/>
        <a:p>
          <a:endParaRPr lang="en-US"/>
        </a:p>
      </dgm:t>
    </dgm:pt>
    <dgm:pt modelId="{CCDFCEB3-F2AE-4DBB-BF56-3B4649CF891A}">
      <dgm:prSet/>
      <dgm:spPr/>
      <dgm:t>
        <a:bodyPr/>
        <a:lstStyle/>
        <a:p>
          <a:r>
            <a:rPr lang="en-US" dirty="0"/>
            <a:t>Often when presented with a fact pattern in line with an executed contract the subcontractor will work on resolving the issue instead of arguing. </a:t>
          </a:r>
        </a:p>
      </dgm:t>
    </dgm:pt>
    <dgm:pt modelId="{81CA4209-B45A-48DF-ADB7-BAB4A3BD807C}" type="parTrans" cxnId="{8979AA7C-2594-4F23-A332-D27EB8B66EB4}">
      <dgm:prSet/>
      <dgm:spPr/>
      <dgm:t>
        <a:bodyPr/>
        <a:lstStyle/>
        <a:p>
          <a:endParaRPr lang="en-US"/>
        </a:p>
      </dgm:t>
    </dgm:pt>
    <dgm:pt modelId="{4415730D-D3A6-4BBA-AE2D-BC580BBB3F59}" type="sibTrans" cxnId="{8979AA7C-2594-4F23-A332-D27EB8B66EB4}">
      <dgm:prSet/>
      <dgm:spPr/>
      <dgm:t>
        <a:bodyPr/>
        <a:lstStyle/>
        <a:p>
          <a:endParaRPr lang="en-US"/>
        </a:p>
      </dgm:t>
    </dgm:pt>
    <dgm:pt modelId="{196AA5C5-EA88-4536-BA86-C1EB88235A22}" type="pres">
      <dgm:prSet presAssocID="{6E9F12F7-6CBB-4126-BA62-A19AB53B1C79}" presName="vert0" presStyleCnt="0">
        <dgm:presLayoutVars>
          <dgm:dir/>
          <dgm:animOne val="branch"/>
          <dgm:animLvl val="lvl"/>
        </dgm:presLayoutVars>
      </dgm:prSet>
      <dgm:spPr/>
    </dgm:pt>
    <dgm:pt modelId="{28F6B5AD-041A-4D94-B1E4-77B8CA14988B}" type="pres">
      <dgm:prSet presAssocID="{06DCCE85-9589-4CA9-9F9E-AFF44CB98235}" presName="thickLine" presStyleLbl="alignNode1" presStyleIdx="0" presStyleCnt="3"/>
      <dgm:spPr/>
    </dgm:pt>
    <dgm:pt modelId="{F11010D5-25B1-4038-956E-76F87B3A833A}" type="pres">
      <dgm:prSet presAssocID="{06DCCE85-9589-4CA9-9F9E-AFF44CB98235}" presName="horz1" presStyleCnt="0"/>
      <dgm:spPr/>
    </dgm:pt>
    <dgm:pt modelId="{0C4A3DB6-9FB5-4F2D-A6B0-A05F9DEA2DEC}" type="pres">
      <dgm:prSet presAssocID="{06DCCE85-9589-4CA9-9F9E-AFF44CB98235}" presName="tx1" presStyleLbl="revTx" presStyleIdx="0" presStyleCnt="3"/>
      <dgm:spPr/>
    </dgm:pt>
    <dgm:pt modelId="{1B5C09F1-7A60-40A2-B1CF-7457307128FB}" type="pres">
      <dgm:prSet presAssocID="{06DCCE85-9589-4CA9-9F9E-AFF44CB98235}" presName="vert1" presStyleCnt="0"/>
      <dgm:spPr/>
    </dgm:pt>
    <dgm:pt modelId="{B108F4BE-FBD9-4E70-8EE9-717108F81AC4}" type="pres">
      <dgm:prSet presAssocID="{CAC1C6AD-8B39-4EA0-9B3F-8B7CCA15D063}" presName="thickLine" presStyleLbl="alignNode1" presStyleIdx="1" presStyleCnt="3"/>
      <dgm:spPr/>
    </dgm:pt>
    <dgm:pt modelId="{ECB3214F-1B17-4BEA-8683-2FDB5AD95EF1}" type="pres">
      <dgm:prSet presAssocID="{CAC1C6AD-8B39-4EA0-9B3F-8B7CCA15D063}" presName="horz1" presStyleCnt="0"/>
      <dgm:spPr/>
    </dgm:pt>
    <dgm:pt modelId="{534622B0-2881-4A31-BF5B-DE9C5E89D992}" type="pres">
      <dgm:prSet presAssocID="{CAC1C6AD-8B39-4EA0-9B3F-8B7CCA15D063}" presName="tx1" presStyleLbl="revTx" presStyleIdx="1" presStyleCnt="3"/>
      <dgm:spPr/>
    </dgm:pt>
    <dgm:pt modelId="{279E1EFC-7A8D-48E9-82A0-B2A4C3D19C13}" type="pres">
      <dgm:prSet presAssocID="{CAC1C6AD-8B39-4EA0-9B3F-8B7CCA15D063}" presName="vert1" presStyleCnt="0"/>
      <dgm:spPr/>
    </dgm:pt>
    <dgm:pt modelId="{E36F4CAE-B8C4-438F-AAF2-E0C5CBFB761A}" type="pres">
      <dgm:prSet presAssocID="{CCDFCEB3-F2AE-4DBB-BF56-3B4649CF891A}" presName="thickLine" presStyleLbl="alignNode1" presStyleIdx="2" presStyleCnt="3"/>
      <dgm:spPr/>
    </dgm:pt>
    <dgm:pt modelId="{1FFF7739-FC07-41CE-A5EE-0EB746F2BACB}" type="pres">
      <dgm:prSet presAssocID="{CCDFCEB3-F2AE-4DBB-BF56-3B4649CF891A}" presName="horz1" presStyleCnt="0"/>
      <dgm:spPr/>
    </dgm:pt>
    <dgm:pt modelId="{63E87B49-9668-4D46-8B5F-459A3C21AD70}" type="pres">
      <dgm:prSet presAssocID="{CCDFCEB3-F2AE-4DBB-BF56-3B4649CF891A}" presName="tx1" presStyleLbl="revTx" presStyleIdx="2" presStyleCnt="3"/>
      <dgm:spPr/>
    </dgm:pt>
    <dgm:pt modelId="{E461ED88-31C9-4956-8825-30215EEFD50F}" type="pres">
      <dgm:prSet presAssocID="{CCDFCEB3-F2AE-4DBB-BF56-3B4649CF891A}" presName="vert1" presStyleCnt="0"/>
      <dgm:spPr/>
    </dgm:pt>
  </dgm:ptLst>
  <dgm:cxnLst>
    <dgm:cxn modelId="{0A749C39-BFE1-4A1B-AC2F-ADC1FF0E0780}" type="presOf" srcId="{CCDFCEB3-F2AE-4DBB-BF56-3B4649CF891A}" destId="{63E87B49-9668-4D46-8B5F-459A3C21AD70}" srcOrd="0" destOrd="0" presId="urn:microsoft.com/office/officeart/2008/layout/LinedList"/>
    <dgm:cxn modelId="{6ACB736F-F674-4C73-856F-D0FC6C9101D4}" type="presOf" srcId="{06DCCE85-9589-4CA9-9F9E-AFF44CB98235}" destId="{0C4A3DB6-9FB5-4F2D-A6B0-A05F9DEA2DEC}" srcOrd="0" destOrd="0" presId="urn:microsoft.com/office/officeart/2008/layout/LinedList"/>
    <dgm:cxn modelId="{1AF2F478-21B0-4F1C-9C45-69FF4F6EDE51}" type="presOf" srcId="{6E9F12F7-6CBB-4126-BA62-A19AB53B1C79}" destId="{196AA5C5-EA88-4536-BA86-C1EB88235A22}" srcOrd="0" destOrd="0" presId="urn:microsoft.com/office/officeart/2008/layout/LinedList"/>
    <dgm:cxn modelId="{90495E5A-0265-4EFC-844D-66F035E22B4B}" srcId="{6E9F12F7-6CBB-4126-BA62-A19AB53B1C79}" destId="{06DCCE85-9589-4CA9-9F9E-AFF44CB98235}" srcOrd="0" destOrd="0" parTransId="{59650F89-0889-4EAB-BA75-BBB729C7456B}" sibTransId="{3FA26873-67C8-4735-AAD1-04F294A1167E}"/>
    <dgm:cxn modelId="{8979AA7C-2594-4F23-A332-D27EB8B66EB4}" srcId="{6E9F12F7-6CBB-4126-BA62-A19AB53B1C79}" destId="{CCDFCEB3-F2AE-4DBB-BF56-3B4649CF891A}" srcOrd="2" destOrd="0" parTransId="{81CA4209-B45A-48DF-ADB7-BAB4A3BD807C}" sibTransId="{4415730D-D3A6-4BBA-AE2D-BC580BBB3F59}"/>
    <dgm:cxn modelId="{BD135D9B-6526-47F3-83B5-AC6FC78E4D0E}" srcId="{6E9F12F7-6CBB-4126-BA62-A19AB53B1C79}" destId="{CAC1C6AD-8B39-4EA0-9B3F-8B7CCA15D063}" srcOrd="1" destOrd="0" parTransId="{8F3AE5A2-52EE-4A95-BA6C-8A0CB8E9585E}" sibTransId="{FED0784A-3931-4922-8A65-41661DD441E0}"/>
    <dgm:cxn modelId="{2111B4A3-865D-40A3-9276-9257BDE81522}" type="presOf" srcId="{CAC1C6AD-8B39-4EA0-9B3F-8B7CCA15D063}" destId="{534622B0-2881-4A31-BF5B-DE9C5E89D992}" srcOrd="0" destOrd="0" presId="urn:microsoft.com/office/officeart/2008/layout/LinedList"/>
    <dgm:cxn modelId="{FFA4B5E3-6B37-4EA0-9BB2-4CF126627807}" type="presParOf" srcId="{196AA5C5-EA88-4536-BA86-C1EB88235A22}" destId="{28F6B5AD-041A-4D94-B1E4-77B8CA14988B}" srcOrd="0" destOrd="0" presId="urn:microsoft.com/office/officeart/2008/layout/LinedList"/>
    <dgm:cxn modelId="{662CA2BB-88E7-4BC7-AD4E-D6D43347ADBA}" type="presParOf" srcId="{196AA5C5-EA88-4536-BA86-C1EB88235A22}" destId="{F11010D5-25B1-4038-956E-76F87B3A833A}" srcOrd="1" destOrd="0" presId="urn:microsoft.com/office/officeart/2008/layout/LinedList"/>
    <dgm:cxn modelId="{ACB68F12-662F-455D-8127-6651EA452BAC}" type="presParOf" srcId="{F11010D5-25B1-4038-956E-76F87B3A833A}" destId="{0C4A3DB6-9FB5-4F2D-A6B0-A05F9DEA2DEC}" srcOrd="0" destOrd="0" presId="urn:microsoft.com/office/officeart/2008/layout/LinedList"/>
    <dgm:cxn modelId="{7A71FFC7-FD44-41BD-929B-C0793BA4FE62}" type="presParOf" srcId="{F11010D5-25B1-4038-956E-76F87B3A833A}" destId="{1B5C09F1-7A60-40A2-B1CF-7457307128FB}" srcOrd="1" destOrd="0" presId="urn:microsoft.com/office/officeart/2008/layout/LinedList"/>
    <dgm:cxn modelId="{2D11C511-E84F-486F-9E50-3CF889C10A4F}" type="presParOf" srcId="{196AA5C5-EA88-4536-BA86-C1EB88235A22}" destId="{B108F4BE-FBD9-4E70-8EE9-717108F81AC4}" srcOrd="2" destOrd="0" presId="urn:microsoft.com/office/officeart/2008/layout/LinedList"/>
    <dgm:cxn modelId="{15915D23-FF8F-48D5-A4BD-7693F1F7B3BC}" type="presParOf" srcId="{196AA5C5-EA88-4536-BA86-C1EB88235A22}" destId="{ECB3214F-1B17-4BEA-8683-2FDB5AD95EF1}" srcOrd="3" destOrd="0" presId="urn:microsoft.com/office/officeart/2008/layout/LinedList"/>
    <dgm:cxn modelId="{2A69172E-050C-4AA3-8549-6DE2803B2146}" type="presParOf" srcId="{ECB3214F-1B17-4BEA-8683-2FDB5AD95EF1}" destId="{534622B0-2881-4A31-BF5B-DE9C5E89D992}" srcOrd="0" destOrd="0" presId="urn:microsoft.com/office/officeart/2008/layout/LinedList"/>
    <dgm:cxn modelId="{25F4BADA-4526-4B4E-AD2B-27DC586725DF}" type="presParOf" srcId="{ECB3214F-1B17-4BEA-8683-2FDB5AD95EF1}" destId="{279E1EFC-7A8D-48E9-82A0-B2A4C3D19C13}" srcOrd="1" destOrd="0" presId="urn:microsoft.com/office/officeart/2008/layout/LinedList"/>
    <dgm:cxn modelId="{A0143536-03D1-482D-BD86-5490539B6D1C}" type="presParOf" srcId="{196AA5C5-EA88-4536-BA86-C1EB88235A22}" destId="{E36F4CAE-B8C4-438F-AAF2-E0C5CBFB761A}" srcOrd="4" destOrd="0" presId="urn:microsoft.com/office/officeart/2008/layout/LinedList"/>
    <dgm:cxn modelId="{7DC77A56-4087-4685-ABA1-5954111C9865}" type="presParOf" srcId="{196AA5C5-EA88-4536-BA86-C1EB88235A22}" destId="{1FFF7739-FC07-41CE-A5EE-0EB746F2BACB}" srcOrd="5" destOrd="0" presId="urn:microsoft.com/office/officeart/2008/layout/LinedList"/>
    <dgm:cxn modelId="{51044D3F-16D1-4738-8A50-FA703DCEE48B}" type="presParOf" srcId="{1FFF7739-FC07-41CE-A5EE-0EB746F2BACB}" destId="{63E87B49-9668-4D46-8B5F-459A3C21AD70}" srcOrd="0" destOrd="0" presId="urn:microsoft.com/office/officeart/2008/layout/LinedList"/>
    <dgm:cxn modelId="{E0A5A436-17FF-4E12-BB7B-083F50A42D4F}" type="presParOf" srcId="{1FFF7739-FC07-41CE-A5EE-0EB746F2BACB}" destId="{E461ED88-31C9-4956-8825-30215EEFD50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431E3A-2844-4DB4-BECC-F76E45B486B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9C88D45-B4D0-4F0F-A369-8271488FEF86}">
      <dgm:prSet/>
      <dgm:spPr/>
      <dgm:t>
        <a:bodyPr/>
        <a:lstStyle/>
        <a:p>
          <a:pPr>
            <a:lnSpc>
              <a:spcPct val="100000"/>
            </a:lnSpc>
          </a:pPr>
          <a:r>
            <a:rPr lang="en-US" dirty="0"/>
            <a:t>Schedules are to be realistic based on the current market conditions but we also must remain competitive to obtain jobs.   </a:t>
          </a:r>
        </a:p>
      </dgm:t>
    </dgm:pt>
    <dgm:pt modelId="{F17E43A6-DF7F-4496-907D-194D9EEF498A}" type="parTrans" cxnId="{B00C9B05-899E-4F39-9DE0-92C7437E8E8C}">
      <dgm:prSet/>
      <dgm:spPr/>
      <dgm:t>
        <a:bodyPr/>
        <a:lstStyle/>
        <a:p>
          <a:endParaRPr lang="en-US"/>
        </a:p>
      </dgm:t>
    </dgm:pt>
    <dgm:pt modelId="{4DA4861C-1A3F-432C-844B-9D504BC7E9FA}" type="sibTrans" cxnId="{B00C9B05-899E-4F39-9DE0-92C7437E8E8C}">
      <dgm:prSet/>
      <dgm:spPr/>
      <dgm:t>
        <a:bodyPr/>
        <a:lstStyle/>
        <a:p>
          <a:endParaRPr lang="en-US"/>
        </a:p>
      </dgm:t>
    </dgm:pt>
    <dgm:pt modelId="{EF585236-F67E-49E8-927D-02B0F8DD3709}">
      <dgm:prSet/>
      <dgm:spPr/>
      <dgm:t>
        <a:bodyPr/>
        <a:lstStyle/>
        <a:p>
          <a:pPr>
            <a:lnSpc>
              <a:spcPct val="100000"/>
            </a:lnSpc>
          </a:pPr>
          <a:r>
            <a:rPr lang="en-US" dirty="0"/>
            <a:t>It is the responsibility of AnCor to set the tone of urgency to avoid project complacency. </a:t>
          </a:r>
        </a:p>
      </dgm:t>
    </dgm:pt>
    <dgm:pt modelId="{4327C19D-2D01-4FEB-8198-198458F25D6B}" type="parTrans" cxnId="{37D16A46-8258-429D-90DA-4257DBF69D68}">
      <dgm:prSet/>
      <dgm:spPr/>
      <dgm:t>
        <a:bodyPr/>
        <a:lstStyle/>
        <a:p>
          <a:endParaRPr lang="en-US"/>
        </a:p>
      </dgm:t>
    </dgm:pt>
    <dgm:pt modelId="{C69DD9E3-6826-46B5-A8F3-39477D86ABE7}" type="sibTrans" cxnId="{37D16A46-8258-429D-90DA-4257DBF69D68}">
      <dgm:prSet/>
      <dgm:spPr/>
      <dgm:t>
        <a:bodyPr/>
        <a:lstStyle/>
        <a:p>
          <a:endParaRPr lang="en-US"/>
        </a:p>
      </dgm:t>
    </dgm:pt>
    <dgm:pt modelId="{AC1D982C-B28E-4CD4-817D-F440C1F3301E}" type="pres">
      <dgm:prSet presAssocID="{A4431E3A-2844-4DB4-BECC-F76E45B486B7}" presName="root" presStyleCnt="0">
        <dgm:presLayoutVars>
          <dgm:dir/>
          <dgm:resizeHandles val="exact"/>
        </dgm:presLayoutVars>
      </dgm:prSet>
      <dgm:spPr/>
    </dgm:pt>
    <dgm:pt modelId="{ADCA056F-7435-4694-B084-56A2DE6F4CA6}" type="pres">
      <dgm:prSet presAssocID="{99C88D45-B4D0-4F0F-A369-8271488FEF86}" presName="compNode" presStyleCnt="0"/>
      <dgm:spPr/>
    </dgm:pt>
    <dgm:pt modelId="{0789BA56-E917-4A93-8AD9-08F27DAC9FA8}" type="pres">
      <dgm:prSet presAssocID="{99C88D45-B4D0-4F0F-A369-8271488FEF86}" presName="bgRect" presStyleLbl="bgShp" presStyleIdx="0" presStyleCnt="2"/>
      <dgm:spPr>
        <a:solidFill>
          <a:schemeClr val="accent1">
            <a:lumMod val="50000"/>
          </a:schemeClr>
        </a:solidFill>
      </dgm:spPr>
    </dgm:pt>
    <dgm:pt modelId="{15164E00-AB6E-4544-B596-469D75718231}" type="pres">
      <dgm:prSet presAssocID="{99C88D45-B4D0-4F0F-A369-8271488FEF8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onthly calendar with solid fill"/>
        </a:ext>
      </dgm:extLst>
    </dgm:pt>
    <dgm:pt modelId="{47FE81C8-6758-42BB-B9F1-0FCBDC839BAB}" type="pres">
      <dgm:prSet presAssocID="{99C88D45-B4D0-4F0F-A369-8271488FEF86}" presName="spaceRect" presStyleCnt="0"/>
      <dgm:spPr/>
    </dgm:pt>
    <dgm:pt modelId="{9973B41B-BBDC-4256-979E-7000166146E3}" type="pres">
      <dgm:prSet presAssocID="{99C88D45-B4D0-4F0F-A369-8271488FEF86}" presName="parTx" presStyleLbl="revTx" presStyleIdx="0" presStyleCnt="2">
        <dgm:presLayoutVars>
          <dgm:chMax val="0"/>
          <dgm:chPref val="0"/>
        </dgm:presLayoutVars>
      </dgm:prSet>
      <dgm:spPr/>
    </dgm:pt>
    <dgm:pt modelId="{6A499936-DF20-43F5-AD95-5317550D861E}" type="pres">
      <dgm:prSet presAssocID="{4DA4861C-1A3F-432C-844B-9D504BC7E9FA}" presName="sibTrans" presStyleCnt="0"/>
      <dgm:spPr/>
    </dgm:pt>
    <dgm:pt modelId="{CBD8920A-3F21-48CE-BC3C-37B0D062E0C9}" type="pres">
      <dgm:prSet presAssocID="{EF585236-F67E-49E8-927D-02B0F8DD3709}" presName="compNode" presStyleCnt="0"/>
      <dgm:spPr/>
    </dgm:pt>
    <dgm:pt modelId="{44B1A209-C805-442A-9C36-C0C188543DA4}" type="pres">
      <dgm:prSet presAssocID="{EF585236-F67E-49E8-927D-02B0F8DD3709}" presName="bgRect" presStyleLbl="bgShp" presStyleIdx="1" presStyleCnt="2" custLinFactNeighborY="3687"/>
      <dgm:spPr>
        <a:solidFill>
          <a:schemeClr val="accent1">
            <a:lumMod val="50000"/>
          </a:schemeClr>
        </a:solidFill>
        <a:ln>
          <a:solidFill>
            <a:schemeClr val="accent1">
              <a:lumMod val="50000"/>
            </a:schemeClr>
          </a:solidFill>
        </a:ln>
      </dgm:spPr>
    </dgm:pt>
    <dgm:pt modelId="{5F97839C-BBB8-4A66-A4B0-17222B53DD89}" type="pres">
      <dgm:prSet presAssocID="{EF585236-F67E-49E8-927D-02B0F8DD370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phone"/>
        </a:ext>
      </dgm:extLst>
    </dgm:pt>
    <dgm:pt modelId="{94730417-854E-4C2F-8627-B087255A9DFB}" type="pres">
      <dgm:prSet presAssocID="{EF585236-F67E-49E8-927D-02B0F8DD3709}" presName="spaceRect" presStyleCnt="0"/>
      <dgm:spPr/>
    </dgm:pt>
    <dgm:pt modelId="{B51BD6EE-A9DE-4C80-AFE9-399C6B51AF45}" type="pres">
      <dgm:prSet presAssocID="{EF585236-F67E-49E8-927D-02B0F8DD3709}" presName="parTx" presStyleLbl="revTx" presStyleIdx="1" presStyleCnt="2">
        <dgm:presLayoutVars>
          <dgm:chMax val="0"/>
          <dgm:chPref val="0"/>
        </dgm:presLayoutVars>
      </dgm:prSet>
      <dgm:spPr/>
    </dgm:pt>
  </dgm:ptLst>
  <dgm:cxnLst>
    <dgm:cxn modelId="{B00C9B05-899E-4F39-9DE0-92C7437E8E8C}" srcId="{A4431E3A-2844-4DB4-BECC-F76E45B486B7}" destId="{99C88D45-B4D0-4F0F-A369-8271488FEF86}" srcOrd="0" destOrd="0" parTransId="{F17E43A6-DF7F-4496-907D-194D9EEF498A}" sibTransId="{4DA4861C-1A3F-432C-844B-9D504BC7E9FA}"/>
    <dgm:cxn modelId="{6D995E0E-7E05-48A5-896D-C0F20DA13C69}" type="presOf" srcId="{A4431E3A-2844-4DB4-BECC-F76E45B486B7}" destId="{AC1D982C-B28E-4CD4-817D-F440C1F3301E}" srcOrd="0" destOrd="0" presId="urn:microsoft.com/office/officeart/2018/2/layout/IconVerticalSolidList"/>
    <dgm:cxn modelId="{AD467E1A-55B4-473A-B146-AD928AFC72A5}" type="presOf" srcId="{EF585236-F67E-49E8-927D-02B0F8DD3709}" destId="{B51BD6EE-A9DE-4C80-AFE9-399C6B51AF45}" srcOrd="0" destOrd="0" presId="urn:microsoft.com/office/officeart/2018/2/layout/IconVerticalSolidList"/>
    <dgm:cxn modelId="{37D16A46-8258-429D-90DA-4257DBF69D68}" srcId="{A4431E3A-2844-4DB4-BECC-F76E45B486B7}" destId="{EF585236-F67E-49E8-927D-02B0F8DD3709}" srcOrd="1" destOrd="0" parTransId="{4327C19D-2D01-4FEB-8198-198458F25D6B}" sibTransId="{C69DD9E3-6826-46B5-A8F3-39477D86ABE7}"/>
    <dgm:cxn modelId="{745496D9-9E54-4224-B6D9-495E012EA3AB}" type="presOf" srcId="{99C88D45-B4D0-4F0F-A369-8271488FEF86}" destId="{9973B41B-BBDC-4256-979E-7000166146E3}" srcOrd="0" destOrd="0" presId="urn:microsoft.com/office/officeart/2018/2/layout/IconVerticalSolidList"/>
    <dgm:cxn modelId="{CDB99DB1-95F1-4C16-9C08-0EF5F15892C7}" type="presParOf" srcId="{AC1D982C-B28E-4CD4-817D-F440C1F3301E}" destId="{ADCA056F-7435-4694-B084-56A2DE6F4CA6}" srcOrd="0" destOrd="0" presId="urn:microsoft.com/office/officeart/2018/2/layout/IconVerticalSolidList"/>
    <dgm:cxn modelId="{915B414F-F3A8-4584-8E86-757B716247C8}" type="presParOf" srcId="{ADCA056F-7435-4694-B084-56A2DE6F4CA6}" destId="{0789BA56-E917-4A93-8AD9-08F27DAC9FA8}" srcOrd="0" destOrd="0" presId="urn:microsoft.com/office/officeart/2018/2/layout/IconVerticalSolidList"/>
    <dgm:cxn modelId="{F21FAC61-9415-42F8-BB6A-522CD8EE4196}" type="presParOf" srcId="{ADCA056F-7435-4694-B084-56A2DE6F4CA6}" destId="{15164E00-AB6E-4544-B596-469D75718231}" srcOrd="1" destOrd="0" presId="urn:microsoft.com/office/officeart/2018/2/layout/IconVerticalSolidList"/>
    <dgm:cxn modelId="{2F14DC64-776A-45A6-9B55-B2755A1CEFA4}" type="presParOf" srcId="{ADCA056F-7435-4694-B084-56A2DE6F4CA6}" destId="{47FE81C8-6758-42BB-B9F1-0FCBDC839BAB}" srcOrd="2" destOrd="0" presId="urn:microsoft.com/office/officeart/2018/2/layout/IconVerticalSolidList"/>
    <dgm:cxn modelId="{4EFB5AA4-742C-4C29-988F-19D23B1FD396}" type="presParOf" srcId="{ADCA056F-7435-4694-B084-56A2DE6F4CA6}" destId="{9973B41B-BBDC-4256-979E-7000166146E3}" srcOrd="3" destOrd="0" presId="urn:microsoft.com/office/officeart/2018/2/layout/IconVerticalSolidList"/>
    <dgm:cxn modelId="{8192EB42-A656-4E38-96AA-69DAAFADC587}" type="presParOf" srcId="{AC1D982C-B28E-4CD4-817D-F440C1F3301E}" destId="{6A499936-DF20-43F5-AD95-5317550D861E}" srcOrd="1" destOrd="0" presId="urn:microsoft.com/office/officeart/2018/2/layout/IconVerticalSolidList"/>
    <dgm:cxn modelId="{4B859FE9-1821-44BC-9B4A-B60A7253DC40}" type="presParOf" srcId="{AC1D982C-B28E-4CD4-817D-F440C1F3301E}" destId="{CBD8920A-3F21-48CE-BC3C-37B0D062E0C9}" srcOrd="2" destOrd="0" presId="urn:microsoft.com/office/officeart/2018/2/layout/IconVerticalSolidList"/>
    <dgm:cxn modelId="{EEF7AEB3-B959-41FC-B06A-AD6825D07FAD}" type="presParOf" srcId="{CBD8920A-3F21-48CE-BC3C-37B0D062E0C9}" destId="{44B1A209-C805-442A-9C36-C0C188543DA4}" srcOrd="0" destOrd="0" presId="urn:microsoft.com/office/officeart/2018/2/layout/IconVerticalSolidList"/>
    <dgm:cxn modelId="{74DC276B-EF0E-4529-A9CA-E481C619334D}" type="presParOf" srcId="{CBD8920A-3F21-48CE-BC3C-37B0D062E0C9}" destId="{5F97839C-BBB8-4A66-A4B0-17222B53DD89}" srcOrd="1" destOrd="0" presId="urn:microsoft.com/office/officeart/2018/2/layout/IconVerticalSolidList"/>
    <dgm:cxn modelId="{54D841DE-0B79-4B85-BF43-7C72E5962944}" type="presParOf" srcId="{CBD8920A-3F21-48CE-BC3C-37B0D062E0C9}" destId="{94730417-854E-4C2F-8627-B087255A9DFB}" srcOrd="2" destOrd="0" presId="urn:microsoft.com/office/officeart/2018/2/layout/IconVerticalSolidList"/>
    <dgm:cxn modelId="{C6E9590B-3720-4E4F-8623-62FE260D19CB}" type="presParOf" srcId="{CBD8920A-3F21-48CE-BC3C-37B0D062E0C9}" destId="{B51BD6EE-A9DE-4C80-AFE9-399C6B51AF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242F13-67CF-4153-8457-E284B39F6A13}"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EB487570-12E4-454B-BC42-6DA7ED1F5351}">
      <dgm:prSet/>
      <dgm:spPr/>
      <dgm:t>
        <a:bodyPr/>
        <a:lstStyle/>
        <a:p>
          <a:pPr>
            <a:lnSpc>
              <a:spcPct val="100000"/>
            </a:lnSpc>
            <a:defRPr cap="all"/>
          </a:pPr>
          <a:r>
            <a:rPr lang="en-US" dirty="0"/>
            <a:t>Clients TYPICALLY DO NOT track the SCHEDULE until their obligatory dates are approaching.</a:t>
          </a:r>
        </a:p>
      </dgm:t>
    </dgm:pt>
    <dgm:pt modelId="{C2423028-AE89-456C-B4C3-2786DF8D8BCA}" type="parTrans" cxnId="{4361765F-1DFA-4475-819F-31BDCA60410A}">
      <dgm:prSet/>
      <dgm:spPr/>
      <dgm:t>
        <a:bodyPr/>
        <a:lstStyle/>
        <a:p>
          <a:endParaRPr lang="en-US"/>
        </a:p>
      </dgm:t>
    </dgm:pt>
    <dgm:pt modelId="{82F23E88-F3CE-4B46-8F85-31E3C03C23B8}" type="sibTrans" cxnId="{4361765F-1DFA-4475-819F-31BDCA60410A}">
      <dgm:prSet/>
      <dgm:spPr/>
      <dgm:t>
        <a:bodyPr/>
        <a:lstStyle/>
        <a:p>
          <a:endParaRPr lang="en-US"/>
        </a:p>
      </dgm:t>
    </dgm:pt>
    <dgm:pt modelId="{48E8E144-C4BE-428A-9838-E8DF0C22CD70}">
      <dgm:prSet/>
      <dgm:spPr/>
      <dgm:t>
        <a:bodyPr/>
        <a:lstStyle/>
        <a:p>
          <a:pPr>
            <a:lnSpc>
              <a:spcPct val="100000"/>
            </a:lnSpc>
            <a:defRPr cap="all"/>
          </a:pPr>
          <a:r>
            <a:rPr lang="en-US" dirty="0"/>
            <a:t>A gentle reminder in writing regarding General Conditions goes a long way in creating a sense of urgency in clients.</a:t>
          </a:r>
        </a:p>
        <a:p>
          <a:pPr>
            <a:lnSpc>
              <a:spcPct val="100000"/>
            </a:lnSpc>
            <a:defRPr cap="all"/>
          </a:pPr>
          <a:endParaRPr lang="en-US" dirty="0"/>
        </a:p>
        <a:p>
          <a:pPr>
            <a:lnSpc>
              <a:spcPct val="100000"/>
            </a:lnSpc>
            <a:defRPr cap="all"/>
          </a:pPr>
          <a:r>
            <a:rPr lang="en-US" dirty="0"/>
            <a:t>Doing This having a clear reference showing what the schedule goals were vs the impact make the conversation with the client much easier and fact based</a:t>
          </a:r>
        </a:p>
      </dgm:t>
    </dgm:pt>
    <dgm:pt modelId="{54A58A93-4EF4-4305-A5F4-D626C1E4FBBF}" type="parTrans" cxnId="{E8F2E942-FE17-45E8-A474-65378DF8D80D}">
      <dgm:prSet/>
      <dgm:spPr/>
      <dgm:t>
        <a:bodyPr/>
        <a:lstStyle/>
        <a:p>
          <a:endParaRPr lang="en-US"/>
        </a:p>
      </dgm:t>
    </dgm:pt>
    <dgm:pt modelId="{BDF07448-E4CA-4828-8C42-BBAA63518956}" type="sibTrans" cxnId="{E8F2E942-FE17-45E8-A474-65378DF8D80D}">
      <dgm:prSet/>
      <dgm:spPr/>
      <dgm:t>
        <a:bodyPr/>
        <a:lstStyle/>
        <a:p>
          <a:endParaRPr lang="en-US"/>
        </a:p>
      </dgm:t>
    </dgm:pt>
    <dgm:pt modelId="{EB76F8D3-AE59-40C2-BCCE-D97DED8CC507}" type="pres">
      <dgm:prSet presAssocID="{88242F13-67CF-4153-8457-E284B39F6A13}" presName="root" presStyleCnt="0">
        <dgm:presLayoutVars>
          <dgm:dir/>
          <dgm:resizeHandles val="exact"/>
        </dgm:presLayoutVars>
      </dgm:prSet>
      <dgm:spPr/>
    </dgm:pt>
    <dgm:pt modelId="{EF0DD9E9-3FC5-4F86-954B-45193D4B4C83}" type="pres">
      <dgm:prSet presAssocID="{EB487570-12E4-454B-BC42-6DA7ED1F5351}" presName="compNode" presStyleCnt="0"/>
      <dgm:spPr/>
    </dgm:pt>
    <dgm:pt modelId="{61342449-F33A-47BC-AD86-577094AE3B5F}" type="pres">
      <dgm:prSet presAssocID="{EB487570-12E4-454B-BC42-6DA7ED1F5351}" presName="iconBgRect" presStyleLbl="bgShp" presStyleIdx="0" presStyleCnt="2"/>
      <dgm:spPr/>
    </dgm:pt>
    <dgm:pt modelId="{F2E44249-4105-4D0D-9A68-4BA3122B9C16}" type="pres">
      <dgm:prSet presAssocID="{EB487570-12E4-454B-BC42-6DA7ED1F535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rection"/>
        </a:ext>
      </dgm:extLst>
    </dgm:pt>
    <dgm:pt modelId="{BCFB11F5-4EE9-4434-AAB6-BDA696B1996D}" type="pres">
      <dgm:prSet presAssocID="{EB487570-12E4-454B-BC42-6DA7ED1F5351}" presName="spaceRect" presStyleCnt="0"/>
      <dgm:spPr/>
    </dgm:pt>
    <dgm:pt modelId="{B638F0F6-D0D1-4FCA-B787-CFB9CA44903A}" type="pres">
      <dgm:prSet presAssocID="{EB487570-12E4-454B-BC42-6DA7ED1F5351}" presName="textRect" presStyleLbl="revTx" presStyleIdx="0" presStyleCnt="2" custScaleY="294944">
        <dgm:presLayoutVars>
          <dgm:chMax val="1"/>
          <dgm:chPref val="1"/>
        </dgm:presLayoutVars>
      </dgm:prSet>
      <dgm:spPr/>
    </dgm:pt>
    <dgm:pt modelId="{4411EC4C-EBC4-4939-9C57-E3C2C98F3E33}" type="pres">
      <dgm:prSet presAssocID="{82F23E88-F3CE-4B46-8F85-31E3C03C23B8}" presName="sibTrans" presStyleCnt="0"/>
      <dgm:spPr/>
    </dgm:pt>
    <dgm:pt modelId="{55259F00-78A6-4F74-AF62-E8061D6C2280}" type="pres">
      <dgm:prSet presAssocID="{48E8E144-C4BE-428A-9838-E8DF0C22CD70}" presName="compNode" presStyleCnt="0"/>
      <dgm:spPr/>
    </dgm:pt>
    <dgm:pt modelId="{79AAE662-A52E-443F-8C8F-F52FC84C8D78}" type="pres">
      <dgm:prSet presAssocID="{48E8E144-C4BE-428A-9838-E8DF0C22CD70}" presName="iconBgRect" presStyleLbl="bgShp" presStyleIdx="1" presStyleCnt="2"/>
      <dgm:spPr/>
    </dgm:pt>
    <dgm:pt modelId="{3648721B-B3A4-4E2F-82F9-86CF8CF6CDF8}" type="pres">
      <dgm:prSet presAssocID="{48E8E144-C4BE-428A-9838-E8DF0C22CD70}" presName="iconRect" presStyleLbl="node1" presStyleIdx="1" presStyleCnt="2"/>
      <dgm:spPr>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51805498-E549-463E-8615-9B232C209280}" type="pres">
      <dgm:prSet presAssocID="{48E8E144-C4BE-428A-9838-E8DF0C22CD70}" presName="spaceRect" presStyleCnt="0"/>
      <dgm:spPr/>
    </dgm:pt>
    <dgm:pt modelId="{13B046FD-A420-4A35-A968-DAC8D7CE1E6A}" type="pres">
      <dgm:prSet presAssocID="{48E8E144-C4BE-428A-9838-E8DF0C22CD70}" presName="textRect" presStyleLbl="revTx" presStyleIdx="1" presStyleCnt="2" custScaleY="294944">
        <dgm:presLayoutVars>
          <dgm:chMax val="1"/>
          <dgm:chPref val="1"/>
        </dgm:presLayoutVars>
      </dgm:prSet>
      <dgm:spPr/>
    </dgm:pt>
  </dgm:ptLst>
  <dgm:cxnLst>
    <dgm:cxn modelId="{DC301B1A-7DD7-4331-855D-50C41AB5C687}" type="presOf" srcId="{88242F13-67CF-4153-8457-E284B39F6A13}" destId="{EB76F8D3-AE59-40C2-BCCE-D97DED8CC507}" srcOrd="0" destOrd="0" presId="urn:microsoft.com/office/officeart/2018/5/layout/IconCircleLabelList"/>
    <dgm:cxn modelId="{4361765F-1DFA-4475-819F-31BDCA60410A}" srcId="{88242F13-67CF-4153-8457-E284B39F6A13}" destId="{EB487570-12E4-454B-BC42-6DA7ED1F5351}" srcOrd="0" destOrd="0" parTransId="{C2423028-AE89-456C-B4C3-2786DF8D8BCA}" sibTransId="{82F23E88-F3CE-4B46-8F85-31E3C03C23B8}"/>
    <dgm:cxn modelId="{E8F2E942-FE17-45E8-A474-65378DF8D80D}" srcId="{88242F13-67CF-4153-8457-E284B39F6A13}" destId="{48E8E144-C4BE-428A-9838-E8DF0C22CD70}" srcOrd="1" destOrd="0" parTransId="{54A58A93-4EF4-4305-A5F4-D626C1E4FBBF}" sibTransId="{BDF07448-E4CA-4828-8C42-BBAA63518956}"/>
    <dgm:cxn modelId="{0177324B-DD7D-4C90-9090-2B0F7A248C71}" type="presOf" srcId="{48E8E144-C4BE-428A-9838-E8DF0C22CD70}" destId="{13B046FD-A420-4A35-A968-DAC8D7CE1E6A}" srcOrd="0" destOrd="0" presId="urn:microsoft.com/office/officeart/2018/5/layout/IconCircleLabelList"/>
    <dgm:cxn modelId="{FCC6C8F8-65A3-42AC-BCF6-01BD43E73CB6}" type="presOf" srcId="{EB487570-12E4-454B-BC42-6DA7ED1F5351}" destId="{B638F0F6-D0D1-4FCA-B787-CFB9CA44903A}" srcOrd="0" destOrd="0" presId="urn:microsoft.com/office/officeart/2018/5/layout/IconCircleLabelList"/>
    <dgm:cxn modelId="{860690B0-5B58-4E83-A271-6304DEEB27FE}" type="presParOf" srcId="{EB76F8D3-AE59-40C2-BCCE-D97DED8CC507}" destId="{EF0DD9E9-3FC5-4F86-954B-45193D4B4C83}" srcOrd="0" destOrd="0" presId="urn:microsoft.com/office/officeart/2018/5/layout/IconCircleLabelList"/>
    <dgm:cxn modelId="{F878381C-817C-4BE6-AFA6-0683F43999D4}" type="presParOf" srcId="{EF0DD9E9-3FC5-4F86-954B-45193D4B4C83}" destId="{61342449-F33A-47BC-AD86-577094AE3B5F}" srcOrd="0" destOrd="0" presId="urn:microsoft.com/office/officeart/2018/5/layout/IconCircleLabelList"/>
    <dgm:cxn modelId="{544C13E7-32CB-444B-BBF5-E4F125D2C8E3}" type="presParOf" srcId="{EF0DD9E9-3FC5-4F86-954B-45193D4B4C83}" destId="{F2E44249-4105-4D0D-9A68-4BA3122B9C16}" srcOrd="1" destOrd="0" presId="urn:microsoft.com/office/officeart/2018/5/layout/IconCircleLabelList"/>
    <dgm:cxn modelId="{DAE8FC3D-E41C-4FB0-8680-9F5C2710C7BA}" type="presParOf" srcId="{EF0DD9E9-3FC5-4F86-954B-45193D4B4C83}" destId="{BCFB11F5-4EE9-4434-AAB6-BDA696B1996D}" srcOrd="2" destOrd="0" presId="urn:microsoft.com/office/officeart/2018/5/layout/IconCircleLabelList"/>
    <dgm:cxn modelId="{B2180D61-3CB0-4BEA-9346-AE3DDE425828}" type="presParOf" srcId="{EF0DD9E9-3FC5-4F86-954B-45193D4B4C83}" destId="{B638F0F6-D0D1-4FCA-B787-CFB9CA44903A}" srcOrd="3" destOrd="0" presId="urn:microsoft.com/office/officeart/2018/5/layout/IconCircleLabelList"/>
    <dgm:cxn modelId="{2DB4CF3D-4BB2-449B-A993-096E4A2306C3}" type="presParOf" srcId="{EB76F8D3-AE59-40C2-BCCE-D97DED8CC507}" destId="{4411EC4C-EBC4-4939-9C57-E3C2C98F3E33}" srcOrd="1" destOrd="0" presId="urn:microsoft.com/office/officeart/2018/5/layout/IconCircleLabelList"/>
    <dgm:cxn modelId="{6F6A808A-8305-430B-8370-9C0EAA55C465}" type="presParOf" srcId="{EB76F8D3-AE59-40C2-BCCE-D97DED8CC507}" destId="{55259F00-78A6-4F74-AF62-E8061D6C2280}" srcOrd="2" destOrd="0" presId="urn:microsoft.com/office/officeart/2018/5/layout/IconCircleLabelList"/>
    <dgm:cxn modelId="{011C34D7-5AA3-4697-8329-26981A2864E7}" type="presParOf" srcId="{55259F00-78A6-4F74-AF62-E8061D6C2280}" destId="{79AAE662-A52E-443F-8C8F-F52FC84C8D78}" srcOrd="0" destOrd="0" presId="urn:microsoft.com/office/officeart/2018/5/layout/IconCircleLabelList"/>
    <dgm:cxn modelId="{B785AC07-2E5E-4BDC-A8A5-9EA8A3AA2B1B}" type="presParOf" srcId="{55259F00-78A6-4F74-AF62-E8061D6C2280}" destId="{3648721B-B3A4-4E2F-82F9-86CF8CF6CDF8}" srcOrd="1" destOrd="0" presId="urn:microsoft.com/office/officeart/2018/5/layout/IconCircleLabelList"/>
    <dgm:cxn modelId="{CA923167-49C8-4E74-8D4C-3A547A3A2895}" type="presParOf" srcId="{55259F00-78A6-4F74-AF62-E8061D6C2280}" destId="{51805498-E549-463E-8615-9B232C209280}" srcOrd="2" destOrd="0" presId="urn:microsoft.com/office/officeart/2018/5/layout/IconCircleLabelList"/>
    <dgm:cxn modelId="{C1512EEE-4D3A-4286-9F3A-CE46AB36EBAB}" type="presParOf" srcId="{55259F00-78A6-4F74-AF62-E8061D6C2280}" destId="{13B046FD-A420-4A35-A968-DAC8D7CE1E6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95C1B9-B467-4345-A0BD-3515626683AB}"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45338D1-B8A2-4448-B8B0-738264FDA5A5}">
      <dgm:prSet/>
      <dgm:spPr/>
      <dgm:t>
        <a:bodyPr/>
        <a:lstStyle/>
        <a:p>
          <a:pPr>
            <a:lnSpc>
              <a:spcPct val="100000"/>
            </a:lnSpc>
          </a:pPr>
          <a:r>
            <a:rPr lang="en-US"/>
            <a:t>Milestone Method</a:t>
          </a:r>
        </a:p>
      </dgm:t>
    </dgm:pt>
    <dgm:pt modelId="{86990943-2FCB-445F-84BD-B51C8B396951}" type="parTrans" cxnId="{CF28A3C5-F656-4807-97E0-D3438D4FF3AC}">
      <dgm:prSet/>
      <dgm:spPr/>
      <dgm:t>
        <a:bodyPr/>
        <a:lstStyle/>
        <a:p>
          <a:endParaRPr lang="en-US"/>
        </a:p>
      </dgm:t>
    </dgm:pt>
    <dgm:pt modelId="{E6643FAA-BD3E-4C09-A53D-EC38D00FF3F9}" type="sibTrans" cxnId="{CF28A3C5-F656-4807-97E0-D3438D4FF3AC}">
      <dgm:prSet/>
      <dgm:spPr/>
      <dgm:t>
        <a:bodyPr/>
        <a:lstStyle/>
        <a:p>
          <a:pPr>
            <a:lnSpc>
              <a:spcPct val="100000"/>
            </a:lnSpc>
          </a:pPr>
          <a:endParaRPr lang="en-US"/>
        </a:p>
      </dgm:t>
    </dgm:pt>
    <dgm:pt modelId="{D1C89B0E-9E67-4085-8BDB-7298866EE947}">
      <dgm:prSet/>
      <dgm:spPr/>
      <dgm:t>
        <a:bodyPr/>
        <a:lstStyle/>
        <a:p>
          <a:pPr>
            <a:lnSpc>
              <a:spcPct val="100000"/>
            </a:lnSpc>
          </a:pPr>
          <a:r>
            <a:rPr lang="en-US"/>
            <a:t>Critical Path Method</a:t>
          </a:r>
        </a:p>
      </dgm:t>
    </dgm:pt>
    <dgm:pt modelId="{26ADC763-5517-4409-95EB-443F9B3DAB93}" type="parTrans" cxnId="{BDBED02A-ADBE-4835-9105-560DCB1BACB8}">
      <dgm:prSet/>
      <dgm:spPr/>
      <dgm:t>
        <a:bodyPr/>
        <a:lstStyle/>
        <a:p>
          <a:endParaRPr lang="en-US"/>
        </a:p>
      </dgm:t>
    </dgm:pt>
    <dgm:pt modelId="{716A2119-5BC9-4BF9-B5FA-8A5185F3E7A8}" type="sibTrans" cxnId="{BDBED02A-ADBE-4835-9105-560DCB1BACB8}">
      <dgm:prSet/>
      <dgm:spPr/>
      <dgm:t>
        <a:bodyPr/>
        <a:lstStyle/>
        <a:p>
          <a:pPr>
            <a:lnSpc>
              <a:spcPct val="100000"/>
            </a:lnSpc>
          </a:pPr>
          <a:endParaRPr lang="en-US"/>
        </a:p>
      </dgm:t>
    </dgm:pt>
    <dgm:pt modelId="{72F39535-45F8-49F9-B8A0-DAA91D561C3B}">
      <dgm:prSet/>
      <dgm:spPr/>
      <dgm:t>
        <a:bodyPr/>
        <a:lstStyle/>
        <a:p>
          <a:pPr>
            <a:lnSpc>
              <a:spcPct val="100000"/>
            </a:lnSpc>
          </a:pPr>
          <a:r>
            <a:rPr lang="en-US"/>
            <a:t>Two week lookahead </a:t>
          </a:r>
        </a:p>
      </dgm:t>
    </dgm:pt>
    <dgm:pt modelId="{A7D5F9F5-3FE2-4DCD-A571-14B4D117EAE0}" type="parTrans" cxnId="{1890FB80-CBE7-4DB8-AC14-60C5F6C3D5BB}">
      <dgm:prSet/>
      <dgm:spPr/>
      <dgm:t>
        <a:bodyPr/>
        <a:lstStyle/>
        <a:p>
          <a:endParaRPr lang="en-US"/>
        </a:p>
      </dgm:t>
    </dgm:pt>
    <dgm:pt modelId="{B3035BBF-ED62-4569-850D-4B3416AA4A4F}" type="sibTrans" cxnId="{1890FB80-CBE7-4DB8-AC14-60C5F6C3D5BB}">
      <dgm:prSet/>
      <dgm:spPr/>
      <dgm:t>
        <a:bodyPr/>
        <a:lstStyle/>
        <a:p>
          <a:pPr>
            <a:lnSpc>
              <a:spcPct val="100000"/>
            </a:lnSpc>
          </a:pPr>
          <a:endParaRPr lang="en-US"/>
        </a:p>
      </dgm:t>
    </dgm:pt>
    <dgm:pt modelId="{5D2D7A05-E320-414F-9DCD-EDCF26AE2376}">
      <dgm:prSet/>
      <dgm:spPr/>
      <dgm:t>
        <a:bodyPr/>
        <a:lstStyle/>
        <a:p>
          <a:pPr>
            <a:lnSpc>
              <a:spcPct val="100000"/>
            </a:lnSpc>
          </a:pPr>
          <a:r>
            <a:rPr lang="en-US"/>
            <a:t>Day by Day</a:t>
          </a:r>
        </a:p>
      </dgm:t>
    </dgm:pt>
    <dgm:pt modelId="{E270961E-31B9-45A2-BBFC-94025737D451}" type="parTrans" cxnId="{777DCE92-BB86-4351-952B-34D3FC29936F}">
      <dgm:prSet/>
      <dgm:spPr/>
      <dgm:t>
        <a:bodyPr/>
        <a:lstStyle/>
        <a:p>
          <a:endParaRPr lang="en-US"/>
        </a:p>
      </dgm:t>
    </dgm:pt>
    <dgm:pt modelId="{0B023B88-6C08-4D46-8001-CB14A30AA9C2}" type="sibTrans" cxnId="{777DCE92-BB86-4351-952B-34D3FC29936F}">
      <dgm:prSet/>
      <dgm:spPr/>
      <dgm:t>
        <a:bodyPr/>
        <a:lstStyle/>
        <a:p>
          <a:endParaRPr lang="en-US"/>
        </a:p>
      </dgm:t>
    </dgm:pt>
    <dgm:pt modelId="{D72FFAF3-5C6A-4C4D-9748-BA72AF287B36}" type="pres">
      <dgm:prSet presAssocID="{0D95C1B9-B467-4345-A0BD-3515626683AB}" presName="root" presStyleCnt="0">
        <dgm:presLayoutVars>
          <dgm:dir/>
          <dgm:resizeHandles val="exact"/>
        </dgm:presLayoutVars>
      </dgm:prSet>
      <dgm:spPr/>
    </dgm:pt>
    <dgm:pt modelId="{0A94AD3B-B783-4823-BFE4-35B5CF9CD0CF}" type="pres">
      <dgm:prSet presAssocID="{0D95C1B9-B467-4345-A0BD-3515626683AB}" presName="container" presStyleCnt="0">
        <dgm:presLayoutVars>
          <dgm:dir/>
          <dgm:resizeHandles val="exact"/>
        </dgm:presLayoutVars>
      </dgm:prSet>
      <dgm:spPr/>
    </dgm:pt>
    <dgm:pt modelId="{1FD9DE8F-4AF2-49A0-9A1C-F43DA1E54FE9}" type="pres">
      <dgm:prSet presAssocID="{745338D1-B8A2-4448-B8B0-738264FDA5A5}" presName="compNode" presStyleCnt="0"/>
      <dgm:spPr/>
    </dgm:pt>
    <dgm:pt modelId="{C99289D8-199B-440C-BA3E-66B6923F0EFD}" type="pres">
      <dgm:prSet presAssocID="{745338D1-B8A2-4448-B8B0-738264FDA5A5}" presName="iconBgRect" presStyleLbl="bgShp" presStyleIdx="0" presStyleCnt="4"/>
      <dgm:spPr/>
    </dgm:pt>
    <dgm:pt modelId="{A28444C9-996B-40E4-A23A-948577CBC311}" type="pres">
      <dgm:prSet presAssocID="{745338D1-B8A2-4448-B8B0-738264FDA5A5}"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ag with solid fill"/>
        </a:ext>
      </dgm:extLst>
    </dgm:pt>
    <dgm:pt modelId="{14C96089-FB1F-419A-B707-1D069D6A4DB5}" type="pres">
      <dgm:prSet presAssocID="{745338D1-B8A2-4448-B8B0-738264FDA5A5}" presName="spaceRect" presStyleCnt="0"/>
      <dgm:spPr/>
    </dgm:pt>
    <dgm:pt modelId="{685106C1-2944-4E0F-8085-70270949E228}" type="pres">
      <dgm:prSet presAssocID="{745338D1-B8A2-4448-B8B0-738264FDA5A5}" presName="textRect" presStyleLbl="revTx" presStyleIdx="0" presStyleCnt="4">
        <dgm:presLayoutVars>
          <dgm:chMax val="1"/>
          <dgm:chPref val="1"/>
        </dgm:presLayoutVars>
      </dgm:prSet>
      <dgm:spPr/>
    </dgm:pt>
    <dgm:pt modelId="{C6C06B8E-0987-4C64-B1D4-8E777A35F633}" type="pres">
      <dgm:prSet presAssocID="{E6643FAA-BD3E-4C09-A53D-EC38D00FF3F9}" presName="sibTrans" presStyleLbl="sibTrans2D1" presStyleIdx="0" presStyleCnt="0"/>
      <dgm:spPr/>
    </dgm:pt>
    <dgm:pt modelId="{790FC4C6-A731-4C68-9E37-9538949D2ADB}" type="pres">
      <dgm:prSet presAssocID="{D1C89B0E-9E67-4085-8BDB-7298866EE947}" presName="compNode" presStyleCnt="0"/>
      <dgm:spPr/>
    </dgm:pt>
    <dgm:pt modelId="{8F50E955-CC7F-4042-B734-B18D516622A3}" type="pres">
      <dgm:prSet presAssocID="{D1C89B0E-9E67-4085-8BDB-7298866EE947}" presName="iconBgRect" presStyleLbl="bgShp" presStyleIdx="1" presStyleCnt="4"/>
      <dgm:spPr/>
    </dgm:pt>
    <dgm:pt modelId="{020ABACC-CF1C-46EC-A549-394B10456D65}" type="pres">
      <dgm:prSet presAssocID="{D1C89B0E-9E67-4085-8BDB-7298866EE947}"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nnected with solid fill"/>
        </a:ext>
      </dgm:extLst>
    </dgm:pt>
    <dgm:pt modelId="{1C330B8D-7B1C-4469-A799-B0E535A566B5}" type="pres">
      <dgm:prSet presAssocID="{D1C89B0E-9E67-4085-8BDB-7298866EE947}" presName="spaceRect" presStyleCnt="0"/>
      <dgm:spPr/>
    </dgm:pt>
    <dgm:pt modelId="{1183A098-5314-4E9C-B64A-4EE615A038B6}" type="pres">
      <dgm:prSet presAssocID="{D1C89B0E-9E67-4085-8BDB-7298866EE947}" presName="textRect" presStyleLbl="revTx" presStyleIdx="1" presStyleCnt="4">
        <dgm:presLayoutVars>
          <dgm:chMax val="1"/>
          <dgm:chPref val="1"/>
        </dgm:presLayoutVars>
      </dgm:prSet>
      <dgm:spPr/>
    </dgm:pt>
    <dgm:pt modelId="{09DC1874-1D6F-4DE9-8BCD-4D2D74609E0C}" type="pres">
      <dgm:prSet presAssocID="{716A2119-5BC9-4BF9-B5FA-8A5185F3E7A8}" presName="sibTrans" presStyleLbl="sibTrans2D1" presStyleIdx="0" presStyleCnt="0"/>
      <dgm:spPr/>
    </dgm:pt>
    <dgm:pt modelId="{06DAFD3A-C94F-4ED1-A868-E649EF4FCEC4}" type="pres">
      <dgm:prSet presAssocID="{72F39535-45F8-49F9-B8A0-DAA91D561C3B}" presName="compNode" presStyleCnt="0"/>
      <dgm:spPr/>
    </dgm:pt>
    <dgm:pt modelId="{0598CCCF-1952-4ED7-982E-B0574E35894B}" type="pres">
      <dgm:prSet presAssocID="{72F39535-45F8-49F9-B8A0-DAA91D561C3B}" presName="iconBgRect" presStyleLbl="bgShp" presStyleIdx="2" presStyleCnt="4"/>
      <dgm:spPr/>
    </dgm:pt>
    <dgm:pt modelId="{0ABF9363-A8B2-4C2E-9357-D2407CB69CC7}" type="pres">
      <dgm:prSet presAssocID="{72F39535-45F8-49F9-B8A0-DAA91D561C3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lete Table"/>
        </a:ext>
      </dgm:extLst>
    </dgm:pt>
    <dgm:pt modelId="{9B982E90-C91F-4D39-90A9-5ED7BFB6A577}" type="pres">
      <dgm:prSet presAssocID="{72F39535-45F8-49F9-B8A0-DAA91D561C3B}" presName="spaceRect" presStyleCnt="0"/>
      <dgm:spPr/>
    </dgm:pt>
    <dgm:pt modelId="{8FCE2878-7926-4725-AC6F-AD9472BEA634}" type="pres">
      <dgm:prSet presAssocID="{72F39535-45F8-49F9-B8A0-DAA91D561C3B}" presName="textRect" presStyleLbl="revTx" presStyleIdx="2" presStyleCnt="4">
        <dgm:presLayoutVars>
          <dgm:chMax val="1"/>
          <dgm:chPref val="1"/>
        </dgm:presLayoutVars>
      </dgm:prSet>
      <dgm:spPr/>
    </dgm:pt>
    <dgm:pt modelId="{0DDCEC9F-73A7-4785-B845-3AE5A984EA38}" type="pres">
      <dgm:prSet presAssocID="{B3035BBF-ED62-4569-850D-4B3416AA4A4F}" presName="sibTrans" presStyleLbl="sibTrans2D1" presStyleIdx="0" presStyleCnt="0"/>
      <dgm:spPr/>
    </dgm:pt>
    <dgm:pt modelId="{A64A513B-D9DD-4245-820A-CF104649F762}" type="pres">
      <dgm:prSet presAssocID="{5D2D7A05-E320-414F-9DCD-EDCF26AE2376}" presName="compNode" presStyleCnt="0"/>
      <dgm:spPr/>
    </dgm:pt>
    <dgm:pt modelId="{C52EE7FE-6404-4563-9D62-EA0BFF16ED51}" type="pres">
      <dgm:prSet presAssocID="{5D2D7A05-E320-414F-9DCD-EDCF26AE2376}" presName="iconBgRect" presStyleLbl="bgShp" presStyleIdx="3" presStyleCnt="4"/>
      <dgm:spPr/>
    </dgm:pt>
    <dgm:pt modelId="{4A69D384-634A-4463-AAF2-18DE7B7F865A}" type="pres">
      <dgm:prSet presAssocID="{5D2D7A05-E320-414F-9DCD-EDCF26AE237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n"/>
        </a:ext>
      </dgm:extLst>
    </dgm:pt>
    <dgm:pt modelId="{482C5C23-163E-4D09-A963-491AC297991A}" type="pres">
      <dgm:prSet presAssocID="{5D2D7A05-E320-414F-9DCD-EDCF26AE2376}" presName="spaceRect" presStyleCnt="0"/>
      <dgm:spPr/>
    </dgm:pt>
    <dgm:pt modelId="{D2AE7AB0-515B-40EA-AAB5-EC21FB1CA33E}" type="pres">
      <dgm:prSet presAssocID="{5D2D7A05-E320-414F-9DCD-EDCF26AE2376}" presName="textRect" presStyleLbl="revTx" presStyleIdx="3" presStyleCnt="4">
        <dgm:presLayoutVars>
          <dgm:chMax val="1"/>
          <dgm:chPref val="1"/>
        </dgm:presLayoutVars>
      </dgm:prSet>
      <dgm:spPr/>
    </dgm:pt>
  </dgm:ptLst>
  <dgm:cxnLst>
    <dgm:cxn modelId="{D0D3CC26-A849-46A2-925B-A3170F3C431C}" type="presOf" srcId="{B3035BBF-ED62-4569-850D-4B3416AA4A4F}" destId="{0DDCEC9F-73A7-4785-B845-3AE5A984EA38}" srcOrd="0" destOrd="0" presId="urn:microsoft.com/office/officeart/2018/2/layout/IconCircleList"/>
    <dgm:cxn modelId="{BDBED02A-ADBE-4835-9105-560DCB1BACB8}" srcId="{0D95C1B9-B467-4345-A0BD-3515626683AB}" destId="{D1C89B0E-9E67-4085-8BDB-7298866EE947}" srcOrd="1" destOrd="0" parTransId="{26ADC763-5517-4409-95EB-443F9B3DAB93}" sibTransId="{716A2119-5BC9-4BF9-B5FA-8A5185F3E7A8}"/>
    <dgm:cxn modelId="{94772534-2B6A-43F8-9811-89D25EF7979C}" type="presOf" srcId="{745338D1-B8A2-4448-B8B0-738264FDA5A5}" destId="{685106C1-2944-4E0F-8085-70270949E228}" srcOrd="0" destOrd="0" presId="urn:microsoft.com/office/officeart/2018/2/layout/IconCircleList"/>
    <dgm:cxn modelId="{00CAD15D-FBD3-407A-8BCA-1288008656AC}" type="presOf" srcId="{72F39535-45F8-49F9-B8A0-DAA91D561C3B}" destId="{8FCE2878-7926-4725-AC6F-AD9472BEA634}" srcOrd="0" destOrd="0" presId="urn:microsoft.com/office/officeart/2018/2/layout/IconCircleList"/>
    <dgm:cxn modelId="{03DDCA78-770D-473F-B575-67EC6D3A26D2}" type="presOf" srcId="{0D95C1B9-B467-4345-A0BD-3515626683AB}" destId="{D72FFAF3-5C6A-4C4D-9748-BA72AF287B36}" srcOrd="0" destOrd="0" presId="urn:microsoft.com/office/officeart/2018/2/layout/IconCircleList"/>
    <dgm:cxn modelId="{8B38687A-056B-4172-A6B0-FE9FA0CA868D}" type="presOf" srcId="{5D2D7A05-E320-414F-9DCD-EDCF26AE2376}" destId="{D2AE7AB0-515B-40EA-AAB5-EC21FB1CA33E}" srcOrd="0" destOrd="0" presId="urn:microsoft.com/office/officeart/2018/2/layout/IconCircleList"/>
    <dgm:cxn modelId="{1890FB80-CBE7-4DB8-AC14-60C5F6C3D5BB}" srcId="{0D95C1B9-B467-4345-A0BD-3515626683AB}" destId="{72F39535-45F8-49F9-B8A0-DAA91D561C3B}" srcOrd="2" destOrd="0" parTransId="{A7D5F9F5-3FE2-4DCD-A571-14B4D117EAE0}" sibTransId="{B3035BBF-ED62-4569-850D-4B3416AA4A4F}"/>
    <dgm:cxn modelId="{777DCE92-BB86-4351-952B-34D3FC29936F}" srcId="{0D95C1B9-B467-4345-A0BD-3515626683AB}" destId="{5D2D7A05-E320-414F-9DCD-EDCF26AE2376}" srcOrd="3" destOrd="0" parTransId="{E270961E-31B9-45A2-BBFC-94025737D451}" sibTransId="{0B023B88-6C08-4D46-8001-CB14A30AA9C2}"/>
    <dgm:cxn modelId="{2A208296-5D12-4DFF-97ED-4F9A4DFA8F1A}" type="presOf" srcId="{716A2119-5BC9-4BF9-B5FA-8A5185F3E7A8}" destId="{09DC1874-1D6F-4DE9-8BCD-4D2D74609E0C}" srcOrd="0" destOrd="0" presId="urn:microsoft.com/office/officeart/2018/2/layout/IconCircleList"/>
    <dgm:cxn modelId="{CF28A3C5-F656-4807-97E0-D3438D4FF3AC}" srcId="{0D95C1B9-B467-4345-A0BD-3515626683AB}" destId="{745338D1-B8A2-4448-B8B0-738264FDA5A5}" srcOrd="0" destOrd="0" parTransId="{86990943-2FCB-445F-84BD-B51C8B396951}" sibTransId="{E6643FAA-BD3E-4C09-A53D-EC38D00FF3F9}"/>
    <dgm:cxn modelId="{E65EB2D6-F171-48A4-AF40-2D334C5AE715}" type="presOf" srcId="{E6643FAA-BD3E-4C09-A53D-EC38D00FF3F9}" destId="{C6C06B8E-0987-4C64-B1D4-8E777A35F633}" srcOrd="0" destOrd="0" presId="urn:microsoft.com/office/officeart/2018/2/layout/IconCircleList"/>
    <dgm:cxn modelId="{C0C2EFE5-31E7-4C9A-9455-B767D91E0492}" type="presOf" srcId="{D1C89B0E-9E67-4085-8BDB-7298866EE947}" destId="{1183A098-5314-4E9C-B64A-4EE615A038B6}" srcOrd="0" destOrd="0" presId="urn:microsoft.com/office/officeart/2018/2/layout/IconCircleList"/>
    <dgm:cxn modelId="{E54F7318-78DB-4654-9743-2F14435D68C5}" type="presParOf" srcId="{D72FFAF3-5C6A-4C4D-9748-BA72AF287B36}" destId="{0A94AD3B-B783-4823-BFE4-35B5CF9CD0CF}" srcOrd="0" destOrd="0" presId="urn:microsoft.com/office/officeart/2018/2/layout/IconCircleList"/>
    <dgm:cxn modelId="{4A7EB830-4779-4FB2-BE51-DE27E1E28C30}" type="presParOf" srcId="{0A94AD3B-B783-4823-BFE4-35B5CF9CD0CF}" destId="{1FD9DE8F-4AF2-49A0-9A1C-F43DA1E54FE9}" srcOrd="0" destOrd="0" presId="urn:microsoft.com/office/officeart/2018/2/layout/IconCircleList"/>
    <dgm:cxn modelId="{058C946F-0119-4497-A72A-4F82FBB6D556}" type="presParOf" srcId="{1FD9DE8F-4AF2-49A0-9A1C-F43DA1E54FE9}" destId="{C99289D8-199B-440C-BA3E-66B6923F0EFD}" srcOrd="0" destOrd="0" presId="urn:microsoft.com/office/officeart/2018/2/layout/IconCircleList"/>
    <dgm:cxn modelId="{0CDDBC06-E1F2-4844-98B3-C4DC0531AD20}" type="presParOf" srcId="{1FD9DE8F-4AF2-49A0-9A1C-F43DA1E54FE9}" destId="{A28444C9-996B-40E4-A23A-948577CBC311}" srcOrd="1" destOrd="0" presId="urn:microsoft.com/office/officeart/2018/2/layout/IconCircleList"/>
    <dgm:cxn modelId="{BF94C07D-67B8-427F-A693-FB3467782DCC}" type="presParOf" srcId="{1FD9DE8F-4AF2-49A0-9A1C-F43DA1E54FE9}" destId="{14C96089-FB1F-419A-B707-1D069D6A4DB5}" srcOrd="2" destOrd="0" presId="urn:microsoft.com/office/officeart/2018/2/layout/IconCircleList"/>
    <dgm:cxn modelId="{9627AE27-7125-4EE0-BCED-21758F11D78B}" type="presParOf" srcId="{1FD9DE8F-4AF2-49A0-9A1C-F43DA1E54FE9}" destId="{685106C1-2944-4E0F-8085-70270949E228}" srcOrd="3" destOrd="0" presId="urn:microsoft.com/office/officeart/2018/2/layout/IconCircleList"/>
    <dgm:cxn modelId="{0A818294-B0E3-402E-8894-852D5DAEE864}" type="presParOf" srcId="{0A94AD3B-B783-4823-BFE4-35B5CF9CD0CF}" destId="{C6C06B8E-0987-4C64-B1D4-8E777A35F633}" srcOrd="1" destOrd="0" presId="urn:microsoft.com/office/officeart/2018/2/layout/IconCircleList"/>
    <dgm:cxn modelId="{C5A149E7-0D66-4EAE-B2AE-E277DCFF35B8}" type="presParOf" srcId="{0A94AD3B-B783-4823-BFE4-35B5CF9CD0CF}" destId="{790FC4C6-A731-4C68-9E37-9538949D2ADB}" srcOrd="2" destOrd="0" presId="urn:microsoft.com/office/officeart/2018/2/layout/IconCircleList"/>
    <dgm:cxn modelId="{CEFE39EF-8C16-40C4-903D-2A8FDD80EC69}" type="presParOf" srcId="{790FC4C6-A731-4C68-9E37-9538949D2ADB}" destId="{8F50E955-CC7F-4042-B734-B18D516622A3}" srcOrd="0" destOrd="0" presId="urn:microsoft.com/office/officeart/2018/2/layout/IconCircleList"/>
    <dgm:cxn modelId="{3147EE58-4E59-474B-A22D-6D2D3AA8AC1E}" type="presParOf" srcId="{790FC4C6-A731-4C68-9E37-9538949D2ADB}" destId="{020ABACC-CF1C-46EC-A549-394B10456D65}" srcOrd="1" destOrd="0" presId="urn:microsoft.com/office/officeart/2018/2/layout/IconCircleList"/>
    <dgm:cxn modelId="{CDB2F018-A662-41DD-86B2-DE82981F8D5B}" type="presParOf" srcId="{790FC4C6-A731-4C68-9E37-9538949D2ADB}" destId="{1C330B8D-7B1C-4469-A799-B0E535A566B5}" srcOrd="2" destOrd="0" presId="urn:microsoft.com/office/officeart/2018/2/layout/IconCircleList"/>
    <dgm:cxn modelId="{935A9AED-2519-4B14-BE6E-FE7AB1E085AA}" type="presParOf" srcId="{790FC4C6-A731-4C68-9E37-9538949D2ADB}" destId="{1183A098-5314-4E9C-B64A-4EE615A038B6}" srcOrd="3" destOrd="0" presId="urn:microsoft.com/office/officeart/2018/2/layout/IconCircleList"/>
    <dgm:cxn modelId="{795CAC7F-E614-4C19-9142-A41E3C362640}" type="presParOf" srcId="{0A94AD3B-B783-4823-BFE4-35B5CF9CD0CF}" destId="{09DC1874-1D6F-4DE9-8BCD-4D2D74609E0C}" srcOrd="3" destOrd="0" presId="urn:microsoft.com/office/officeart/2018/2/layout/IconCircleList"/>
    <dgm:cxn modelId="{CC9620C2-077F-4F57-AB03-29678B427B82}" type="presParOf" srcId="{0A94AD3B-B783-4823-BFE4-35B5CF9CD0CF}" destId="{06DAFD3A-C94F-4ED1-A868-E649EF4FCEC4}" srcOrd="4" destOrd="0" presId="urn:microsoft.com/office/officeart/2018/2/layout/IconCircleList"/>
    <dgm:cxn modelId="{93A5CAA3-8DFF-4BD0-A78E-BD975ABA2ADF}" type="presParOf" srcId="{06DAFD3A-C94F-4ED1-A868-E649EF4FCEC4}" destId="{0598CCCF-1952-4ED7-982E-B0574E35894B}" srcOrd="0" destOrd="0" presId="urn:microsoft.com/office/officeart/2018/2/layout/IconCircleList"/>
    <dgm:cxn modelId="{5CE5DD24-979F-409E-BA57-A6E129FFC969}" type="presParOf" srcId="{06DAFD3A-C94F-4ED1-A868-E649EF4FCEC4}" destId="{0ABF9363-A8B2-4C2E-9357-D2407CB69CC7}" srcOrd="1" destOrd="0" presId="urn:microsoft.com/office/officeart/2018/2/layout/IconCircleList"/>
    <dgm:cxn modelId="{F8547D2E-B364-4817-88C5-8924DFB38BF6}" type="presParOf" srcId="{06DAFD3A-C94F-4ED1-A868-E649EF4FCEC4}" destId="{9B982E90-C91F-4D39-90A9-5ED7BFB6A577}" srcOrd="2" destOrd="0" presId="urn:microsoft.com/office/officeart/2018/2/layout/IconCircleList"/>
    <dgm:cxn modelId="{73BB73A7-EAC4-4B4A-A518-1B72B137B91B}" type="presParOf" srcId="{06DAFD3A-C94F-4ED1-A868-E649EF4FCEC4}" destId="{8FCE2878-7926-4725-AC6F-AD9472BEA634}" srcOrd="3" destOrd="0" presId="urn:microsoft.com/office/officeart/2018/2/layout/IconCircleList"/>
    <dgm:cxn modelId="{72584CDE-F3C0-422E-AAF9-F7CC2CC78F52}" type="presParOf" srcId="{0A94AD3B-B783-4823-BFE4-35B5CF9CD0CF}" destId="{0DDCEC9F-73A7-4785-B845-3AE5A984EA38}" srcOrd="5" destOrd="0" presId="urn:microsoft.com/office/officeart/2018/2/layout/IconCircleList"/>
    <dgm:cxn modelId="{88280149-ADE2-4F42-8DBE-3A24EE10DB23}" type="presParOf" srcId="{0A94AD3B-B783-4823-BFE4-35B5CF9CD0CF}" destId="{A64A513B-D9DD-4245-820A-CF104649F762}" srcOrd="6" destOrd="0" presId="urn:microsoft.com/office/officeart/2018/2/layout/IconCircleList"/>
    <dgm:cxn modelId="{4982D7DA-F9B9-4E97-AAFD-C08F10DDE450}" type="presParOf" srcId="{A64A513B-D9DD-4245-820A-CF104649F762}" destId="{C52EE7FE-6404-4563-9D62-EA0BFF16ED51}" srcOrd="0" destOrd="0" presId="urn:microsoft.com/office/officeart/2018/2/layout/IconCircleList"/>
    <dgm:cxn modelId="{7A29C49D-A9BD-48F4-A1C2-C289AB77D885}" type="presParOf" srcId="{A64A513B-D9DD-4245-820A-CF104649F762}" destId="{4A69D384-634A-4463-AAF2-18DE7B7F865A}" srcOrd="1" destOrd="0" presId="urn:microsoft.com/office/officeart/2018/2/layout/IconCircleList"/>
    <dgm:cxn modelId="{C6DBE4DA-D07E-4F50-AB87-7A8F4A5CBF77}" type="presParOf" srcId="{A64A513B-D9DD-4245-820A-CF104649F762}" destId="{482C5C23-163E-4D09-A963-491AC297991A}" srcOrd="2" destOrd="0" presId="urn:microsoft.com/office/officeart/2018/2/layout/IconCircleList"/>
    <dgm:cxn modelId="{CE4DDA97-7167-425F-9AD8-8F9AC4694D7E}" type="presParOf" srcId="{A64A513B-D9DD-4245-820A-CF104649F762}" destId="{D2AE7AB0-515B-40EA-AAB5-EC21FB1CA33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29F4FA-6305-4666-AB35-15F4B8D3B83E}"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1A4C87A-C5EE-403A-88EE-F42F4E53FD64}">
      <dgm:prSet/>
      <dgm:spPr/>
      <dgm:t>
        <a:bodyPr/>
        <a:lstStyle/>
        <a:p>
          <a:r>
            <a:rPr lang="en-US"/>
            <a:t>Understand the client expectations?</a:t>
          </a:r>
        </a:p>
      </dgm:t>
    </dgm:pt>
    <dgm:pt modelId="{FD108AC8-9CF5-4DDB-B383-037E3E53207E}" type="parTrans" cxnId="{A2692043-58C0-449E-B809-7D68B7FFAC55}">
      <dgm:prSet/>
      <dgm:spPr/>
      <dgm:t>
        <a:bodyPr/>
        <a:lstStyle/>
        <a:p>
          <a:endParaRPr lang="en-US"/>
        </a:p>
      </dgm:t>
    </dgm:pt>
    <dgm:pt modelId="{CE2531F0-29D5-41DD-A176-687BC6BF85A5}" type="sibTrans" cxnId="{A2692043-58C0-449E-B809-7D68B7FFAC55}">
      <dgm:prSet/>
      <dgm:spPr/>
      <dgm:t>
        <a:bodyPr/>
        <a:lstStyle/>
        <a:p>
          <a:endParaRPr lang="en-US"/>
        </a:p>
      </dgm:t>
    </dgm:pt>
    <dgm:pt modelId="{91B9249A-4852-4F84-BCFD-19A03739934A}">
      <dgm:prSet/>
      <dgm:spPr/>
      <dgm:t>
        <a:bodyPr/>
        <a:lstStyle/>
        <a:p>
          <a:r>
            <a:rPr lang="en-US"/>
            <a:t>Understand the plans and scope of work.</a:t>
          </a:r>
        </a:p>
      </dgm:t>
    </dgm:pt>
    <dgm:pt modelId="{FFAB5133-68C8-46E9-84FD-DE4E1E31C8DF}" type="parTrans" cxnId="{1352F6EE-58DE-4397-9AB6-A804F35A5524}">
      <dgm:prSet/>
      <dgm:spPr/>
      <dgm:t>
        <a:bodyPr/>
        <a:lstStyle/>
        <a:p>
          <a:endParaRPr lang="en-US"/>
        </a:p>
      </dgm:t>
    </dgm:pt>
    <dgm:pt modelId="{E68E90F5-8431-4C29-ACB3-999B21484A82}" type="sibTrans" cxnId="{1352F6EE-58DE-4397-9AB6-A804F35A5524}">
      <dgm:prSet/>
      <dgm:spPr/>
      <dgm:t>
        <a:bodyPr/>
        <a:lstStyle/>
        <a:p>
          <a:endParaRPr lang="en-US"/>
        </a:p>
      </dgm:t>
    </dgm:pt>
    <dgm:pt modelId="{B10794D0-35FD-410E-B890-F3F869C946EF}">
      <dgm:prSet/>
      <dgm:spPr/>
      <dgm:t>
        <a:bodyPr/>
        <a:lstStyle/>
        <a:p>
          <a:r>
            <a:rPr lang="en-US"/>
            <a:t>Understand the required manpower commitments</a:t>
          </a:r>
        </a:p>
      </dgm:t>
    </dgm:pt>
    <dgm:pt modelId="{BCEF6E8F-5D26-453B-AD44-FFED0923544A}" type="parTrans" cxnId="{E85E615A-4604-4499-B58A-B670BAC8598D}">
      <dgm:prSet/>
      <dgm:spPr/>
      <dgm:t>
        <a:bodyPr/>
        <a:lstStyle/>
        <a:p>
          <a:endParaRPr lang="en-US"/>
        </a:p>
      </dgm:t>
    </dgm:pt>
    <dgm:pt modelId="{BB3A5B80-8C88-4EBC-9B06-DF239E2998A2}" type="sibTrans" cxnId="{E85E615A-4604-4499-B58A-B670BAC8598D}">
      <dgm:prSet/>
      <dgm:spPr/>
      <dgm:t>
        <a:bodyPr/>
        <a:lstStyle/>
        <a:p>
          <a:endParaRPr lang="en-US"/>
        </a:p>
      </dgm:t>
    </dgm:pt>
    <dgm:pt modelId="{175C42A3-7E5E-4CD2-A0D2-106C3D7F8C0E}">
      <dgm:prSet/>
      <dgm:spPr/>
      <dgm:t>
        <a:bodyPr/>
        <a:lstStyle/>
        <a:p>
          <a:r>
            <a:rPr lang="en-US"/>
            <a:t>What items have long lead and how will it impact project delivery?</a:t>
          </a:r>
        </a:p>
      </dgm:t>
    </dgm:pt>
    <dgm:pt modelId="{30DAFB2B-2BBF-4C2D-9158-430FDA58E284}" type="parTrans" cxnId="{6D565F9A-3B93-44C6-8326-E410132A0E2D}">
      <dgm:prSet/>
      <dgm:spPr/>
      <dgm:t>
        <a:bodyPr/>
        <a:lstStyle/>
        <a:p>
          <a:endParaRPr lang="en-US"/>
        </a:p>
      </dgm:t>
    </dgm:pt>
    <dgm:pt modelId="{925C5A06-81B4-4FC7-AA81-482825986DD3}" type="sibTrans" cxnId="{6D565F9A-3B93-44C6-8326-E410132A0E2D}">
      <dgm:prSet/>
      <dgm:spPr/>
      <dgm:t>
        <a:bodyPr/>
        <a:lstStyle/>
        <a:p>
          <a:endParaRPr lang="en-US"/>
        </a:p>
      </dgm:t>
    </dgm:pt>
    <dgm:pt modelId="{68319711-9405-4648-B234-579DD9291E24}">
      <dgm:prSet/>
      <dgm:spPr/>
      <dgm:t>
        <a:bodyPr/>
        <a:lstStyle/>
        <a:p>
          <a:r>
            <a:rPr lang="en-US"/>
            <a:t>What work can occur concurrently or out of tradition sequence?</a:t>
          </a:r>
        </a:p>
      </dgm:t>
    </dgm:pt>
    <dgm:pt modelId="{950E2D2E-E48E-4327-93B5-ADDD7AF128F5}" type="parTrans" cxnId="{EACECA3C-95FF-43B7-9E3B-D04C6787BB54}">
      <dgm:prSet/>
      <dgm:spPr/>
      <dgm:t>
        <a:bodyPr/>
        <a:lstStyle/>
        <a:p>
          <a:endParaRPr lang="en-US"/>
        </a:p>
      </dgm:t>
    </dgm:pt>
    <dgm:pt modelId="{37F8CF06-62AE-4E8C-B980-7ED91FD9DC07}" type="sibTrans" cxnId="{EACECA3C-95FF-43B7-9E3B-D04C6787BB54}">
      <dgm:prSet/>
      <dgm:spPr/>
      <dgm:t>
        <a:bodyPr/>
        <a:lstStyle/>
        <a:p>
          <a:endParaRPr lang="en-US"/>
        </a:p>
      </dgm:t>
    </dgm:pt>
    <dgm:pt modelId="{29EA3513-4395-4347-A8F4-38FC4800888E}">
      <dgm:prSet/>
      <dgm:spPr/>
      <dgm:t>
        <a:bodyPr/>
        <a:lstStyle/>
        <a:p>
          <a:r>
            <a:rPr lang="en-US"/>
            <a:t>Can a permit be issued in phases?</a:t>
          </a:r>
        </a:p>
      </dgm:t>
    </dgm:pt>
    <dgm:pt modelId="{8D66A47C-0F71-4CB2-9AA5-DD387F878FFD}" type="parTrans" cxnId="{F2BB8AC9-B75D-48A2-ADF0-B417A1A31DCF}">
      <dgm:prSet/>
      <dgm:spPr/>
      <dgm:t>
        <a:bodyPr/>
        <a:lstStyle/>
        <a:p>
          <a:endParaRPr lang="en-US"/>
        </a:p>
      </dgm:t>
    </dgm:pt>
    <dgm:pt modelId="{01DFBB89-B049-4709-BD5C-23ED19B69C10}" type="sibTrans" cxnId="{F2BB8AC9-B75D-48A2-ADF0-B417A1A31DCF}">
      <dgm:prSet/>
      <dgm:spPr/>
      <dgm:t>
        <a:bodyPr/>
        <a:lstStyle/>
        <a:p>
          <a:endParaRPr lang="en-US"/>
        </a:p>
      </dgm:t>
    </dgm:pt>
    <dgm:pt modelId="{F56FD077-B369-4E04-8E8C-EC51FF3DACC5}" type="pres">
      <dgm:prSet presAssocID="{E629F4FA-6305-4666-AB35-15F4B8D3B83E}" presName="vert0" presStyleCnt="0">
        <dgm:presLayoutVars>
          <dgm:dir/>
          <dgm:animOne val="branch"/>
          <dgm:animLvl val="lvl"/>
        </dgm:presLayoutVars>
      </dgm:prSet>
      <dgm:spPr/>
    </dgm:pt>
    <dgm:pt modelId="{291308B5-1849-4056-8DDA-9E981B3DA0BF}" type="pres">
      <dgm:prSet presAssocID="{D1A4C87A-C5EE-403A-88EE-F42F4E53FD64}" presName="thickLine" presStyleLbl="alignNode1" presStyleIdx="0" presStyleCnt="6"/>
      <dgm:spPr/>
    </dgm:pt>
    <dgm:pt modelId="{A3A344F4-5CF3-4B7D-B7FC-E4C73E78F301}" type="pres">
      <dgm:prSet presAssocID="{D1A4C87A-C5EE-403A-88EE-F42F4E53FD64}" presName="horz1" presStyleCnt="0"/>
      <dgm:spPr/>
    </dgm:pt>
    <dgm:pt modelId="{38A6C153-818B-4188-B908-24A1FE77F8BC}" type="pres">
      <dgm:prSet presAssocID="{D1A4C87A-C5EE-403A-88EE-F42F4E53FD64}" presName="tx1" presStyleLbl="revTx" presStyleIdx="0" presStyleCnt="6"/>
      <dgm:spPr/>
    </dgm:pt>
    <dgm:pt modelId="{C2D7B0C5-DF83-4A08-ABFF-B93DD24E378B}" type="pres">
      <dgm:prSet presAssocID="{D1A4C87A-C5EE-403A-88EE-F42F4E53FD64}" presName="vert1" presStyleCnt="0"/>
      <dgm:spPr/>
    </dgm:pt>
    <dgm:pt modelId="{44B477C1-1DEF-4C44-B9E0-E39730FFEAC7}" type="pres">
      <dgm:prSet presAssocID="{91B9249A-4852-4F84-BCFD-19A03739934A}" presName="thickLine" presStyleLbl="alignNode1" presStyleIdx="1" presStyleCnt="6"/>
      <dgm:spPr/>
    </dgm:pt>
    <dgm:pt modelId="{494E9429-C538-4B58-9ACA-E0B6808D0DCE}" type="pres">
      <dgm:prSet presAssocID="{91B9249A-4852-4F84-BCFD-19A03739934A}" presName="horz1" presStyleCnt="0"/>
      <dgm:spPr/>
    </dgm:pt>
    <dgm:pt modelId="{116A7F9A-67F8-4F3B-9F8F-D8A7FBE271C9}" type="pres">
      <dgm:prSet presAssocID="{91B9249A-4852-4F84-BCFD-19A03739934A}" presName="tx1" presStyleLbl="revTx" presStyleIdx="1" presStyleCnt="6"/>
      <dgm:spPr/>
    </dgm:pt>
    <dgm:pt modelId="{3DB2B9C4-2CD6-4C7B-BE17-76B39CB6F8EF}" type="pres">
      <dgm:prSet presAssocID="{91B9249A-4852-4F84-BCFD-19A03739934A}" presName="vert1" presStyleCnt="0"/>
      <dgm:spPr/>
    </dgm:pt>
    <dgm:pt modelId="{6355B563-5D92-4895-85D8-4BED795A0B26}" type="pres">
      <dgm:prSet presAssocID="{B10794D0-35FD-410E-B890-F3F869C946EF}" presName="thickLine" presStyleLbl="alignNode1" presStyleIdx="2" presStyleCnt="6"/>
      <dgm:spPr/>
    </dgm:pt>
    <dgm:pt modelId="{F47ED06B-4625-41A0-9BC6-8F749FC33B4A}" type="pres">
      <dgm:prSet presAssocID="{B10794D0-35FD-410E-B890-F3F869C946EF}" presName="horz1" presStyleCnt="0"/>
      <dgm:spPr/>
    </dgm:pt>
    <dgm:pt modelId="{CB69C9C7-E76B-4C82-9E71-18064C39770C}" type="pres">
      <dgm:prSet presAssocID="{B10794D0-35FD-410E-B890-F3F869C946EF}" presName="tx1" presStyleLbl="revTx" presStyleIdx="2" presStyleCnt="6"/>
      <dgm:spPr/>
    </dgm:pt>
    <dgm:pt modelId="{EA1AF0A2-C89B-4D79-955B-60B586DA4E42}" type="pres">
      <dgm:prSet presAssocID="{B10794D0-35FD-410E-B890-F3F869C946EF}" presName="vert1" presStyleCnt="0"/>
      <dgm:spPr/>
    </dgm:pt>
    <dgm:pt modelId="{65C30B47-88AB-40DE-B723-7D27845EC3C6}" type="pres">
      <dgm:prSet presAssocID="{175C42A3-7E5E-4CD2-A0D2-106C3D7F8C0E}" presName="thickLine" presStyleLbl="alignNode1" presStyleIdx="3" presStyleCnt="6"/>
      <dgm:spPr/>
    </dgm:pt>
    <dgm:pt modelId="{77B38B50-E8FB-4C95-9575-DC4BA56D2F19}" type="pres">
      <dgm:prSet presAssocID="{175C42A3-7E5E-4CD2-A0D2-106C3D7F8C0E}" presName="horz1" presStyleCnt="0"/>
      <dgm:spPr/>
    </dgm:pt>
    <dgm:pt modelId="{9876B5D8-32E4-4CB4-9A73-0497A4924645}" type="pres">
      <dgm:prSet presAssocID="{175C42A3-7E5E-4CD2-A0D2-106C3D7F8C0E}" presName="tx1" presStyleLbl="revTx" presStyleIdx="3" presStyleCnt="6"/>
      <dgm:spPr/>
    </dgm:pt>
    <dgm:pt modelId="{2FA7CF89-7FBE-4D6D-81A5-D4699A9F4596}" type="pres">
      <dgm:prSet presAssocID="{175C42A3-7E5E-4CD2-A0D2-106C3D7F8C0E}" presName="vert1" presStyleCnt="0"/>
      <dgm:spPr/>
    </dgm:pt>
    <dgm:pt modelId="{A824A2A2-DC65-4852-BF2C-26D87A6BBA3D}" type="pres">
      <dgm:prSet presAssocID="{68319711-9405-4648-B234-579DD9291E24}" presName="thickLine" presStyleLbl="alignNode1" presStyleIdx="4" presStyleCnt="6"/>
      <dgm:spPr/>
    </dgm:pt>
    <dgm:pt modelId="{BCE17241-1C1B-4243-A764-AA378F72410D}" type="pres">
      <dgm:prSet presAssocID="{68319711-9405-4648-B234-579DD9291E24}" presName="horz1" presStyleCnt="0"/>
      <dgm:spPr/>
    </dgm:pt>
    <dgm:pt modelId="{2744CAAB-3605-447D-88A1-BE8841321F52}" type="pres">
      <dgm:prSet presAssocID="{68319711-9405-4648-B234-579DD9291E24}" presName="tx1" presStyleLbl="revTx" presStyleIdx="4" presStyleCnt="6"/>
      <dgm:spPr/>
    </dgm:pt>
    <dgm:pt modelId="{9F712524-6087-4A91-AD03-1F70DDC36749}" type="pres">
      <dgm:prSet presAssocID="{68319711-9405-4648-B234-579DD9291E24}" presName="vert1" presStyleCnt="0"/>
      <dgm:spPr/>
    </dgm:pt>
    <dgm:pt modelId="{85F4A498-E044-4E96-9783-A13AA612B219}" type="pres">
      <dgm:prSet presAssocID="{29EA3513-4395-4347-A8F4-38FC4800888E}" presName="thickLine" presStyleLbl="alignNode1" presStyleIdx="5" presStyleCnt="6"/>
      <dgm:spPr/>
    </dgm:pt>
    <dgm:pt modelId="{8BF13E39-51D1-442B-AA98-90297282056B}" type="pres">
      <dgm:prSet presAssocID="{29EA3513-4395-4347-A8F4-38FC4800888E}" presName="horz1" presStyleCnt="0"/>
      <dgm:spPr/>
    </dgm:pt>
    <dgm:pt modelId="{6EFE0AB3-341B-46C2-A5B1-72EC0AC1CAB4}" type="pres">
      <dgm:prSet presAssocID="{29EA3513-4395-4347-A8F4-38FC4800888E}" presName="tx1" presStyleLbl="revTx" presStyleIdx="5" presStyleCnt="6"/>
      <dgm:spPr/>
    </dgm:pt>
    <dgm:pt modelId="{BF105498-6409-4999-BF8E-B0F2411004E2}" type="pres">
      <dgm:prSet presAssocID="{29EA3513-4395-4347-A8F4-38FC4800888E}" presName="vert1" presStyleCnt="0"/>
      <dgm:spPr/>
    </dgm:pt>
  </dgm:ptLst>
  <dgm:cxnLst>
    <dgm:cxn modelId="{7E31441D-9046-4150-9F1C-0D1FE963268F}" type="presOf" srcId="{D1A4C87A-C5EE-403A-88EE-F42F4E53FD64}" destId="{38A6C153-818B-4188-B908-24A1FE77F8BC}" srcOrd="0" destOrd="0" presId="urn:microsoft.com/office/officeart/2008/layout/LinedList"/>
    <dgm:cxn modelId="{6BF20A1F-8B11-4BE0-BAEA-BD8DCFE9F757}" type="presOf" srcId="{29EA3513-4395-4347-A8F4-38FC4800888E}" destId="{6EFE0AB3-341B-46C2-A5B1-72EC0AC1CAB4}" srcOrd="0" destOrd="0" presId="urn:microsoft.com/office/officeart/2008/layout/LinedList"/>
    <dgm:cxn modelId="{EACECA3C-95FF-43B7-9E3B-D04C6787BB54}" srcId="{E629F4FA-6305-4666-AB35-15F4B8D3B83E}" destId="{68319711-9405-4648-B234-579DD9291E24}" srcOrd="4" destOrd="0" parTransId="{950E2D2E-E48E-4327-93B5-ADDD7AF128F5}" sibTransId="{37F8CF06-62AE-4E8C-B980-7ED91FD9DC07}"/>
    <dgm:cxn modelId="{FA2F983D-E597-4BA5-B3AE-1D5CF858598F}" type="presOf" srcId="{91B9249A-4852-4F84-BCFD-19A03739934A}" destId="{116A7F9A-67F8-4F3B-9F8F-D8A7FBE271C9}" srcOrd="0" destOrd="0" presId="urn:microsoft.com/office/officeart/2008/layout/LinedList"/>
    <dgm:cxn modelId="{CAEDE05B-36F2-44B1-B36E-61FF871614BA}" type="presOf" srcId="{68319711-9405-4648-B234-579DD9291E24}" destId="{2744CAAB-3605-447D-88A1-BE8841321F52}" srcOrd="0" destOrd="0" presId="urn:microsoft.com/office/officeart/2008/layout/LinedList"/>
    <dgm:cxn modelId="{A2692043-58C0-449E-B809-7D68B7FFAC55}" srcId="{E629F4FA-6305-4666-AB35-15F4B8D3B83E}" destId="{D1A4C87A-C5EE-403A-88EE-F42F4E53FD64}" srcOrd="0" destOrd="0" parTransId="{FD108AC8-9CF5-4DDB-B383-037E3E53207E}" sibTransId="{CE2531F0-29D5-41DD-A176-687BC6BF85A5}"/>
    <dgm:cxn modelId="{E85E615A-4604-4499-B58A-B670BAC8598D}" srcId="{E629F4FA-6305-4666-AB35-15F4B8D3B83E}" destId="{B10794D0-35FD-410E-B890-F3F869C946EF}" srcOrd="2" destOrd="0" parTransId="{BCEF6E8F-5D26-453B-AD44-FFED0923544A}" sibTransId="{BB3A5B80-8C88-4EBC-9B06-DF239E2998A2}"/>
    <dgm:cxn modelId="{6D565F9A-3B93-44C6-8326-E410132A0E2D}" srcId="{E629F4FA-6305-4666-AB35-15F4B8D3B83E}" destId="{175C42A3-7E5E-4CD2-A0D2-106C3D7F8C0E}" srcOrd="3" destOrd="0" parTransId="{30DAFB2B-2BBF-4C2D-9158-430FDA58E284}" sibTransId="{925C5A06-81B4-4FC7-AA81-482825986DD3}"/>
    <dgm:cxn modelId="{6DD54BA8-7227-402D-AE75-24D5FE852F49}" type="presOf" srcId="{175C42A3-7E5E-4CD2-A0D2-106C3D7F8C0E}" destId="{9876B5D8-32E4-4CB4-9A73-0497A4924645}" srcOrd="0" destOrd="0" presId="urn:microsoft.com/office/officeart/2008/layout/LinedList"/>
    <dgm:cxn modelId="{3558FFA9-83D0-4191-9162-F3650B0224E4}" type="presOf" srcId="{E629F4FA-6305-4666-AB35-15F4B8D3B83E}" destId="{F56FD077-B369-4E04-8E8C-EC51FF3DACC5}" srcOrd="0" destOrd="0" presId="urn:microsoft.com/office/officeart/2008/layout/LinedList"/>
    <dgm:cxn modelId="{F2BB8AC9-B75D-48A2-ADF0-B417A1A31DCF}" srcId="{E629F4FA-6305-4666-AB35-15F4B8D3B83E}" destId="{29EA3513-4395-4347-A8F4-38FC4800888E}" srcOrd="5" destOrd="0" parTransId="{8D66A47C-0F71-4CB2-9AA5-DD387F878FFD}" sibTransId="{01DFBB89-B049-4709-BD5C-23ED19B69C10}"/>
    <dgm:cxn modelId="{1352F6EE-58DE-4397-9AB6-A804F35A5524}" srcId="{E629F4FA-6305-4666-AB35-15F4B8D3B83E}" destId="{91B9249A-4852-4F84-BCFD-19A03739934A}" srcOrd="1" destOrd="0" parTransId="{FFAB5133-68C8-46E9-84FD-DE4E1E31C8DF}" sibTransId="{E68E90F5-8431-4C29-ACB3-999B21484A82}"/>
    <dgm:cxn modelId="{9543EBFC-86F7-4F17-9758-A64B4AB5CD0A}" type="presOf" srcId="{B10794D0-35FD-410E-B890-F3F869C946EF}" destId="{CB69C9C7-E76B-4C82-9E71-18064C39770C}" srcOrd="0" destOrd="0" presId="urn:microsoft.com/office/officeart/2008/layout/LinedList"/>
    <dgm:cxn modelId="{ADE05DD1-BDC7-420B-8BE4-C94F58E0005B}" type="presParOf" srcId="{F56FD077-B369-4E04-8E8C-EC51FF3DACC5}" destId="{291308B5-1849-4056-8DDA-9E981B3DA0BF}" srcOrd="0" destOrd="0" presId="urn:microsoft.com/office/officeart/2008/layout/LinedList"/>
    <dgm:cxn modelId="{0DE72A13-66A8-45BF-91AB-25C48DA957BF}" type="presParOf" srcId="{F56FD077-B369-4E04-8E8C-EC51FF3DACC5}" destId="{A3A344F4-5CF3-4B7D-B7FC-E4C73E78F301}" srcOrd="1" destOrd="0" presId="urn:microsoft.com/office/officeart/2008/layout/LinedList"/>
    <dgm:cxn modelId="{3DA12F4D-1E6A-448A-9397-6FA43ED8F8F0}" type="presParOf" srcId="{A3A344F4-5CF3-4B7D-B7FC-E4C73E78F301}" destId="{38A6C153-818B-4188-B908-24A1FE77F8BC}" srcOrd="0" destOrd="0" presId="urn:microsoft.com/office/officeart/2008/layout/LinedList"/>
    <dgm:cxn modelId="{2360236A-61BA-44D8-9026-FBB8BB37699E}" type="presParOf" srcId="{A3A344F4-5CF3-4B7D-B7FC-E4C73E78F301}" destId="{C2D7B0C5-DF83-4A08-ABFF-B93DD24E378B}" srcOrd="1" destOrd="0" presId="urn:microsoft.com/office/officeart/2008/layout/LinedList"/>
    <dgm:cxn modelId="{C9AA61FC-6CE6-42A7-A77B-DC960C08FC7F}" type="presParOf" srcId="{F56FD077-B369-4E04-8E8C-EC51FF3DACC5}" destId="{44B477C1-1DEF-4C44-B9E0-E39730FFEAC7}" srcOrd="2" destOrd="0" presId="urn:microsoft.com/office/officeart/2008/layout/LinedList"/>
    <dgm:cxn modelId="{EF26C1EA-B5A5-461B-B527-207D9D0C3425}" type="presParOf" srcId="{F56FD077-B369-4E04-8E8C-EC51FF3DACC5}" destId="{494E9429-C538-4B58-9ACA-E0B6808D0DCE}" srcOrd="3" destOrd="0" presId="urn:microsoft.com/office/officeart/2008/layout/LinedList"/>
    <dgm:cxn modelId="{0AA6474F-FF3E-41A7-8B90-91B5A5FBA315}" type="presParOf" srcId="{494E9429-C538-4B58-9ACA-E0B6808D0DCE}" destId="{116A7F9A-67F8-4F3B-9F8F-D8A7FBE271C9}" srcOrd="0" destOrd="0" presId="urn:microsoft.com/office/officeart/2008/layout/LinedList"/>
    <dgm:cxn modelId="{96A9EE24-3E92-42EC-96D7-A5B72346DE2C}" type="presParOf" srcId="{494E9429-C538-4B58-9ACA-E0B6808D0DCE}" destId="{3DB2B9C4-2CD6-4C7B-BE17-76B39CB6F8EF}" srcOrd="1" destOrd="0" presId="urn:microsoft.com/office/officeart/2008/layout/LinedList"/>
    <dgm:cxn modelId="{71183854-6A30-4F65-AC4D-D3933EFE97E5}" type="presParOf" srcId="{F56FD077-B369-4E04-8E8C-EC51FF3DACC5}" destId="{6355B563-5D92-4895-85D8-4BED795A0B26}" srcOrd="4" destOrd="0" presId="urn:microsoft.com/office/officeart/2008/layout/LinedList"/>
    <dgm:cxn modelId="{EDA1E166-30D7-4AF9-8B79-E21106956911}" type="presParOf" srcId="{F56FD077-B369-4E04-8E8C-EC51FF3DACC5}" destId="{F47ED06B-4625-41A0-9BC6-8F749FC33B4A}" srcOrd="5" destOrd="0" presId="urn:microsoft.com/office/officeart/2008/layout/LinedList"/>
    <dgm:cxn modelId="{6D9D046E-56A2-45AB-ABBA-DFC63BE3A498}" type="presParOf" srcId="{F47ED06B-4625-41A0-9BC6-8F749FC33B4A}" destId="{CB69C9C7-E76B-4C82-9E71-18064C39770C}" srcOrd="0" destOrd="0" presId="urn:microsoft.com/office/officeart/2008/layout/LinedList"/>
    <dgm:cxn modelId="{61133D01-4877-43EC-9D4E-C710DB65EF1E}" type="presParOf" srcId="{F47ED06B-4625-41A0-9BC6-8F749FC33B4A}" destId="{EA1AF0A2-C89B-4D79-955B-60B586DA4E42}" srcOrd="1" destOrd="0" presId="urn:microsoft.com/office/officeart/2008/layout/LinedList"/>
    <dgm:cxn modelId="{F197077E-005D-4A9D-973F-564CB3B01FC0}" type="presParOf" srcId="{F56FD077-B369-4E04-8E8C-EC51FF3DACC5}" destId="{65C30B47-88AB-40DE-B723-7D27845EC3C6}" srcOrd="6" destOrd="0" presId="urn:microsoft.com/office/officeart/2008/layout/LinedList"/>
    <dgm:cxn modelId="{FE6B14BF-883B-4358-9B9B-B448A9EF1A46}" type="presParOf" srcId="{F56FD077-B369-4E04-8E8C-EC51FF3DACC5}" destId="{77B38B50-E8FB-4C95-9575-DC4BA56D2F19}" srcOrd="7" destOrd="0" presId="urn:microsoft.com/office/officeart/2008/layout/LinedList"/>
    <dgm:cxn modelId="{270CA2DD-6D87-4A05-9D01-2F5AF2CA837E}" type="presParOf" srcId="{77B38B50-E8FB-4C95-9575-DC4BA56D2F19}" destId="{9876B5D8-32E4-4CB4-9A73-0497A4924645}" srcOrd="0" destOrd="0" presId="urn:microsoft.com/office/officeart/2008/layout/LinedList"/>
    <dgm:cxn modelId="{D1351A75-A943-45CF-8FAD-DFB8D01C88BA}" type="presParOf" srcId="{77B38B50-E8FB-4C95-9575-DC4BA56D2F19}" destId="{2FA7CF89-7FBE-4D6D-81A5-D4699A9F4596}" srcOrd="1" destOrd="0" presId="urn:microsoft.com/office/officeart/2008/layout/LinedList"/>
    <dgm:cxn modelId="{9E253BC4-2591-40C1-8719-A9D26005A3B6}" type="presParOf" srcId="{F56FD077-B369-4E04-8E8C-EC51FF3DACC5}" destId="{A824A2A2-DC65-4852-BF2C-26D87A6BBA3D}" srcOrd="8" destOrd="0" presId="urn:microsoft.com/office/officeart/2008/layout/LinedList"/>
    <dgm:cxn modelId="{EDC990D8-6643-41F9-BDE5-12A0BFFB9FB5}" type="presParOf" srcId="{F56FD077-B369-4E04-8E8C-EC51FF3DACC5}" destId="{BCE17241-1C1B-4243-A764-AA378F72410D}" srcOrd="9" destOrd="0" presId="urn:microsoft.com/office/officeart/2008/layout/LinedList"/>
    <dgm:cxn modelId="{D4E0D973-8B01-4FB0-A2FA-ADF33953466C}" type="presParOf" srcId="{BCE17241-1C1B-4243-A764-AA378F72410D}" destId="{2744CAAB-3605-447D-88A1-BE8841321F52}" srcOrd="0" destOrd="0" presId="urn:microsoft.com/office/officeart/2008/layout/LinedList"/>
    <dgm:cxn modelId="{DC4176A5-F8E0-4D07-9E83-8D441508F8B0}" type="presParOf" srcId="{BCE17241-1C1B-4243-A764-AA378F72410D}" destId="{9F712524-6087-4A91-AD03-1F70DDC36749}" srcOrd="1" destOrd="0" presId="urn:microsoft.com/office/officeart/2008/layout/LinedList"/>
    <dgm:cxn modelId="{3D53023D-614E-4A5C-A03E-A0AFE837C722}" type="presParOf" srcId="{F56FD077-B369-4E04-8E8C-EC51FF3DACC5}" destId="{85F4A498-E044-4E96-9783-A13AA612B219}" srcOrd="10" destOrd="0" presId="urn:microsoft.com/office/officeart/2008/layout/LinedList"/>
    <dgm:cxn modelId="{AC9B5A84-C108-4E8D-AFEA-D12F1C27F40F}" type="presParOf" srcId="{F56FD077-B369-4E04-8E8C-EC51FF3DACC5}" destId="{8BF13E39-51D1-442B-AA98-90297282056B}" srcOrd="11" destOrd="0" presId="urn:microsoft.com/office/officeart/2008/layout/LinedList"/>
    <dgm:cxn modelId="{641E3DF7-5145-4435-967D-269AF91B708C}" type="presParOf" srcId="{8BF13E39-51D1-442B-AA98-90297282056B}" destId="{6EFE0AB3-341B-46C2-A5B1-72EC0AC1CAB4}" srcOrd="0" destOrd="0" presId="urn:microsoft.com/office/officeart/2008/layout/LinedList"/>
    <dgm:cxn modelId="{563EF75A-F771-44D8-BA8D-F7F8745A55F7}" type="presParOf" srcId="{8BF13E39-51D1-442B-AA98-90297282056B}" destId="{BF105498-6409-4999-BF8E-B0F2411004E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055702-DA85-43CB-BC02-4107A13667D7}" type="doc">
      <dgm:prSet loTypeId="urn:microsoft.com/office/officeart/2016/7/layout/ChevronBlockProcess" loCatId="process" qsTypeId="urn:microsoft.com/office/officeart/2005/8/quickstyle/simple1" qsCatId="simple" csTypeId="urn:microsoft.com/office/officeart/2005/8/colors/colorful2" csCatId="colorful"/>
      <dgm:spPr/>
      <dgm:t>
        <a:bodyPr/>
        <a:lstStyle/>
        <a:p>
          <a:endParaRPr lang="en-US"/>
        </a:p>
      </dgm:t>
    </dgm:pt>
    <dgm:pt modelId="{1E8D184E-056E-4939-B8C4-E745AE137E32}">
      <dgm:prSet/>
      <dgm:spPr/>
      <dgm:t>
        <a:bodyPr/>
        <a:lstStyle/>
        <a:p>
          <a:r>
            <a:rPr lang="en-US"/>
            <a:t>Review</a:t>
          </a:r>
        </a:p>
      </dgm:t>
    </dgm:pt>
    <dgm:pt modelId="{203B6DC4-D403-44E3-8268-A732906C189D}" type="parTrans" cxnId="{69917AB0-6F6A-40E9-9661-AA657007D1B3}">
      <dgm:prSet/>
      <dgm:spPr/>
      <dgm:t>
        <a:bodyPr/>
        <a:lstStyle/>
        <a:p>
          <a:endParaRPr lang="en-US"/>
        </a:p>
      </dgm:t>
    </dgm:pt>
    <dgm:pt modelId="{AFED6481-4141-489B-9A16-92CF4A7424AA}" type="sibTrans" cxnId="{69917AB0-6F6A-40E9-9661-AA657007D1B3}">
      <dgm:prSet/>
      <dgm:spPr/>
      <dgm:t>
        <a:bodyPr/>
        <a:lstStyle/>
        <a:p>
          <a:endParaRPr lang="en-US"/>
        </a:p>
      </dgm:t>
    </dgm:pt>
    <dgm:pt modelId="{5EC57857-B1FE-4378-B6EC-75B7BEC751F3}">
      <dgm:prSet/>
      <dgm:spPr/>
      <dgm:t>
        <a:bodyPr/>
        <a:lstStyle/>
        <a:p>
          <a:r>
            <a:rPr lang="en-US"/>
            <a:t>Review landlord rules and regulations.</a:t>
          </a:r>
        </a:p>
      </dgm:t>
    </dgm:pt>
    <dgm:pt modelId="{C9FC650F-5689-40FF-8881-AB495B76AC58}" type="parTrans" cxnId="{2B23B33C-FA03-421C-AE15-4FF8B0A6EAC9}">
      <dgm:prSet/>
      <dgm:spPr/>
      <dgm:t>
        <a:bodyPr/>
        <a:lstStyle/>
        <a:p>
          <a:endParaRPr lang="en-US"/>
        </a:p>
      </dgm:t>
    </dgm:pt>
    <dgm:pt modelId="{78227B7E-BA0C-4CAC-81D4-8AB067901834}" type="sibTrans" cxnId="{2B23B33C-FA03-421C-AE15-4FF8B0A6EAC9}">
      <dgm:prSet/>
      <dgm:spPr/>
      <dgm:t>
        <a:bodyPr/>
        <a:lstStyle/>
        <a:p>
          <a:endParaRPr lang="en-US"/>
        </a:p>
      </dgm:t>
    </dgm:pt>
    <dgm:pt modelId="{51D7FEC4-DB32-41B2-BAA0-8103CF82FAB2}">
      <dgm:prSet/>
      <dgm:spPr/>
      <dgm:t>
        <a:bodyPr/>
        <a:lstStyle/>
        <a:p>
          <a:r>
            <a:rPr lang="en-US"/>
            <a:t>Review</a:t>
          </a:r>
        </a:p>
      </dgm:t>
    </dgm:pt>
    <dgm:pt modelId="{A4E3A8CC-9FF9-40C5-9AB2-7CDD135C0FB9}" type="parTrans" cxnId="{2C599565-D7A2-470E-9A29-56B3016F2470}">
      <dgm:prSet/>
      <dgm:spPr/>
      <dgm:t>
        <a:bodyPr/>
        <a:lstStyle/>
        <a:p>
          <a:endParaRPr lang="en-US"/>
        </a:p>
      </dgm:t>
    </dgm:pt>
    <dgm:pt modelId="{3A1C157A-7C15-4AD1-9510-CA2962B98793}" type="sibTrans" cxnId="{2C599565-D7A2-470E-9A29-56B3016F2470}">
      <dgm:prSet/>
      <dgm:spPr/>
      <dgm:t>
        <a:bodyPr/>
        <a:lstStyle/>
        <a:p>
          <a:endParaRPr lang="en-US"/>
        </a:p>
      </dgm:t>
    </dgm:pt>
    <dgm:pt modelId="{ADEC6450-2402-4C61-9052-96514C0642F3}">
      <dgm:prSet/>
      <dgm:spPr/>
      <dgm:t>
        <a:bodyPr/>
        <a:lstStyle/>
        <a:p>
          <a:r>
            <a:rPr lang="en-US"/>
            <a:t>Review work letter exhibit in lease</a:t>
          </a:r>
        </a:p>
      </dgm:t>
    </dgm:pt>
    <dgm:pt modelId="{62ACF9B5-2F22-4491-B392-D1EB1893CABC}" type="parTrans" cxnId="{B0DF2139-373B-4970-BAD3-F0431F060056}">
      <dgm:prSet/>
      <dgm:spPr/>
      <dgm:t>
        <a:bodyPr/>
        <a:lstStyle/>
        <a:p>
          <a:endParaRPr lang="en-US"/>
        </a:p>
      </dgm:t>
    </dgm:pt>
    <dgm:pt modelId="{BE1EE847-52F1-4108-8565-EEC5379A4EF0}" type="sibTrans" cxnId="{B0DF2139-373B-4970-BAD3-F0431F060056}">
      <dgm:prSet/>
      <dgm:spPr/>
      <dgm:t>
        <a:bodyPr/>
        <a:lstStyle/>
        <a:p>
          <a:endParaRPr lang="en-US"/>
        </a:p>
      </dgm:t>
    </dgm:pt>
    <dgm:pt modelId="{396F221A-EB09-4E50-A753-BE807E815B4E}">
      <dgm:prSet/>
      <dgm:spPr/>
      <dgm:t>
        <a:bodyPr/>
        <a:lstStyle/>
        <a:p>
          <a:r>
            <a:rPr lang="en-US"/>
            <a:t>Understand</a:t>
          </a:r>
        </a:p>
      </dgm:t>
    </dgm:pt>
    <dgm:pt modelId="{3BA3EF88-4E5A-489D-A122-9510E301FED6}" type="parTrans" cxnId="{9CA986E5-18A5-4A88-B501-16DD79CE781E}">
      <dgm:prSet/>
      <dgm:spPr/>
      <dgm:t>
        <a:bodyPr/>
        <a:lstStyle/>
        <a:p>
          <a:endParaRPr lang="en-US"/>
        </a:p>
      </dgm:t>
    </dgm:pt>
    <dgm:pt modelId="{36505CF0-59D9-4273-B604-FC87D4CF57DA}" type="sibTrans" cxnId="{9CA986E5-18A5-4A88-B501-16DD79CE781E}">
      <dgm:prSet/>
      <dgm:spPr/>
      <dgm:t>
        <a:bodyPr/>
        <a:lstStyle/>
        <a:p>
          <a:endParaRPr lang="en-US"/>
        </a:p>
      </dgm:t>
    </dgm:pt>
    <dgm:pt modelId="{717FF529-8E5F-4470-9599-28A498F30B83}">
      <dgm:prSet/>
      <dgm:spPr/>
      <dgm:t>
        <a:bodyPr/>
        <a:lstStyle/>
        <a:p>
          <a:r>
            <a:rPr lang="en-US"/>
            <a:t>Understand required submittals </a:t>
          </a:r>
        </a:p>
      </dgm:t>
    </dgm:pt>
    <dgm:pt modelId="{4143EDD5-5AC3-4A15-9FFE-21D15D384CE3}" type="parTrans" cxnId="{F95C3BC8-72D2-4742-B6E9-51BCCC5498E9}">
      <dgm:prSet/>
      <dgm:spPr/>
      <dgm:t>
        <a:bodyPr/>
        <a:lstStyle/>
        <a:p>
          <a:endParaRPr lang="en-US"/>
        </a:p>
      </dgm:t>
    </dgm:pt>
    <dgm:pt modelId="{419EC71D-B486-48AB-8EFE-9069A86305F5}" type="sibTrans" cxnId="{F95C3BC8-72D2-4742-B6E9-51BCCC5498E9}">
      <dgm:prSet/>
      <dgm:spPr/>
      <dgm:t>
        <a:bodyPr/>
        <a:lstStyle/>
        <a:p>
          <a:endParaRPr lang="en-US"/>
        </a:p>
      </dgm:t>
    </dgm:pt>
    <dgm:pt modelId="{6F692B9B-5F6D-4AA8-92F4-7653241BF0C5}">
      <dgm:prSet/>
      <dgm:spPr/>
      <dgm:t>
        <a:bodyPr/>
        <a:lstStyle/>
        <a:p>
          <a:r>
            <a:rPr lang="en-US"/>
            <a:t>Assist in</a:t>
          </a:r>
        </a:p>
      </dgm:t>
    </dgm:pt>
    <dgm:pt modelId="{5E72CA3D-340F-4E4B-A80A-D634DE197967}" type="parTrans" cxnId="{1A2B2B9D-71F7-4DFD-84B5-D1E083D1C166}">
      <dgm:prSet/>
      <dgm:spPr/>
      <dgm:t>
        <a:bodyPr/>
        <a:lstStyle/>
        <a:p>
          <a:endParaRPr lang="en-US"/>
        </a:p>
      </dgm:t>
    </dgm:pt>
    <dgm:pt modelId="{C144ACC4-4838-499B-99D6-B2B56A776007}" type="sibTrans" cxnId="{1A2B2B9D-71F7-4DFD-84B5-D1E083D1C166}">
      <dgm:prSet/>
      <dgm:spPr/>
      <dgm:t>
        <a:bodyPr/>
        <a:lstStyle/>
        <a:p>
          <a:endParaRPr lang="en-US"/>
        </a:p>
      </dgm:t>
    </dgm:pt>
    <dgm:pt modelId="{2E1593E1-D849-4871-A4F0-1F768DFF10E5}">
      <dgm:prSet/>
      <dgm:spPr/>
      <dgm:t>
        <a:bodyPr/>
        <a:lstStyle/>
        <a:p>
          <a:r>
            <a:rPr lang="en-US"/>
            <a:t>Assist in identifying long lead items</a:t>
          </a:r>
        </a:p>
      </dgm:t>
    </dgm:pt>
    <dgm:pt modelId="{4A14BA0D-850D-42AD-A628-18D485805A0C}" type="parTrans" cxnId="{BBD1057D-7833-45AE-B477-5D2D7F71A1E3}">
      <dgm:prSet/>
      <dgm:spPr/>
      <dgm:t>
        <a:bodyPr/>
        <a:lstStyle/>
        <a:p>
          <a:endParaRPr lang="en-US"/>
        </a:p>
      </dgm:t>
    </dgm:pt>
    <dgm:pt modelId="{F8872A1C-66F7-47AF-8361-73040DFDD741}" type="sibTrans" cxnId="{BBD1057D-7833-45AE-B477-5D2D7F71A1E3}">
      <dgm:prSet/>
      <dgm:spPr/>
      <dgm:t>
        <a:bodyPr/>
        <a:lstStyle/>
        <a:p>
          <a:endParaRPr lang="en-US"/>
        </a:p>
      </dgm:t>
    </dgm:pt>
    <dgm:pt modelId="{E9372088-E11E-4E2C-9DCF-88E8F038D9F8}" type="pres">
      <dgm:prSet presAssocID="{E8055702-DA85-43CB-BC02-4107A13667D7}" presName="Name0" presStyleCnt="0">
        <dgm:presLayoutVars>
          <dgm:dir/>
          <dgm:animLvl val="lvl"/>
          <dgm:resizeHandles val="exact"/>
        </dgm:presLayoutVars>
      </dgm:prSet>
      <dgm:spPr/>
    </dgm:pt>
    <dgm:pt modelId="{024102F5-8184-4ACE-9628-8AA8E91AFCAC}" type="pres">
      <dgm:prSet presAssocID="{1E8D184E-056E-4939-B8C4-E745AE137E32}" presName="composite" presStyleCnt="0"/>
      <dgm:spPr/>
    </dgm:pt>
    <dgm:pt modelId="{BA4118E5-7C1B-4D15-BC59-12344496A822}" type="pres">
      <dgm:prSet presAssocID="{1E8D184E-056E-4939-B8C4-E745AE137E32}" presName="parTx" presStyleLbl="alignNode1" presStyleIdx="0" presStyleCnt="4">
        <dgm:presLayoutVars>
          <dgm:chMax val="0"/>
          <dgm:chPref val="0"/>
        </dgm:presLayoutVars>
      </dgm:prSet>
      <dgm:spPr/>
    </dgm:pt>
    <dgm:pt modelId="{E3B2DC24-03A8-4B38-A2CC-A8A31AAEFE97}" type="pres">
      <dgm:prSet presAssocID="{1E8D184E-056E-4939-B8C4-E745AE137E32}" presName="desTx" presStyleLbl="alignAccFollowNode1" presStyleIdx="0" presStyleCnt="4">
        <dgm:presLayoutVars/>
      </dgm:prSet>
      <dgm:spPr/>
    </dgm:pt>
    <dgm:pt modelId="{1BDBE295-F198-458A-8B13-AB7AB8CA9BD3}" type="pres">
      <dgm:prSet presAssocID="{AFED6481-4141-489B-9A16-92CF4A7424AA}" presName="space" presStyleCnt="0"/>
      <dgm:spPr/>
    </dgm:pt>
    <dgm:pt modelId="{93C5C19F-E13C-45A3-9494-D0C316424952}" type="pres">
      <dgm:prSet presAssocID="{51D7FEC4-DB32-41B2-BAA0-8103CF82FAB2}" presName="composite" presStyleCnt="0"/>
      <dgm:spPr/>
    </dgm:pt>
    <dgm:pt modelId="{303ADE65-2077-4673-A5FC-C40A33B263FA}" type="pres">
      <dgm:prSet presAssocID="{51D7FEC4-DB32-41B2-BAA0-8103CF82FAB2}" presName="parTx" presStyleLbl="alignNode1" presStyleIdx="1" presStyleCnt="4">
        <dgm:presLayoutVars>
          <dgm:chMax val="0"/>
          <dgm:chPref val="0"/>
        </dgm:presLayoutVars>
      </dgm:prSet>
      <dgm:spPr/>
    </dgm:pt>
    <dgm:pt modelId="{C7D19116-A736-4465-8F8B-D20AAC05EAA9}" type="pres">
      <dgm:prSet presAssocID="{51D7FEC4-DB32-41B2-BAA0-8103CF82FAB2}" presName="desTx" presStyleLbl="alignAccFollowNode1" presStyleIdx="1" presStyleCnt="4">
        <dgm:presLayoutVars/>
      </dgm:prSet>
      <dgm:spPr/>
    </dgm:pt>
    <dgm:pt modelId="{E6978870-C67F-4189-B47C-6F47B71E7BAE}" type="pres">
      <dgm:prSet presAssocID="{3A1C157A-7C15-4AD1-9510-CA2962B98793}" presName="space" presStyleCnt="0"/>
      <dgm:spPr/>
    </dgm:pt>
    <dgm:pt modelId="{88563FB0-8B08-40F5-9B6F-E11625E6E776}" type="pres">
      <dgm:prSet presAssocID="{396F221A-EB09-4E50-A753-BE807E815B4E}" presName="composite" presStyleCnt="0"/>
      <dgm:spPr/>
    </dgm:pt>
    <dgm:pt modelId="{9812C2A8-87AB-467B-AFB0-46EDF6C70580}" type="pres">
      <dgm:prSet presAssocID="{396F221A-EB09-4E50-A753-BE807E815B4E}" presName="parTx" presStyleLbl="alignNode1" presStyleIdx="2" presStyleCnt="4">
        <dgm:presLayoutVars>
          <dgm:chMax val="0"/>
          <dgm:chPref val="0"/>
        </dgm:presLayoutVars>
      </dgm:prSet>
      <dgm:spPr/>
    </dgm:pt>
    <dgm:pt modelId="{42DAA80D-6DAC-44EC-B044-7D355B3A9BA5}" type="pres">
      <dgm:prSet presAssocID="{396F221A-EB09-4E50-A753-BE807E815B4E}" presName="desTx" presStyleLbl="alignAccFollowNode1" presStyleIdx="2" presStyleCnt="4">
        <dgm:presLayoutVars/>
      </dgm:prSet>
      <dgm:spPr/>
    </dgm:pt>
    <dgm:pt modelId="{C76C459E-EE10-42E4-BC2C-CD1946380008}" type="pres">
      <dgm:prSet presAssocID="{36505CF0-59D9-4273-B604-FC87D4CF57DA}" presName="space" presStyleCnt="0"/>
      <dgm:spPr/>
    </dgm:pt>
    <dgm:pt modelId="{0C9983F8-37AB-47AB-8FBE-418B0BCD721A}" type="pres">
      <dgm:prSet presAssocID="{6F692B9B-5F6D-4AA8-92F4-7653241BF0C5}" presName="composite" presStyleCnt="0"/>
      <dgm:spPr/>
    </dgm:pt>
    <dgm:pt modelId="{38DBFCC7-4BA0-4B79-94C3-88D405F2712A}" type="pres">
      <dgm:prSet presAssocID="{6F692B9B-5F6D-4AA8-92F4-7653241BF0C5}" presName="parTx" presStyleLbl="alignNode1" presStyleIdx="3" presStyleCnt="4">
        <dgm:presLayoutVars>
          <dgm:chMax val="0"/>
          <dgm:chPref val="0"/>
        </dgm:presLayoutVars>
      </dgm:prSet>
      <dgm:spPr/>
    </dgm:pt>
    <dgm:pt modelId="{B9499FF8-98C3-403A-B190-29B71FCA4F0C}" type="pres">
      <dgm:prSet presAssocID="{6F692B9B-5F6D-4AA8-92F4-7653241BF0C5}" presName="desTx" presStyleLbl="alignAccFollowNode1" presStyleIdx="3" presStyleCnt="4">
        <dgm:presLayoutVars/>
      </dgm:prSet>
      <dgm:spPr/>
    </dgm:pt>
  </dgm:ptLst>
  <dgm:cxnLst>
    <dgm:cxn modelId="{22B84A31-BC14-4F0A-97D3-1C8547933AA9}" type="presOf" srcId="{717FF529-8E5F-4470-9599-28A498F30B83}" destId="{42DAA80D-6DAC-44EC-B044-7D355B3A9BA5}" srcOrd="0" destOrd="0" presId="urn:microsoft.com/office/officeart/2016/7/layout/ChevronBlockProcess"/>
    <dgm:cxn modelId="{B0DF2139-373B-4970-BAD3-F0431F060056}" srcId="{51D7FEC4-DB32-41B2-BAA0-8103CF82FAB2}" destId="{ADEC6450-2402-4C61-9052-96514C0642F3}" srcOrd="0" destOrd="0" parTransId="{62ACF9B5-2F22-4491-B392-D1EB1893CABC}" sibTransId="{BE1EE847-52F1-4108-8565-EEC5379A4EF0}"/>
    <dgm:cxn modelId="{76141B3A-503A-40F7-A139-65863D5CBF11}" type="presOf" srcId="{2E1593E1-D849-4871-A4F0-1F768DFF10E5}" destId="{B9499FF8-98C3-403A-B190-29B71FCA4F0C}" srcOrd="0" destOrd="0" presId="urn:microsoft.com/office/officeart/2016/7/layout/ChevronBlockProcess"/>
    <dgm:cxn modelId="{2B23B33C-FA03-421C-AE15-4FF8B0A6EAC9}" srcId="{1E8D184E-056E-4939-B8C4-E745AE137E32}" destId="{5EC57857-B1FE-4378-B6EC-75B7BEC751F3}" srcOrd="0" destOrd="0" parTransId="{C9FC650F-5689-40FF-8881-AB495B76AC58}" sibTransId="{78227B7E-BA0C-4CAC-81D4-8AB067901834}"/>
    <dgm:cxn modelId="{2C599565-D7A2-470E-9A29-56B3016F2470}" srcId="{E8055702-DA85-43CB-BC02-4107A13667D7}" destId="{51D7FEC4-DB32-41B2-BAA0-8103CF82FAB2}" srcOrd="1" destOrd="0" parTransId="{A4E3A8CC-9FF9-40C5-9AB2-7CDD135C0FB9}" sibTransId="{3A1C157A-7C15-4AD1-9510-CA2962B98793}"/>
    <dgm:cxn modelId="{5516D747-F859-480E-A6B9-7D70FD670F25}" type="presOf" srcId="{1E8D184E-056E-4939-B8C4-E745AE137E32}" destId="{BA4118E5-7C1B-4D15-BC59-12344496A822}" srcOrd="0" destOrd="0" presId="urn:microsoft.com/office/officeart/2016/7/layout/ChevronBlockProcess"/>
    <dgm:cxn modelId="{91C1A16A-7860-4C7A-95A6-BF3E8756D7EA}" type="presOf" srcId="{ADEC6450-2402-4C61-9052-96514C0642F3}" destId="{C7D19116-A736-4465-8F8B-D20AAC05EAA9}" srcOrd="0" destOrd="0" presId="urn:microsoft.com/office/officeart/2016/7/layout/ChevronBlockProcess"/>
    <dgm:cxn modelId="{C4B33A76-1AA7-4921-9EAF-231AB4133EC4}" type="presOf" srcId="{E8055702-DA85-43CB-BC02-4107A13667D7}" destId="{E9372088-E11E-4E2C-9DCF-88E8F038D9F8}" srcOrd="0" destOrd="0" presId="urn:microsoft.com/office/officeart/2016/7/layout/ChevronBlockProcess"/>
    <dgm:cxn modelId="{BBD1057D-7833-45AE-B477-5D2D7F71A1E3}" srcId="{6F692B9B-5F6D-4AA8-92F4-7653241BF0C5}" destId="{2E1593E1-D849-4871-A4F0-1F768DFF10E5}" srcOrd="0" destOrd="0" parTransId="{4A14BA0D-850D-42AD-A628-18D485805A0C}" sibTransId="{F8872A1C-66F7-47AF-8361-73040DFDD741}"/>
    <dgm:cxn modelId="{1A2B2B9D-71F7-4DFD-84B5-D1E083D1C166}" srcId="{E8055702-DA85-43CB-BC02-4107A13667D7}" destId="{6F692B9B-5F6D-4AA8-92F4-7653241BF0C5}" srcOrd="3" destOrd="0" parTransId="{5E72CA3D-340F-4E4B-A80A-D634DE197967}" sibTransId="{C144ACC4-4838-499B-99D6-B2B56A776007}"/>
    <dgm:cxn modelId="{69917AB0-6F6A-40E9-9661-AA657007D1B3}" srcId="{E8055702-DA85-43CB-BC02-4107A13667D7}" destId="{1E8D184E-056E-4939-B8C4-E745AE137E32}" srcOrd="0" destOrd="0" parTransId="{203B6DC4-D403-44E3-8268-A732906C189D}" sibTransId="{AFED6481-4141-489B-9A16-92CF4A7424AA}"/>
    <dgm:cxn modelId="{F95C3BC8-72D2-4742-B6E9-51BCCC5498E9}" srcId="{396F221A-EB09-4E50-A753-BE807E815B4E}" destId="{717FF529-8E5F-4470-9599-28A498F30B83}" srcOrd="0" destOrd="0" parTransId="{4143EDD5-5AC3-4A15-9FFE-21D15D384CE3}" sibTransId="{419EC71D-B486-48AB-8EFE-9069A86305F5}"/>
    <dgm:cxn modelId="{3C4352D1-A565-4DCC-A906-0A47DB8255FC}" type="presOf" srcId="{396F221A-EB09-4E50-A753-BE807E815B4E}" destId="{9812C2A8-87AB-467B-AFB0-46EDF6C70580}" srcOrd="0" destOrd="0" presId="urn:microsoft.com/office/officeart/2016/7/layout/ChevronBlockProcess"/>
    <dgm:cxn modelId="{A4D468E2-B60E-4D21-B062-071FEB1D8115}" type="presOf" srcId="{5EC57857-B1FE-4378-B6EC-75B7BEC751F3}" destId="{E3B2DC24-03A8-4B38-A2CC-A8A31AAEFE97}" srcOrd="0" destOrd="0" presId="urn:microsoft.com/office/officeart/2016/7/layout/ChevronBlockProcess"/>
    <dgm:cxn modelId="{9CA986E5-18A5-4A88-B501-16DD79CE781E}" srcId="{E8055702-DA85-43CB-BC02-4107A13667D7}" destId="{396F221A-EB09-4E50-A753-BE807E815B4E}" srcOrd="2" destOrd="0" parTransId="{3BA3EF88-4E5A-489D-A122-9510E301FED6}" sibTransId="{36505CF0-59D9-4273-B604-FC87D4CF57DA}"/>
    <dgm:cxn modelId="{6956C9F1-D297-4C75-8827-783BE147696E}" type="presOf" srcId="{6F692B9B-5F6D-4AA8-92F4-7653241BF0C5}" destId="{38DBFCC7-4BA0-4B79-94C3-88D405F2712A}" srcOrd="0" destOrd="0" presId="urn:microsoft.com/office/officeart/2016/7/layout/ChevronBlockProcess"/>
    <dgm:cxn modelId="{2E7E47F3-AE13-4185-B55D-6D0CE97F8CCE}" type="presOf" srcId="{51D7FEC4-DB32-41B2-BAA0-8103CF82FAB2}" destId="{303ADE65-2077-4673-A5FC-C40A33B263FA}" srcOrd="0" destOrd="0" presId="urn:microsoft.com/office/officeart/2016/7/layout/ChevronBlockProcess"/>
    <dgm:cxn modelId="{1AB71FA3-8A2C-4C9B-9FA5-FD9E251670D5}" type="presParOf" srcId="{E9372088-E11E-4E2C-9DCF-88E8F038D9F8}" destId="{024102F5-8184-4ACE-9628-8AA8E91AFCAC}" srcOrd="0" destOrd="0" presId="urn:microsoft.com/office/officeart/2016/7/layout/ChevronBlockProcess"/>
    <dgm:cxn modelId="{DC651A94-EE91-403A-BD67-3F41B4BBCAB2}" type="presParOf" srcId="{024102F5-8184-4ACE-9628-8AA8E91AFCAC}" destId="{BA4118E5-7C1B-4D15-BC59-12344496A822}" srcOrd="0" destOrd="0" presId="urn:microsoft.com/office/officeart/2016/7/layout/ChevronBlockProcess"/>
    <dgm:cxn modelId="{183992F8-7A7E-408E-B95E-48AF70EAED20}" type="presParOf" srcId="{024102F5-8184-4ACE-9628-8AA8E91AFCAC}" destId="{E3B2DC24-03A8-4B38-A2CC-A8A31AAEFE97}" srcOrd="1" destOrd="0" presId="urn:microsoft.com/office/officeart/2016/7/layout/ChevronBlockProcess"/>
    <dgm:cxn modelId="{AC9ABA07-1CAA-4E2E-AB8B-892230867417}" type="presParOf" srcId="{E9372088-E11E-4E2C-9DCF-88E8F038D9F8}" destId="{1BDBE295-F198-458A-8B13-AB7AB8CA9BD3}" srcOrd="1" destOrd="0" presId="urn:microsoft.com/office/officeart/2016/7/layout/ChevronBlockProcess"/>
    <dgm:cxn modelId="{6F8F1E0A-54E8-4FEB-8F16-C6F5BFC1D7EA}" type="presParOf" srcId="{E9372088-E11E-4E2C-9DCF-88E8F038D9F8}" destId="{93C5C19F-E13C-45A3-9494-D0C316424952}" srcOrd="2" destOrd="0" presId="urn:microsoft.com/office/officeart/2016/7/layout/ChevronBlockProcess"/>
    <dgm:cxn modelId="{8D99683C-FD03-4684-9BB4-41BB23F78F12}" type="presParOf" srcId="{93C5C19F-E13C-45A3-9494-D0C316424952}" destId="{303ADE65-2077-4673-A5FC-C40A33B263FA}" srcOrd="0" destOrd="0" presId="urn:microsoft.com/office/officeart/2016/7/layout/ChevronBlockProcess"/>
    <dgm:cxn modelId="{F7E1C22E-0E8C-4AEA-9ECC-F4D2C5CCDC51}" type="presParOf" srcId="{93C5C19F-E13C-45A3-9494-D0C316424952}" destId="{C7D19116-A736-4465-8F8B-D20AAC05EAA9}" srcOrd="1" destOrd="0" presId="urn:microsoft.com/office/officeart/2016/7/layout/ChevronBlockProcess"/>
    <dgm:cxn modelId="{16BF24B5-D924-4C5B-9D9C-E2842C44FC2F}" type="presParOf" srcId="{E9372088-E11E-4E2C-9DCF-88E8F038D9F8}" destId="{E6978870-C67F-4189-B47C-6F47B71E7BAE}" srcOrd="3" destOrd="0" presId="urn:microsoft.com/office/officeart/2016/7/layout/ChevronBlockProcess"/>
    <dgm:cxn modelId="{2225661A-A715-4320-865B-E61F1E653B77}" type="presParOf" srcId="{E9372088-E11E-4E2C-9DCF-88E8F038D9F8}" destId="{88563FB0-8B08-40F5-9B6F-E11625E6E776}" srcOrd="4" destOrd="0" presId="urn:microsoft.com/office/officeart/2016/7/layout/ChevronBlockProcess"/>
    <dgm:cxn modelId="{D691052B-7F1A-4884-8721-302A7A3CDF70}" type="presParOf" srcId="{88563FB0-8B08-40F5-9B6F-E11625E6E776}" destId="{9812C2A8-87AB-467B-AFB0-46EDF6C70580}" srcOrd="0" destOrd="0" presId="urn:microsoft.com/office/officeart/2016/7/layout/ChevronBlockProcess"/>
    <dgm:cxn modelId="{F3DEE665-36CF-4973-8445-C0A11EA90205}" type="presParOf" srcId="{88563FB0-8B08-40F5-9B6F-E11625E6E776}" destId="{42DAA80D-6DAC-44EC-B044-7D355B3A9BA5}" srcOrd="1" destOrd="0" presId="urn:microsoft.com/office/officeart/2016/7/layout/ChevronBlockProcess"/>
    <dgm:cxn modelId="{F5CF16CF-D9ED-4AFD-92CB-4EDF434BC540}" type="presParOf" srcId="{E9372088-E11E-4E2C-9DCF-88E8F038D9F8}" destId="{C76C459E-EE10-42E4-BC2C-CD1946380008}" srcOrd="5" destOrd="0" presId="urn:microsoft.com/office/officeart/2016/7/layout/ChevronBlockProcess"/>
    <dgm:cxn modelId="{FCC7166F-7F69-4FB2-9820-D56A7F7506D6}" type="presParOf" srcId="{E9372088-E11E-4E2C-9DCF-88E8F038D9F8}" destId="{0C9983F8-37AB-47AB-8FBE-418B0BCD721A}" srcOrd="6" destOrd="0" presId="urn:microsoft.com/office/officeart/2016/7/layout/ChevronBlockProcess"/>
    <dgm:cxn modelId="{BF62C910-1C66-44B0-A09F-0F5257A32580}" type="presParOf" srcId="{0C9983F8-37AB-47AB-8FBE-418B0BCD721A}" destId="{38DBFCC7-4BA0-4B79-94C3-88D405F2712A}" srcOrd="0" destOrd="0" presId="urn:microsoft.com/office/officeart/2016/7/layout/ChevronBlockProcess"/>
    <dgm:cxn modelId="{CEAFF2DA-1732-4A76-A275-2DB292B23812}" type="presParOf" srcId="{0C9983F8-37AB-47AB-8FBE-418B0BCD721A}" destId="{B9499FF8-98C3-403A-B190-29B71FCA4F0C}"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53CFA9-0642-46C5-914C-EA072622DFDC}"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D03375A-2E4A-4A69-A2C4-AFCDA96A1139}">
      <dgm:prSet custT="1"/>
      <dgm:spPr/>
      <dgm:t>
        <a:bodyPr/>
        <a:lstStyle/>
        <a:p>
          <a:pPr>
            <a:lnSpc>
              <a:spcPct val="100000"/>
            </a:lnSpc>
          </a:pPr>
          <a:r>
            <a:rPr lang="en-US" sz="1600"/>
            <a:t>Several subcontractors are scheduled to work in the same area and their work if not properly coordinated will cause substantial issues. </a:t>
          </a:r>
        </a:p>
      </dgm:t>
    </dgm:pt>
    <dgm:pt modelId="{54924E35-120C-4BFD-B4E8-CAE9283CF17E}" type="parTrans" cxnId="{6F614998-76F6-4AB8-AD37-9810EFCC7AC3}">
      <dgm:prSet/>
      <dgm:spPr/>
      <dgm:t>
        <a:bodyPr/>
        <a:lstStyle/>
        <a:p>
          <a:endParaRPr lang="en-US" sz="2000"/>
        </a:p>
      </dgm:t>
    </dgm:pt>
    <dgm:pt modelId="{D0A65CF1-843C-4D8D-B6E4-0A2949CAF25C}" type="sibTrans" cxnId="{6F614998-76F6-4AB8-AD37-9810EFCC7AC3}">
      <dgm:prSet/>
      <dgm:spPr/>
      <dgm:t>
        <a:bodyPr/>
        <a:lstStyle/>
        <a:p>
          <a:endParaRPr lang="en-US" sz="2000"/>
        </a:p>
      </dgm:t>
    </dgm:pt>
    <dgm:pt modelId="{8938C7EB-47E7-48C4-97DA-0BD099306ADF}">
      <dgm:prSet custT="1"/>
      <dgm:spPr/>
      <dgm:t>
        <a:bodyPr/>
        <a:lstStyle/>
        <a:p>
          <a:pPr>
            <a:lnSpc>
              <a:spcPct val="100000"/>
            </a:lnSpc>
          </a:pPr>
          <a:r>
            <a:rPr lang="en-US" sz="1600"/>
            <a:t>Multiple subs working in a locker room during rough in – This would involve the framer, electrician, plumber, HVAC, sprinkler &amp; fire alarm sub</a:t>
          </a:r>
        </a:p>
      </dgm:t>
    </dgm:pt>
    <dgm:pt modelId="{0347C060-0B93-478F-9F42-9FCB425FA5AC}" type="parTrans" cxnId="{19CC3ACD-3425-4283-A529-B1F84B27EE0A}">
      <dgm:prSet/>
      <dgm:spPr/>
      <dgm:t>
        <a:bodyPr/>
        <a:lstStyle/>
        <a:p>
          <a:endParaRPr lang="en-US" sz="2000"/>
        </a:p>
      </dgm:t>
    </dgm:pt>
    <dgm:pt modelId="{731D43AB-2FF7-4E14-B786-B1FAD6EB9F45}" type="sibTrans" cxnId="{19CC3ACD-3425-4283-A529-B1F84B27EE0A}">
      <dgm:prSet/>
      <dgm:spPr/>
      <dgm:t>
        <a:bodyPr/>
        <a:lstStyle/>
        <a:p>
          <a:endParaRPr lang="en-US" sz="2000"/>
        </a:p>
      </dgm:t>
    </dgm:pt>
    <dgm:pt modelId="{4CD7A866-664F-40D9-AF82-387E0E83AA89}">
      <dgm:prSet custT="1"/>
      <dgm:spPr/>
      <dgm:t>
        <a:bodyPr/>
        <a:lstStyle/>
        <a:p>
          <a:pPr>
            <a:lnSpc>
              <a:spcPct val="100000"/>
            </a:lnSpc>
          </a:pPr>
          <a:r>
            <a:rPr lang="en-US" sz="1600"/>
            <a:t>At the meeting pencil out how many days the trades will need for his overhead work above ceiling.  This should trigger a thought of ensuring all overhead work is complete prior to painting the open ceilings and an e-mail should go to the project team reminding them of the date ceiling painting will commence.   </a:t>
          </a:r>
        </a:p>
      </dgm:t>
    </dgm:pt>
    <dgm:pt modelId="{4B7519C6-7B2D-4AC4-BEB9-DB47E214FEB4}" type="parTrans" cxnId="{7E626FC6-D0AA-4537-8343-9912CD459046}">
      <dgm:prSet/>
      <dgm:spPr/>
      <dgm:t>
        <a:bodyPr/>
        <a:lstStyle/>
        <a:p>
          <a:endParaRPr lang="en-US" sz="2000"/>
        </a:p>
      </dgm:t>
    </dgm:pt>
    <dgm:pt modelId="{EAEB5F04-01D6-46D6-9941-21A1155C4754}" type="sibTrans" cxnId="{7E626FC6-D0AA-4537-8343-9912CD459046}">
      <dgm:prSet/>
      <dgm:spPr/>
      <dgm:t>
        <a:bodyPr/>
        <a:lstStyle/>
        <a:p>
          <a:endParaRPr lang="en-US" sz="2000"/>
        </a:p>
      </dgm:t>
    </dgm:pt>
    <dgm:pt modelId="{26810E02-25D7-4F43-A2F2-1A5F74FE2249}">
      <dgm:prSet custT="1"/>
      <dgm:spPr/>
      <dgm:t>
        <a:bodyPr/>
        <a:lstStyle/>
        <a:p>
          <a:pPr>
            <a:lnSpc>
              <a:spcPct val="100000"/>
            </a:lnSpc>
          </a:pPr>
          <a:r>
            <a:rPr lang="en-US" sz="1600"/>
            <a:t>Review a floor plan on Procore and markup any duct runs that will impact the framing and discuss the timeframe for the HVAC contractor to complete his work.</a:t>
          </a:r>
        </a:p>
      </dgm:t>
    </dgm:pt>
    <dgm:pt modelId="{869BA343-B612-46C0-BD29-BF4416018384}" type="parTrans" cxnId="{21916758-3B71-4668-B8BA-D337543E0914}">
      <dgm:prSet/>
      <dgm:spPr/>
      <dgm:t>
        <a:bodyPr/>
        <a:lstStyle/>
        <a:p>
          <a:endParaRPr lang="en-US" sz="2000"/>
        </a:p>
      </dgm:t>
    </dgm:pt>
    <dgm:pt modelId="{EAF4B9ED-CE1C-42A9-92FB-A0A503A33D6E}" type="sibTrans" cxnId="{21916758-3B71-4668-B8BA-D337543E0914}">
      <dgm:prSet/>
      <dgm:spPr/>
      <dgm:t>
        <a:bodyPr/>
        <a:lstStyle/>
        <a:p>
          <a:endParaRPr lang="en-US" sz="2000"/>
        </a:p>
      </dgm:t>
    </dgm:pt>
    <dgm:pt modelId="{5E6AA6F5-26B2-4507-BB5A-909627658DBC}">
      <dgm:prSet custT="1"/>
      <dgm:spPr/>
      <dgm:t>
        <a:bodyPr/>
        <a:lstStyle/>
        <a:p>
          <a:pPr>
            <a:lnSpc>
              <a:spcPct val="100000"/>
            </a:lnSpc>
          </a:pPr>
          <a:r>
            <a:rPr lang="en-US" sz="1600"/>
            <a:t>Now the framer has a clear path to work in these areas. </a:t>
          </a:r>
        </a:p>
      </dgm:t>
    </dgm:pt>
    <dgm:pt modelId="{5D793B18-E8CA-4760-B909-B663E6C6692D}" type="parTrans" cxnId="{BEA61A78-E1B1-4F1D-8756-22FE4F2BAD80}">
      <dgm:prSet/>
      <dgm:spPr/>
      <dgm:t>
        <a:bodyPr/>
        <a:lstStyle/>
        <a:p>
          <a:endParaRPr lang="en-US" sz="2000"/>
        </a:p>
      </dgm:t>
    </dgm:pt>
    <dgm:pt modelId="{FA536A7B-06E7-40BB-BCCD-8F929482CDE1}" type="sibTrans" cxnId="{BEA61A78-E1B1-4F1D-8756-22FE4F2BAD80}">
      <dgm:prSet/>
      <dgm:spPr/>
      <dgm:t>
        <a:bodyPr/>
        <a:lstStyle/>
        <a:p>
          <a:endParaRPr lang="en-US" sz="2000"/>
        </a:p>
      </dgm:t>
    </dgm:pt>
    <dgm:pt modelId="{9A7FAA13-F5F9-4CFC-9A7E-D0C6D61CDC5E}" type="pres">
      <dgm:prSet presAssocID="{1253CFA9-0642-46C5-914C-EA072622DFDC}" presName="root" presStyleCnt="0">
        <dgm:presLayoutVars>
          <dgm:dir/>
          <dgm:resizeHandles val="exact"/>
        </dgm:presLayoutVars>
      </dgm:prSet>
      <dgm:spPr/>
    </dgm:pt>
    <dgm:pt modelId="{86204C33-366E-4321-9FE1-26758B1273E0}" type="pres">
      <dgm:prSet presAssocID="{5D03375A-2E4A-4A69-A2C4-AFCDA96A1139}" presName="compNode" presStyleCnt="0"/>
      <dgm:spPr/>
    </dgm:pt>
    <dgm:pt modelId="{95EFB385-ADA2-441D-AE02-343580612422}" type="pres">
      <dgm:prSet presAssocID="{5D03375A-2E4A-4A69-A2C4-AFCDA96A1139}" presName="bgRect" presStyleLbl="bgShp" presStyleIdx="0" presStyleCnt="5"/>
      <dgm:spPr/>
    </dgm:pt>
    <dgm:pt modelId="{5AEBD045-129C-475A-A09C-6B458AECF43B}" type="pres">
      <dgm:prSet presAssocID="{5D03375A-2E4A-4A69-A2C4-AFCDA96A1139}" presName="iconRect" presStyleLbl="node1" presStyleIdx="0" presStyleCnt="5"/>
      <dgm:spPr>
        <a:blipFill>
          <a:blip xmlns:r="http://schemas.openxmlformats.org/officeDocument/2006/relationships" r:embed="rId1">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dozer"/>
        </a:ext>
      </dgm:extLst>
    </dgm:pt>
    <dgm:pt modelId="{37F9965A-F6AA-477D-9EC0-B3EDE724B2D3}" type="pres">
      <dgm:prSet presAssocID="{5D03375A-2E4A-4A69-A2C4-AFCDA96A1139}" presName="spaceRect" presStyleCnt="0"/>
      <dgm:spPr/>
    </dgm:pt>
    <dgm:pt modelId="{61FC8F8D-BAC0-46B6-9DFD-13B400776D9B}" type="pres">
      <dgm:prSet presAssocID="{5D03375A-2E4A-4A69-A2C4-AFCDA96A1139}" presName="parTx" presStyleLbl="revTx" presStyleIdx="0" presStyleCnt="5">
        <dgm:presLayoutVars>
          <dgm:chMax val="0"/>
          <dgm:chPref val="0"/>
        </dgm:presLayoutVars>
      </dgm:prSet>
      <dgm:spPr/>
    </dgm:pt>
    <dgm:pt modelId="{543AEFFA-C0F7-43A4-80B8-02BA9B0743E6}" type="pres">
      <dgm:prSet presAssocID="{D0A65CF1-843C-4D8D-B6E4-0A2949CAF25C}" presName="sibTrans" presStyleCnt="0"/>
      <dgm:spPr/>
    </dgm:pt>
    <dgm:pt modelId="{04FC48C6-9606-4BF7-989E-004F9FB95889}" type="pres">
      <dgm:prSet presAssocID="{8938C7EB-47E7-48C4-97DA-0BD099306ADF}" presName="compNode" presStyleCnt="0"/>
      <dgm:spPr/>
    </dgm:pt>
    <dgm:pt modelId="{01751FC4-10F9-410C-88CB-2E18E6F7E728}" type="pres">
      <dgm:prSet presAssocID="{8938C7EB-47E7-48C4-97DA-0BD099306ADF}" presName="bgRect" presStyleLbl="bgShp" presStyleIdx="1" presStyleCnt="5"/>
      <dgm:spPr/>
    </dgm:pt>
    <dgm:pt modelId="{A4B2CDBF-6322-42A6-BC19-F486D5D3628C}" type="pres">
      <dgm:prSet presAssocID="{8938C7EB-47E7-48C4-97DA-0BD099306ADF}" presName="iconRect" presStyleLbl="node1" presStyleIdx="1" presStyleCnt="5"/>
      <dgm:spPr>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lectrician"/>
        </a:ext>
      </dgm:extLst>
    </dgm:pt>
    <dgm:pt modelId="{E79C3365-5D00-4316-A357-3197DE454570}" type="pres">
      <dgm:prSet presAssocID="{8938C7EB-47E7-48C4-97DA-0BD099306ADF}" presName="spaceRect" presStyleCnt="0"/>
      <dgm:spPr/>
    </dgm:pt>
    <dgm:pt modelId="{BC399AD2-896D-4A2B-BE7D-7B545162B0B6}" type="pres">
      <dgm:prSet presAssocID="{8938C7EB-47E7-48C4-97DA-0BD099306ADF}" presName="parTx" presStyleLbl="revTx" presStyleIdx="1" presStyleCnt="5">
        <dgm:presLayoutVars>
          <dgm:chMax val="0"/>
          <dgm:chPref val="0"/>
        </dgm:presLayoutVars>
      </dgm:prSet>
      <dgm:spPr/>
    </dgm:pt>
    <dgm:pt modelId="{334E3393-2478-47DF-A26B-246CB51A4CD5}" type="pres">
      <dgm:prSet presAssocID="{731D43AB-2FF7-4E14-B786-B1FAD6EB9F45}" presName="sibTrans" presStyleCnt="0"/>
      <dgm:spPr/>
    </dgm:pt>
    <dgm:pt modelId="{B29778DB-F673-4199-BC7F-7DBDBE81F0FE}" type="pres">
      <dgm:prSet presAssocID="{4CD7A866-664F-40D9-AF82-387E0E83AA89}" presName="compNode" presStyleCnt="0"/>
      <dgm:spPr/>
    </dgm:pt>
    <dgm:pt modelId="{54B444C6-AC2B-4AF4-9D52-0D0E2985B45D}" type="pres">
      <dgm:prSet presAssocID="{4CD7A866-664F-40D9-AF82-387E0E83AA89}" presName="bgRect" presStyleLbl="bgShp" presStyleIdx="2" presStyleCnt="5" custScaleY="130644"/>
      <dgm:spPr/>
    </dgm:pt>
    <dgm:pt modelId="{4587EAC5-1049-4F65-85CD-DC640342D22D}" type="pres">
      <dgm:prSet presAssocID="{4CD7A866-664F-40D9-AF82-387E0E83AA89}" presName="iconRect" presStyleLbl="node1" presStyleIdx="2" presStyleCnt="5" custLinFactNeighborY="18615"/>
      <dgm:spPr>
        <a:blipFill>
          <a:blip xmlns:r="http://schemas.openxmlformats.org/officeDocument/2006/relationships" r:embed="rId5">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97051B8F-24D2-49B7-BF56-9431D5018D4F}" type="pres">
      <dgm:prSet presAssocID="{4CD7A866-664F-40D9-AF82-387E0E83AA89}" presName="spaceRect" presStyleCnt="0"/>
      <dgm:spPr/>
    </dgm:pt>
    <dgm:pt modelId="{CBA0FDDF-C972-4976-A450-A0FD351184D6}" type="pres">
      <dgm:prSet presAssocID="{4CD7A866-664F-40D9-AF82-387E0E83AA89}" presName="parTx" presStyleLbl="revTx" presStyleIdx="2" presStyleCnt="5" custLinFactNeighborY="-6720">
        <dgm:presLayoutVars>
          <dgm:chMax val="0"/>
          <dgm:chPref val="0"/>
        </dgm:presLayoutVars>
      </dgm:prSet>
      <dgm:spPr/>
    </dgm:pt>
    <dgm:pt modelId="{D1B9C237-1350-45E8-8977-0B58A6C46AF6}" type="pres">
      <dgm:prSet presAssocID="{EAEB5F04-01D6-46D6-9941-21A1155C4754}" presName="sibTrans" presStyleCnt="0"/>
      <dgm:spPr/>
    </dgm:pt>
    <dgm:pt modelId="{46ABE3EC-154C-4C66-B53A-44E3CA17CFBF}" type="pres">
      <dgm:prSet presAssocID="{26810E02-25D7-4F43-A2F2-1A5F74FE2249}" presName="compNode" presStyleCnt="0"/>
      <dgm:spPr/>
    </dgm:pt>
    <dgm:pt modelId="{B2137DC0-2B40-4A10-ABA6-0D2B4096A757}" type="pres">
      <dgm:prSet presAssocID="{26810E02-25D7-4F43-A2F2-1A5F74FE2249}" presName="bgRect" presStyleLbl="bgShp" presStyleIdx="3" presStyleCnt="5"/>
      <dgm:spPr/>
    </dgm:pt>
    <dgm:pt modelId="{F6D93788-A674-4A75-B2F8-5DF663431E5C}" type="pres">
      <dgm:prSet presAssocID="{26810E02-25D7-4F43-A2F2-1A5F74FE2249}" presName="iconRect" presStyleLbl="node1" presStyleIdx="3" presStyleCnt="5"/>
      <dgm:spPr>
        <a:blipFill>
          <a:blip xmlns:r="http://schemas.openxmlformats.org/officeDocument/2006/relationships" r:embed="rId7">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lueprint with solid fill"/>
        </a:ext>
      </dgm:extLst>
    </dgm:pt>
    <dgm:pt modelId="{50AC0F13-D98E-4868-A917-8154EE1A8B31}" type="pres">
      <dgm:prSet presAssocID="{26810E02-25D7-4F43-A2F2-1A5F74FE2249}" presName="spaceRect" presStyleCnt="0"/>
      <dgm:spPr/>
    </dgm:pt>
    <dgm:pt modelId="{7C336A3F-D97B-461D-AF2E-C4372CDCD9E1}" type="pres">
      <dgm:prSet presAssocID="{26810E02-25D7-4F43-A2F2-1A5F74FE2249}" presName="parTx" presStyleLbl="revTx" presStyleIdx="3" presStyleCnt="5">
        <dgm:presLayoutVars>
          <dgm:chMax val="0"/>
          <dgm:chPref val="0"/>
        </dgm:presLayoutVars>
      </dgm:prSet>
      <dgm:spPr/>
    </dgm:pt>
    <dgm:pt modelId="{E040A50F-E5AC-4E8C-ADBF-148DB6E689CB}" type="pres">
      <dgm:prSet presAssocID="{EAF4B9ED-CE1C-42A9-92FB-A0A503A33D6E}" presName="sibTrans" presStyleCnt="0"/>
      <dgm:spPr/>
    </dgm:pt>
    <dgm:pt modelId="{7E3E0D1C-EFDA-49D2-9353-48F074CBFF81}" type="pres">
      <dgm:prSet presAssocID="{5E6AA6F5-26B2-4507-BB5A-909627658DBC}" presName="compNode" presStyleCnt="0"/>
      <dgm:spPr/>
    </dgm:pt>
    <dgm:pt modelId="{B279E573-632C-4AD0-A54E-AFA7F44B0103}" type="pres">
      <dgm:prSet presAssocID="{5E6AA6F5-26B2-4507-BB5A-909627658DBC}" presName="bgRect" presStyleLbl="bgShp" presStyleIdx="4" presStyleCnt="5"/>
      <dgm:spPr/>
    </dgm:pt>
    <dgm:pt modelId="{3AFF2ED8-B998-4037-87FD-8C116612B22A}" type="pres">
      <dgm:prSet presAssocID="{5E6AA6F5-26B2-4507-BB5A-909627658DBC}" presName="iconRect" presStyleLbl="node1" presStyleIdx="4" presStyleCnt="5"/>
      <dgm:spPr>
        <a:blipFill>
          <a:blip xmlns:r="http://schemas.openxmlformats.org/officeDocument/2006/relationships" r:embed="rId9">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Workflow"/>
        </a:ext>
      </dgm:extLst>
    </dgm:pt>
    <dgm:pt modelId="{FC1C83B4-22C6-4709-88B6-0274B7717819}" type="pres">
      <dgm:prSet presAssocID="{5E6AA6F5-26B2-4507-BB5A-909627658DBC}" presName="spaceRect" presStyleCnt="0"/>
      <dgm:spPr/>
    </dgm:pt>
    <dgm:pt modelId="{7CB09E97-8B86-4107-8426-8F54B1DDAB2A}" type="pres">
      <dgm:prSet presAssocID="{5E6AA6F5-26B2-4507-BB5A-909627658DBC}" presName="parTx" presStyleLbl="revTx" presStyleIdx="4" presStyleCnt="5">
        <dgm:presLayoutVars>
          <dgm:chMax val="0"/>
          <dgm:chPref val="0"/>
        </dgm:presLayoutVars>
      </dgm:prSet>
      <dgm:spPr/>
    </dgm:pt>
  </dgm:ptLst>
  <dgm:cxnLst>
    <dgm:cxn modelId="{22C8CE01-8D42-4C30-A396-0B44638B4543}" type="presOf" srcId="{26810E02-25D7-4F43-A2F2-1A5F74FE2249}" destId="{7C336A3F-D97B-461D-AF2E-C4372CDCD9E1}" srcOrd="0" destOrd="0" presId="urn:microsoft.com/office/officeart/2018/2/layout/IconVerticalSolidList"/>
    <dgm:cxn modelId="{667FEA15-9078-48C0-9F29-48E5384B9A76}" type="presOf" srcId="{8938C7EB-47E7-48C4-97DA-0BD099306ADF}" destId="{BC399AD2-896D-4A2B-BE7D-7B545162B0B6}" srcOrd="0" destOrd="0" presId="urn:microsoft.com/office/officeart/2018/2/layout/IconVerticalSolidList"/>
    <dgm:cxn modelId="{351F5A6C-C026-4AFA-B5B0-92CE0F6CA07D}" type="presOf" srcId="{4CD7A866-664F-40D9-AF82-387E0E83AA89}" destId="{CBA0FDDF-C972-4976-A450-A0FD351184D6}" srcOrd="0" destOrd="0" presId="urn:microsoft.com/office/officeart/2018/2/layout/IconVerticalSolidList"/>
    <dgm:cxn modelId="{BEA61A78-E1B1-4F1D-8756-22FE4F2BAD80}" srcId="{1253CFA9-0642-46C5-914C-EA072622DFDC}" destId="{5E6AA6F5-26B2-4507-BB5A-909627658DBC}" srcOrd="4" destOrd="0" parTransId="{5D793B18-E8CA-4760-B909-B663E6C6692D}" sibTransId="{FA536A7B-06E7-40BB-BCCD-8F929482CDE1}"/>
    <dgm:cxn modelId="{21916758-3B71-4668-B8BA-D337543E0914}" srcId="{1253CFA9-0642-46C5-914C-EA072622DFDC}" destId="{26810E02-25D7-4F43-A2F2-1A5F74FE2249}" srcOrd="3" destOrd="0" parTransId="{869BA343-B612-46C0-BD29-BF4416018384}" sibTransId="{EAF4B9ED-CE1C-42A9-92FB-A0A503A33D6E}"/>
    <dgm:cxn modelId="{6F614998-76F6-4AB8-AD37-9810EFCC7AC3}" srcId="{1253CFA9-0642-46C5-914C-EA072622DFDC}" destId="{5D03375A-2E4A-4A69-A2C4-AFCDA96A1139}" srcOrd="0" destOrd="0" parTransId="{54924E35-120C-4BFD-B4E8-CAE9283CF17E}" sibTransId="{D0A65CF1-843C-4D8D-B6E4-0A2949CAF25C}"/>
    <dgm:cxn modelId="{B4081FA8-FCA3-4E8D-A95B-5DE251E8CFE9}" type="presOf" srcId="{5E6AA6F5-26B2-4507-BB5A-909627658DBC}" destId="{7CB09E97-8B86-4107-8426-8F54B1DDAB2A}" srcOrd="0" destOrd="0" presId="urn:microsoft.com/office/officeart/2018/2/layout/IconVerticalSolidList"/>
    <dgm:cxn modelId="{598212BE-1488-4230-92CC-6161D7020157}" type="presOf" srcId="{1253CFA9-0642-46C5-914C-EA072622DFDC}" destId="{9A7FAA13-F5F9-4CFC-9A7E-D0C6D61CDC5E}" srcOrd="0" destOrd="0" presId="urn:microsoft.com/office/officeart/2018/2/layout/IconVerticalSolidList"/>
    <dgm:cxn modelId="{7E626FC6-D0AA-4537-8343-9912CD459046}" srcId="{1253CFA9-0642-46C5-914C-EA072622DFDC}" destId="{4CD7A866-664F-40D9-AF82-387E0E83AA89}" srcOrd="2" destOrd="0" parTransId="{4B7519C6-7B2D-4AC4-BEB9-DB47E214FEB4}" sibTransId="{EAEB5F04-01D6-46D6-9941-21A1155C4754}"/>
    <dgm:cxn modelId="{19CC3ACD-3425-4283-A529-B1F84B27EE0A}" srcId="{1253CFA9-0642-46C5-914C-EA072622DFDC}" destId="{8938C7EB-47E7-48C4-97DA-0BD099306ADF}" srcOrd="1" destOrd="0" parTransId="{0347C060-0B93-478F-9F42-9FCB425FA5AC}" sibTransId="{731D43AB-2FF7-4E14-B786-B1FAD6EB9F45}"/>
    <dgm:cxn modelId="{C950DED7-E096-42FA-90A5-47D38FE65016}" type="presOf" srcId="{5D03375A-2E4A-4A69-A2C4-AFCDA96A1139}" destId="{61FC8F8D-BAC0-46B6-9DFD-13B400776D9B}" srcOrd="0" destOrd="0" presId="urn:microsoft.com/office/officeart/2018/2/layout/IconVerticalSolidList"/>
    <dgm:cxn modelId="{DFD4FA56-B2F2-4292-BBA3-934462C0FCA6}" type="presParOf" srcId="{9A7FAA13-F5F9-4CFC-9A7E-D0C6D61CDC5E}" destId="{86204C33-366E-4321-9FE1-26758B1273E0}" srcOrd="0" destOrd="0" presId="urn:microsoft.com/office/officeart/2018/2/layout/IconVerticalSolidList"/>
    <dgm:cxn modelId="{76358711-3390-4491-BA47-CD0CAD9709FE}" type="presParOf" srcId="{86204C33-366E-4321-9FE1-26758B1273E0}" destId="{95EFB385-ADA2-441D-AE02-343580612422}" srcOrd="0" destOrd="0" presId="urn:microsoft.com/office/officeart/2018/2/layout/IconVerticalSolidList"/>
    <dgm:cxn modelId="{CA86DCBE-9600-42F8-BE42-B926AD8402E1}" type="presParOf" srcId="{86204C33-366E-4321-9FE1-26758B1273E0}" destId="{5AEBD045-129C-475A-A09C-6B458AECF43B}" srcOrd="1" destOrd="0" presId="urn:microsoft.com/office/officeart/2018/2/layout/IconVerticalSolidList"/>
    <dgm:cxn modelId="{6C8CE41C-A261-409F-B92A-F92A6E1C85D2}" type="presParOf" srcId="{86204C33-366E-4321-9FE1-26758B1273E0}" destId="{37F9965A-F6AA-477D-9EC0-B3EDE724B2D3}" srcOrd="2" destOrd="0" presId="urn:microsoft.com/office/officeart/2018/2/layout/IconVerticalSolidList"/>
    <dgm:cxn modelId="{105F64D8-94BB-45BB-A9C8-2979A043420F}" type="presParOf" srcId="{86204C33-366E-4321-9FE1-26758B1273E0}" destId="{61FC8F8D-BAC0-46B6-9DFD-13B400776D9B}" srcOrd="3" destOrd="0" presId="urn:microsoft.com/office/officeart/2018/2/layout/IconVerticalSolidList"/>
    <dgm:cxn modelId="{2EC7361B-6BA0-4A55-8728-41B5A2F399DD}" type="presParOf" srcId="{9A7FAA13-F5F9-4CFC-9A7E-D0C6D61CDC5E}" destId="{543AEFFA-C0F7-43A4-80B8-02BA9B0743E6}" srcOrd="1" destOrd="0" presId="urn:microsoft.com/office/officeart/2018/2/layout/IconVerticalSolidList"/>
    <dgm:cxn modelId="{2F28F773-95A1-4FC6-95E5-D1BB5778FD4B}" type="presParOf" srcId="{9A7FAA13-F5F9-4CFC-9A7E-D0C6D61CDC5E}" destId="{04FC48C6-9606-4BF7-989E-004F9FB95889}" srcOrd="2" destOrd="0" presId="urn:microsoft.com/office/officeart/2018/2/layout/IconVerticalSolidList"/>
    <dgm:cxn modelId="{4CF872A8-610D-4B4C-8260-487AC5D7315E}" type="presParOf" srcId="{04FC48C6-9606-4BF7-989E-004F9FB95889}" destId="{01751FC4-10F9-410C-88CB-2E18E6F7E728}" srcOrd="0" destOrd="0" presId="urn:microsoft.com/office/officeart/2018/2/layout/IconVerticalSolidList"/>
    <dgm:cxn modelId="{02A2E0A4-CE1F-4946-BE5B-7786F7C1CB58}" type="presParOf" srcId="{04FC48C6-9606-4BF7-989E-004F9FB95889}" destId="{A4B2CDBF-6322-42A6-BC19-F486D5D3628C}" srcOrd="1" destOrd="0" presId="urn:microsoft.com/office/officeart/2018/2/layout/IconVerticalSolidList"/>
    <dgm:cxn modelId="{7AE25253-2322-46BC-BE2B-FD7A1C6F30B1}" type="presParOf" srcId="{04FC48C6-9606-4BF7-989E-004F9FB95889}" destId="{E79C3365-5D00-4316-A357-3197DE454570}" srcOrd="2" destOrd="0" presId="urn:microsoft.com/office/officeart/2018/2/layout/IconVerticalSolidList"/>
    <dgm:cxn modelId="{B60F8AE9-02DF-4941-B34D-836A4F168D85}" type="presParOf" srcId="{04FC48C6-9606-4BF7-989E-004F9FB95889}" destId="{BC399AD2-896D-4A2B-BE7D-7B545162B0B6}" srcOrd="3" destOrd="0" presId="urn:microsoft.com/office/officeart/2018/2/layout/IconVerticalSolidList"/>
    <dgm:cxn modelId="{B8765335-F2E7-477A-9913-71062F4CDC58}" type="presParOf" srcId="{9A7FAA13-F5F9-4CFC-9A7E-D0C6D61CDC5E}" destId="{334E3393-2478-47DF-A26B-246CB51A4CD5}" srcOrd="3" destOrd="0" presId="urn:microsoft.com/office/officeart/2018/2/layout/IconVerticalSolidList"/>
    <dgm:cxn modelId="{D6F76C3C-C02F-4DF5-82AD-F202E78B3423}" type="presParOf" srcId="{9A7FAA13-F5F9-4CFC-9A7E-D0C6D61CDC5E}" destId="{B29778DB-F673-4199-BC7F-7DBDBE81F0FE}" srcOrd="4" destOrd="0" presId="urn:microsoft.com/office/officeart/2018/2/layout/IconVerticalSolidList"/>
    <dgm:cxn modelId="{EB0BADB1-F5B1-4090-A950-019C2497D60F}" type="presParOf" srcId="{B29778DB-F673-4199-BC7F-7DBDBE81F0FE}" destId="{54B444C6-AC2B-4AF4-9D52-0D0E2985B45D}" srcOrd="0" destOrd="0" presId="urn:microsoft.com/office/officeart/2018/2/layout/IconVerticalSolidList"/>
    <dgm:cxn modelId="{6B59FC8A-9188-4F3E-BBE7-783557F1EC7E}" type="presParOf" srcId="{B29778DB-F673-4199-BC7F-7DBDBE81F0FE}" destId="{4587EAC5-1049-4F65-85CD-DC640342D22D}" srcOrd="1" destOrd="0" presId="urn:microsoft.com/office/officeart/2018/2/layout/IconVerticalSolidList"/>
    <dgm:cxn modelId="{4FA52CCF-6065-45C7-85B5-854F55633328}" type="presParOf" srcId="{B29778DB-F673-4199-BC7F-7DBDBE81F0FE}" destId="{97051B8F-24D2-49B7-BF56-9431D5018D4F}" srcOrd="2" destOrd="0" presId="urn:microsoft.com/office/officeart/2018/2/layout/IconVerticalSolidList"/>
    <dgm:cxn modelId="{3851E808-21A2-4919-B52F-6F71BA70CE97}" type="presParOf" srcId="{B29778DB-F673-4199-BC7F-7DBDBE81F0FE}" destId="{CBA0FDDF-C972-4976-A450-A0FD351184D6}" srcOrd="3" destOrd="0" presId="urn:microsoft.com/office/officeart/2018/2/layout/IconVerticalSolidList"/>
    <dgm:cxn modelId="{ECDD19D8-53F8-4AB7-B1A3-297F5FB73F68}" type="presParOf" srcId="{9A7FAA13-F5F9-4CFC-9A7E-D0C6D61CDC5E}" destId="{D1B9C237-1350-45E8-8977-0B58A6C46AF6}" srcOrd="5" destOrd="0" presId="urn:microsoft.com/office/officeart/2018/2/layout/IconVerticalSolidList"/>
    <dgm:cxn modelId="{2ED61597-E072-403B-AEE2-129845E7F42F}" type="presParOf" srcId="{9A7FAA13-F5F9-4CFC-9A7E-D0C6D61CDC5E}" destId="{46ABE3EC-154C-4C66-B53A-44E3CA17CFBF}" srcOrd="6" destOrd="0" presId="urn:microsoft.com/office/officeart/2018/2/layout/IconVerticalSolidList"/>
    <dgm:cxn modelId="{126EE842-8A5C-4093-AD77-887AF01C5A3F}" type="presParOf" srcId="{46ABE3EC-154C-4C66-B53A-44E3CA17CFBF}" destId="{B2137DC0-2B40-4A10-ABA6-0D2B4096A757}" srcOrd="0" destOrd="0" presId="urn:microsoft.com/office/officeart/2018/2/layout/IconVerticalSolidList"/>
    <dgm:cxn modelId="{F04838F2-43D6-47B3-8DDB-5126B9B5D387}" type="presParOf" srcId="{46ABE3EC-154C-4C66-B53A-44E3CA17CFBF}" destId="{F6D93788-A674-4A75-B2F8-5DF663431E5C}" srcOrd="1" destOrd="0" presId="urn:microsoft.com/office/officeart/2018/2/layout/IconVerticalSolidList"/>
    <dgm:cxn modelId="{128FC495-D68F-4ADB-9770-423D86083C14}" type="presParOf" srcId="{46ABE3EC-154C-4C66-B53A-44E3CA17CFBF}" destId="{50AC0F13-D98E-4868-A917-8154EE1A8B31}" srcOrd="2" destOrd="0" presId="urn:microsoft.com/office/officeart/2018/2/layout/IconVerticalSolidList"/>
    <dgm:cxn modelId="{AC8C8D83-3ECC-4434-AF60-1D06DE2E47D7}" type="presParOf" srcId="{46ABE3EC-154C-4C66-B53A-44E3CA17CFBF}" destId="{7C336A3F-D97B-461D-AF2E-C4372CDCD9E1}" srcOrd="3" destOrd="0" presId="urn:microsoft.com/office/officeart/2018/2/layout/IconVerticalSolidList"/>
    <dgm:cxn modelId="{F453AB61-700E-46B2-8204-3D8B6660C494}" type="presParOf" srcId="{9A7FAA13-F5F9-4CFC-9A7E-D0C6D61CDC5E}" destId="{E040A50F-E5AC-4E8C-ADBF-148DB6E689CB}" srcOrd="7" destOrd="0" presId="urn:microsoft.com/office/officeart/2018/2/layout/IconVerticalSolidList"/>
    <dgm:cxn modelId="{064C650C-4272-467D-A5AA-E2A98FDF9CAE}" type="presParOf" srcId="{9A7FAA13-F5F9-4CFC-9A7E-D0C6D61CDC5E}" destId="{7E3E0D1C-EFDA-49D2-9353-48F074CBFF81}" srcOrd="8" destOrd="0" presId="urn:microsoft.com/office/officeart/2018/2/layout/IconVerticalSolidList"/>
    <dgm:cxn modelId="{1AD43045-61B5-4722-959F-B21D01DB2829}" type="presParOf" srcId="{7E3E0D1C-EFDA-49D2-9353-48F074CBFF81}" destId="{B279E573-632C-4AD0-A54E-AFA7F44B0103}" srcOrd="0" destOrd="0" presId="urn:microsoft.com/office/officeart/2018/2/layout/IconVerticalSolidList"/>
    <dgm:cxn modelId="{F872F252-8A2D-4BD7-844B-6FBC8767493D}" type="presParOf" srcId="{7E3E0D1C-EFDA-49D2-9353-48F074CBFF81}" destId="{3AFF2ED8-B998-4037-87FD-8C116612B22A}" srcOrd="1" destOrd="0" presId="urn:microsoft.com/office/officeart/2018/2/layout/IconVerticalSolidList"/>
    <dgm:cxn modelId="{E6679E05-4221-47B9-BA2D-E6E6CE842251}" type="presParOf" srcId="{7E3E0D1C-EFDA-49D2-9353-48F074CBFF81}" destId="{FC1C83B4-22C6-4709-88B6-0274B7717819}" srcOrd="2" destOrd="0" presId="urn:microsoft.com/office/officeart/2018/2/layout/IconVerticalSolidList"/>
    <dgm:cxn modelId="{B583BA3E-0D48-4918-88C9-39534412B6D0}" type="presParOf" srcId="{7E3E0D1C-EFDA-49D2-9353-48F074CBFF81}" destId="{7CB09E97-8B86-4107-8426-8F54B1DDAB2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2C74CF-FDC4-4D0F-9405-268EC55D3CA5}"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91682C9-C438-49F6-BF6F-2C1B09EA782F}">
      <dgm:prSet/>
      <dgm:spPr/>
      <dgm:t>
        <a:bodyPr/>
        <a:lstStyle/>
        <a:p>
          <a:pPr>
            <a:defRPr cap="all"/>
          </a:pPr>
          <a:r>
            <a:rPr lang="en-US" dirty="0">
              <a:solidFill>
                <a:schemeClr val="accent1">
                  <a:lumMod val="60000"/>
                  <a:lumOff val="40000"/>
                </a:schemeClr>
              </a:solidFill>
            </a:rPr>
            <a:t>Think simplicity at this point </a:t>
          </a:r>
        </a:p>
      </dgm:t>
    </dgm:pt>
    <dgm:pt modelId="{7299E673-ADFC-4B76-B2FA-320BCDA92D2D}" type="parTrans" cxnId="{D81E59B0-0AE1-4688-9B96-64BACE857F8D}">
      <dgm:prSet/>
      <dgm:spPr/>
      <dgm:t>
        <a:bodyPr/>
        <a:lstStyle/>
        <a:p>
          <a:endParaRPr lang="en-US"/>
        </a:p>
      </dgm:t>
    </dgm:pt>
    <dgm:pt modelId="{EB605BDC-3868-4198-8D56-0757C4576B40}" type="sibTrans" cxnId="{D81E59B0-0AE1-4688-9B96-64BACE857F8D}">
      <dgm:prSet/>
      <dgm:spPr/>
      <dgm:t>
        <a:bodyPr/>
        <a:lstStyle/>
        <a:p>
          <a:endParaRPr lang="en-US"/>
        </a:p>
      </dgm:t>
    </dgm:pt>
    <dgm:pt modelId="{6BC80200-2AFB-4115-935C-8A57D396A0D0}">
      <dgm:prSet/>
      <dgm:spPr/>
      <dgm:t>
        <a:bodyPr/>
        <a:lstStyle/>
        <a:p>
          <a:pPr>
            <a:defRPr cap="all"/>
          </a:pPr>
          <a:endParaRPr lang="en-US" dirty="0"/>
        </a:p>
      </dgm:t>
    </dgm:pt>
    <dgm:pt modelId="{952D915F-A593-4996-8F0B-47D7C13DD23D}" type="parTrans" cxnId="{FD5F9400-DAC5-4A1E-8919-C995E7EDEDAE}">
      <dgm:prSet/>
      <dgm:spPr/>
      <dgm:t>
        <a:bodyPr/>
        <a:lstStyle/>
        <a:p>
          <a:endParaRPr lang="en-US"/>
        </a:p>
      </dgm:t>
    </dgm:pt>
    <dgm:pt modelId="{8C383925-1CB9-4902-A720-908AA5670BA9}" type="sibTrans" cxnId="{FD5F9400-DAC5-4A1E-8919-C995E7EDEDAE}">
      <dgm:prSet/>
      <dgm:spPr/>
      <dgm:t>
        <a:bodyPr/>
        <a:lstStyle/>
        <a:p>
          <a:endParaRPr lang="en-US"/>
        </a:p>
      </dgm:t>
    </dgm:pt>
    <dgm:pt modelId="{22B3D5F6-D376-44F6-A8E2-5F14C707D406}" type="pres">
      <dgm:prSet presAssocID="{E52C74CF-FDC4-4D0F-9405-268EC55D3CA5}" presName="root" presStyleCnt="0">
        <dgm:presLayoutVars>
          <dgm:dir/>
          <dgm:resizeHandles val="exact"/>
        </dgm:presLayoutVars>
      </dgm:prSet>
      <dgm:spPr/>
    </dgm:pt>
    <dgm:pt modelId="{D0488F1D-1C52-4F10-A4BD-A5E1747B3FA9}" type="pres">
      <dgm:prSet presAssocID="{B91682C9-C438-49F6-BF6F-2C1B09EA782F}" presName="compNode" presStyleCnt="0"/>
      <dgm:spPr/>
    </dgm:pt>
    <dgm:pt modelId="{22919D29-4FD5-4A1F-8EB8-1781A57D68AE}" type="pres">
      <dgm:prSet presAssocID="{B91682C9-C438-49F6-BF6F-2C1B09EA782F}" presName="iconBgRect" presStyleLbl="bgShp" presStyleIdx="0" presStyleCnt="2"/>
      <dgm:spPr>
        <a:solidFill>
          <a:schemeClr val="accent1">
            <a:lumMod val="60000"/>
            <a:lumOff val="40000"/>
          </a:schemeClr>
        </a:solidFill>
      </dgm:spPr>
    </dgm:pt>
    <dgm:pt modelId="{2BCA22CE-11B6-4FB4-AE26-FED16605544D}" type="pres">
      <dgm:prSet presAssocID="{B91682C9-C438-49F6-BF6F-2C1B09EA782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44DB0094-ACA2-4931-AEB1-B34B01F7CD8B}" type="pres">
      <dgm:prSet presAssocID="{B91682C9-C438-49F6-BF6F-2C1B09EA782F}" presName="spaceRect" presStyleCnt="0"/>
      <dgm:spPr/>
    </dgm:pt>
    <dgm:pt modelId="{37C9A668-E6B8-4DFC-8D34-FD05D9E577A1}" type="pres">
      <dgm:prSet presAssocID="{B91682C9-C438-49F6-BF6F-2C1B09EA782F}" presName="textRect" presStyleLbl="revTx" presStyleIdx="0" presStyleCnt="2" custScaleX="706282">
        <dgm:presLayoutVars>
          <dgm:chMax val="1"/>
          <dgm:chPref val="1"/>
        </dgm:presLayoutVars>
      </dgm:prSet>
      <dgm:spPr/>
    </dgm:pt>
    <dgm:pt modelId="{25824E20-51FF-4D4C-9970-646EF4105289}" type="pres">
      <dgm:prSet presAssocID="{EB605BDC-3868-4198-8D56-0757C4576B40}" presName="sibTrans" presStyleCnt="0"/>
      <dgm:spPr/>
    </dgm:pt>
    <dgm:pt modelId="{8BB1BFFE-FAD3-4BE1-96D4-8A7353A36221}" type="pres">
      <dgm:prSet presAssocID="{6BC80200-2AFB-4115-935C-8A57D396A0D0}" presName="compNode" presStyleCnt="0"/>
      <dgm:spPr/>
    </dgm:pt>
    <dgm:pt modelId="{D83A47E7-C805-460D-B738-C454ABCB24A1}" type="pres">
      <dgm:prSet presAssocID="{6BC80200-2AFB-4115-935C-8A57D396A0D0}" presName="iconBgRect" presStyleLbl="bgShp" presStyleIdx="1" presStyleCnt="2"/>
      <dgm:spPr/>
    </dgm:pt>
    <dgm:pt modelId="{BBBE6ECB-9951-41C3-BE61-A8A67AB44908}" type="pres">
      <dgm:prSet presAssocID="{6BC80200-2AFB-4115-935C-8A57D396A0D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C51D84D1-B9D3-473F-BEEC-B6584EF7D4ED}" type="pres">
      <dgm:prSet presAssocID="{6BC80200-2AFB-4115-935C-8A57D396A0D0}" presName="spaceRect" presStyleCnt="0"/>
      <dgm:spPr/>
    </dgm:pt>
    <dgm:pt modelId="{67C90A0F-99D6-4311-8107-C6DE9064C79F}" type="pres">
      <dgm:prSet presAssocID="{6BC80200-2AFB-4115-935C-8A57D396A0D0}" presName="textRect" presStyleLbl="revTx" presStyleIdx="1" presStyleCnt="2">
        <dgm:presLayoutVars>
          <dgm:chMax val="1"/>
          <dgm:chPref val="1"/>
        </dgm:presLayoutVars>
      </dgm:prSet>
      <dgm:spPr/>
    </dgm:pt>
  </dgm:ptLst>
  <dgm:cxnLst>
    <dgm:cxn modelId="{FD5F9400-DAC5-4A1E-8919-C995E7EDEDAE}" srcId="{E52C74CF-FDC4-4D0F-9405-268EC55D3CA5}" destId="{6BC80200-2AFB-4115-935C-8A57D396A0D0}" srcOrd="1" destOrd="0" parTransId="{952D915F-A593-4996-8F0B-47D7C13DD23D}" sibTransId="{8C383925-1CB9-4902-A720-908AA5670BA9}"/>
    <dgm:cxn modelId="{6B59C90F-6187-4E4A-887C-8548CED6358E}" type="presOf" srcId="{E52C74CF-FDC4-4D0F-9405-268EC55D3CA5}" destId="{22B3D5F6-D376-44F6-A8E2-5F14C707D406}" srcOrd="0" destOrd="0" presId="urn:microsoft.com/office/officeart/2018/5/layout/IconCircleLabelList"/>
    <dgm:cxn modelId="{8E77418D-8E4F-4BE2-827D-1C014924F6ED}" type="presOf" srcId="{B91682C9-C438-49F6-BF6F-2C1B09EA782F}" destId="{37C9A668-E6B8-4DFC-8D34-FD05D9E577A1}" srcOrd="0" destOrd="0" presId="urn:microsoft.com/office/officeart/2018/5/layout/IconCircleLabelList"/>
    <dgm:cxn modelId="{D81E59B0-0AE1-4688-9B96-64BACE857F8D}" srcId="{E52C74CF-FDC4-4D0F-9405-268EC55D3CA5}" destId="{B91682C9-C438-49F6-BF6F-2C1B09EA782F}" srcOrd="0" destOrd="0" parTransId="{7299E673-ADFC-4B76-B2FA-320BCDA92D2D}" sibTransId="{EB605BDC-3868-4198-8D56-0757C4576B40}"/>
    <dgm:cxn modelId="{4B3C65F4-994E-40B1-A32F-C1125F103239}" type="presOf" srcId="{6BC80200-2AFB-4115-935C-8A57D396A0D0}" destId="{67C90A0F-99D6-4311-8107-C6DE9064C79F}" srcOrd="0" destOrd="0" presId="urn:microsoft.com/office/officeart/2018/5/layout/IconCircleLabelList"/>
    <dgm:cxn modelId="{BAE36973-1D41-40BC-B9FB-1E6E80D69AF4}" type="presParOf" srcId="{22B3D5F6-D376-44F6-A8E2-5F14C707D406}" destId="{D0488F1D-1C52-4F10-A4BD-A5E1747B3FA9}" srcOrd="0" destOrd="0" presId="urn:microsoft.com/office/officeart/2018/5/layout/IconCircleLabelList"/>
    <dgm:cxn modelId="{0B683F97-1155-41C7-9517-DA90DF630EB9}" type="presParOf" srcId="{D0488F1D-1C52-4F10-A4BD-A5E1747B3FA9}" destId="{22919D29-4FD5-4A1F-8EB8-1781A57D68AE}" srcOrd="0" destOrd="0" presId="urn:microsoft.com/office/officeart/2018/5/layout/IconCircleLabelList"/>
    <dgm:cxn modelId="{C2BAF240-A548-4846-A4FD-B03B4E6E3F01}" type="presParOf" srcId="{D0488F1D-1C52-4F10-A4BD-A5E1747B3FA9}" destId="{2BCA22CE-11B6-4FB4-AE26-FED16605544D}" srcOrd="1" destOrd="0" presId="urn:microsoft.com/office/officeart/2018/5/layout/IconCircleLabelList"/>
    <dgm:cxn modelId="{2B9AB89C-1D3F-4D3F-B840-1388ABB66FAF}" type="presParOf" srcId="{D0488F1D-1C52-4F10-A4BD-A5E1747B3FA9}" destId="{44DB0094-ACA2-4931-AEB1-B34B01F7CD8B}" srcOrd="2" destOrd="0" presId="urn:microsoft.com/office/officeart/2018/5/layout/IconCircleLabelList"/>
    <dgm:cxn modelId="{4FF0AE19-28A8-4F42-BEC2-60542DFB5345}" type="presParOf" srcId="{D0488F1D-1C52-4F10-A4BD-A5E1747B3FA9}" destId="{37C9A668-E6B8-4DFC-8D34-FD05D9E577A1}" srcOrd="3" destOrd="0" presId="urn:microsoft.com/office/officeart/2018/5/layout/IconCircleLabelList"/>
    <dgm:cxn modelId="{F8F1F0BF-A4D6-43C8-BCA7-E8FA8F3AC761}" type="presParOf" srcId="{22B3D5F6-D376-44F6-A8E2-5F14C707D406}" destId="{25824E20-51FF-4D4C-9970-646EF4105289}" srcOrd="1" destOrd="0" presId="urn:microsoft.com/office/officeart/2018/5/layout/IconCircleLabelList"/>
    <dgm:cxn modelId="{5808AC89-E832-4355-9326-01DFCEE46F71}" type="presParOf" srcId="{22B3D5F6-D376-44F6-A8E2-5F14C707D406}" destId="{8BB1BFFE-FAD3-4BE1-96D4-8A7353A36221}" srcOrd="2" destOrd="0" presId="urn:microsoft.com/office/officeart/2018/5/layout/IconCircleLabelList"/>
    <dgm:cxn modelId="{C2A935FD-A52C-44A7-979B-435053902804}" type="presParOf" srcId="{8BB1BFFE-FAD3-4BE1-96D4-8A7353A36221}" destId="{D83A47E7-C805-460D-B738-C454ABCB24A1}" srcOrd="0" destOrd="0" presId="urn:microsoft.com/office/officeart/2018/5/layout/IconCircleLabelList"/>
    <dgm:cxn modelId="{61472F11-E5C3-4DF1-8CFA-F282EF2C99E4}" type="presParOf" srcId="{8BB1BFFE-FAD3-4BE1-96D4-8A7353A36221}" destId="{BBBE6ECB-9951-41C3-BE61-A8A67AB44908}" srcOrd="1" destOrd="0" presId="urn:microsoft.com/office/officeart/2018/5/layout/IconCircleLabelList"/>
    <dgm:cxn modelId="{2C8AC201-4350-46B9-B1D2-496B23102F3A}" type="presParOf" srcId="{8BB1BFFE-FAD3-4BE1-96D4-8A7353A36221}" destId="{C51D84D1-B9D3-473F-BEEC-B6584EF7D4ED}" srcOrd="2" destOrd="0" presId="urn:microsoft.com/office/officeart/2018/5/layout/IconCircleLabelList"/>
    <dgm:cxn modelId="{9C49D837-6AAC-4D79-A1F2-4221D55A7F40}" type="presParOf" srcId="{8BB1BFFE-FAD3-4BE1-96D4-8A7353A36221}" destId="{67C90A0F-99D6-4311-8107-C6DE9064C79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B2513D-5E71-48E5-A929-EACDB1DDD28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A6A1146-09EC-485E-ACD7-2B0196E21938}">
      <dgm:prSet custT="1"/>
      <dgm:spPr/>
      <dgm:t>
        <a:bodyPr/>
        <a:lstStyle/>
        <a:p>
          <a:r>
            <a:rPr lang="en-US" sz="1800"/>
            <a:t>As mid-month approaches remind the subs that the more work they get done in the next 10 days the more they can invoice for on the 25th of the month.  This is particularly motivating to PM’s and Executive team members.  </a:t>
          </a:r>
        </a:p>
      </dgm:t>
    </dgm:pt>
    <dgm:pt modelId="{A2928BD2-7DCC-487B-82BC-219E48E63E51}" type="parTrans" cxnId="{5100746B-7479-4930-A2A0-1B44916B8A3E}">
      <dgm:prSet/>
      <dgm:spPr/>
      <dgm:t>
        <a:bodyPr/>
        <a:lstStyle/>
        <a:p>
          <a:endParaRPr lang="en-US"/>
        </a:p>
      </dgm:t>
    </dgm:pt>
    <dgm:pt modelId="{ED8083F8-AE39-4ACD-BD00-8875A3ED9960}" type="sibTrans" cxnId="{5100746B-7479-4930-A2A0-1B44916B8A3E}">
      <dgm:prSet/>
      <dgm:spPr/>
      <dgm:t>
        <a:bodyPr/>
        <a:lstStyle/>
        <a:p>
          <a:endParaRPr lang="en-US"/>
        </a:p>
      </dgm:t>
    </dgm:pt>
    <dgm:pt modelId="{8FFC4FF7-A461-48BE-B48A-FEBA2877A9C4}">
      <dgm:prSet custT="1"/>
      <dgm:spPr/>
      <dgm:t>
        <a:bodyPr/>
        <a:lstStyle/>
        <a:p>
          <a:r>
            <a:rPr lang="en-US" sz="1800"/>
            <a:t>Recommend trades that need wide open spaces to work weekends.  Trades such as tile/paint can complete a lot of work with no interruptions and will often times agree to the weekend work if scheduled far enough in advance. </a:t>
          </a:r>
        </a:p>
      </dgm:t>
    </dgm:pt>
    <dgm:pt modelId="{F5CC90FC-7731-415E-B527-65A27566761C}" type="parTrans" cxnId="{3796F0D4-0C19-4AFF-A587-C213C45A96BC}">
      <dgm:prSet/>
      <dgm:spPr/>
      <dgm:t>
        <a:bodyPr/>
        <a:lstStyle/>
        <a:p>
          <a:endParaRPr lang="en-US"/>
        </a:p>
      </dgm:t>
    </dgm:pt>
    <dgm:pt modelId="{CCBF4F62-FFFE-4B3E-9AAF-858C3CE7FB73}" type="sibTrans" cxnId="{3796F0D4-0C19-4AFF-A587-C213C45A96BC}">
      <dgm:prSet/>
      <dgm:spPr/>
      <dgm:t>
        <a:bodyPr/>
        <a:lstStyle/>
        <a:p>
          <a:endParaRPr lang="en-US"/>
        </a:p>
      </dgm:t>
    </dgm:pt>
    <dgm:pt modelId="{BDAFBF78-0DB3-4FF8-B60C-A9A6B0CC8866}" type="pres">
      <dgm:prSet presAssocID="{F0B2513D-5E71-48E5-A929-EACDB1DDD28C}" presName="root" presStyleCnt="0">
        <dgm:presLayoutVars>
          <dgm:dir/>
          <dgm:resizeHandles val="exact"/>
        </dgm:presLayoutVars>
      </dgm:prSet>
      <dgm:spPr/>
    </dgm:pt>
    <dgm:pt modelId="{AC28960A-216E-4BF1-BD9A-52E594063760}" type="pres">
      <dgm:prSet presAssocID="{EA6A1146-09EC-485E-ACD7-2B0196E21938}" presName="compNode" presStyleCnt="0"/>
      <dgm:spPr/>
    </dgm:pt>
    <dgm:pt modelId="{EB1E5050-68AF-41EE-BB22-9AE9CB631632}" type="pres">
      <dgm:prSet presAssocID="{EA6A1146-09EC-485E-ACD7-2B0196E21938}"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reasure chest outline"/>
        </a:ext>
      </dgm:extLst>
    </dgm:pt>
    <dgm:pt modelId="{822404E5-98C9-4CA2-B667-E58AD07A2DF5}" type="pres">
      <dgm:prSet presAssocID="{EA6A1146-09EC-485E-ACD7-2B0196E21938}" presName="spaceRect" presStyleCnt="0"/>
      <dgm:spPr/>
    </dgm:pt>
    <dgm:pt modelId="{BEB03F70-292F-4E49-9756-2B293E009639}" type="pres">
      <dgm:prSet presAssocID="{EA6A1146-09EC-485E-ACD7-2B0196E21938}" presName="textRect" presStyleLbl="revTx" presStyleIdx="0" presStyleCnt="2">
        <dgm:presLayoutVars>
          <dgm:chMax val="1"/>
          <dgm:chPref val="1"/>
        </dgm:presLayoutVars>
      </dgm:prSet>
      <dgm:spPr/>
    </dgm:pt>
    <dgm:pt modelId="{272AE558-661D-4E21-A5FC-33CA70A393E5}" type="pres">
      <dgm:prSet presAssocID="{ED8083F8-AE39-4ACD-BD00-8875A3ED9960}" presName="sibTrans" presStyleCnt="0"/>
      <dgm:spPr/>
    </dgm:pt>
    <dgm:pt modelId="{868B5A6F-D586-444E-9F73-CBCCBE28181B}" type="pres">
      <dgm:prSet presAssocID="{8FFC4FF7-A461-48BE-B48A-FEBA2877A9C4}" presName="compNode" presStyleCnt="0"/>
      <dgm:spPr/>
    </dgm:pt>
    <dgm:pt modelId="{D9696CAC-5E49-43AD-8AA5-250CEF749578}" type="pres">
      <dgm:prSet presAssocID="{8FFC4FF7-A461-48BE-B48A-FEBA2877A9C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ack hammer"/>
        </a:ext>
      </dgm:extLst>
    </dgm:pt>
    <dgm:pt modelId="{A85F1B71-E08E-421C-9B63-B346BECA1523}" type="pres">
      <dgm:prSet presAssocID="{8FFC4FF7-A461-48BE-B48A-FEBA2877A9C4}" presName="spaceRect" presStyleCnt="0"/>
      <dgm:spPr/>
    </dgm:pt>
    <dgm:pt modelId="{DBF3D1A2-F04F-4AAC-9C05-19E6CE907A22}" type="pres">
      <dgm:prSet presAssocID="{8FFC4FF7-A461-48BE-B48A-FEBA2877A9C4}" presName="textRect" presStyleLbl="revTx" presStyleIdx="1" presStyleCnt="2">
        <dgm:presLayoutVars>
          <dgm:chMax val="1"/>
          <dgm:chPref val="1"/>
        </dgm:presLayoutVars>
      </dgm:prSet>
      <dgm:spPr/>
    </dgm:pt>
  </dgm:ptLst>
  <dgm:cxnLst>
    <dgm:cxn modelId="{35D60869-5292-42E5-8D27-36EFE5683A53}" type="presOf" srcId="{F0B2513D-5E71-48E5-A929-EACDB1DDD28C}" destId="{BDAFBF78-0DB3-4FF8-B60C-A9A6B0CC8866}" srcOrd="0" destOrd="0" presId="urn:microsoft.com/office/officeart/2018/2/layout/IconLabelList"/>
    <dgm:cxn modelId="{5100746B-7479-4930-A2A0-1B44916B8A3E}" srcId="{F0B2513D-5E71-48E5-A929-EACDB1DDD28C}" destId="{EA6A1146-09EC-485E-ACD7-2B0196E21938}" srcOrd="0" destOrd="0" parTransId="{A2928BD2-7DCC-487B-82BC-219E48E63E51}" sibTransId="{ED8083F8-AE39-4ACD-BD00-8875A3ED9960}"/>
    <dgm:cxn modelId="{A974598A-66ED-4DF8-ABB2-F3A1398B23A4}" type="presOf" srcId="{8FFC4FF7-A461-48BE-B48A-FEBA2877A9C4}" destId="{DBF3D1A2-F04F-4AAC-9C05-19E6CE907A22}" srcOrd="0" destOrd="0" presId="urn:microsoft.com/office/officeart/2018/2/layout/IconLabelList"/>
    <dgm:cxn modelId="{792DE08E-0CFF-4649-9C5B-092A2757BEE6}" type="presOf" srcId="{EA6A1146-09EC-485E-ACD7-2B0196E21938}" destId="{BEB03F70-292F-4E49-9756-2B293E009639}" srcOrd="0" destOrd="0" presId="urn:microsoft.com/office/officeart/2018/2/layout/IconLabelList"/>
    <dgm:cxn modelId="{3796F0D4-0C19-4AFF-A587-C213C45A96BC}" srcId="{F0B2513D-5E71-48E5-A929-EACDB1DDD28C}" destId="{8FFC4FF7-A461-48BE-B48A-FEBA2877A9C4}" srcOrd="1" destOrd="0" parTransId="{F5CC90FC-7731-415E-B527-65A27566761C}" sibTransId="{CCBF4F62-FFFE-4B3E-9AAF-858C3CE7FB73}"/>
    <dgm:cxn modelId="{24911B9D-FA7A-4981-974F-ACA1DB77D2A8}" type="presParOf" srcId="{BDAFBF78-0DB3-4FF8-B60C-A9A6B0CC8866}" destId="{AC28960A-216E-4BF1-BD9A-52E594063760}" srcOrd="0" destOrd="0" presId="urn:microsoft.com/office/officeart/2018/2/layout/IconLabelList"/>
    <dgm:cxn modelId="{9F01F32B-7409-4FDE-B9C2-2CCFA70EE83B}" type="presParOf" srcId="{AC28960A-216E-4BF1-BD9A-52E594063760}" destId="{EB1E5050-68AF-41EE-BB22-9AE9CB631632}" srcOrd="0" destOrd="0" presId="urn:microsoft.com/office/officeart/2018/2/layout/IconLabelList"/>
    <dgm:cxn modelId="{F2D58C5C-CF5E-4884-BDA6-F356EDC15F5B}" type="presParOf" srcId="{AC28960A-216E-4BF1-BD9A-52E594063760}" destId="{822404E5-98C9-4CA2-B667-E58AD07A2DF5}" srcOrd="1" destOrd="0" presId="urn:microsoft.com/office/officeart/2018/2/layout/IconLabelList"/>
    <dgm:cxn modelId="{5B249D6C-1FD8-4A62-9E40-4123A8B2FDC6}" type="presParOf" srcId="{AC28960A-216E-4BF1-BD9A-52E594063760}" destId="{BEB03F70-292F-4E49-9756-2B293E009639}" srcOrd="2" destOrd="0" presId="urn:microsoft.com/office/officeart/2018/2/layout/IconLabelList"/>
    <dgm:cxn modelId="{F8805313-6F29-40D0-86DA-5F53A8ABF1FC}" type="presParOf" srcId="{BDAFBF78-0DB3-4FF8-B60C-A9A6B0CC8866}" destId="{272AE558-661D-4E21-A5FC-33CA70A393E5}" srcOrd="1" destOrd="0" presId="urn:microsoft.com/office/officeart/2018/2/layout/IconLabelList"/>
    <dgm:cxn modelId="{554D71F7-C636-4D4F-9EAD-FD2BCB9BE21A}" type="presParOf" srcId="{BDAFBF78-0DB3-4FF8-B60C-A9A6B0CC8866}" destId="{868B5A6F-D586-444E-9F73-CBCCBE28181B}" srcOrd="2" destOrd="0" presId="urn:microsoft.com/office/officeart/2018/2/layout/IconLabelList"/>
    <dgm:cxn modelId="{E3EB77B8-F11B-49D2-93D4-32F3D87F7C16}" type="presParOf" srcId="{868B5A6F-D586-444E-9F73-CBCCBE28181B}" destId="{D9696CAC-5E49-43AD-8AA5-250CEF749578}" srcOrd="0" destOrd="0" presId="urn:microsoft.com/office/officeart/2018/2/layout/IconLabelList"/>
    <dgm:cxn modelId="{4A8ECB35-371A-42A7-A688-12EC81C0DB26}" type="presParOf" srcId="{868B5A6F-D586-444E-9F73-CBCCBE28181B}" destId="{A85F1B71-E08E-421C-9B63-B346BECA1523}" srcOrd="1" destOrd="0" presId="urn:microsoft.com/office/officeart/2018/2/layout/IconLabelList"/>
    <dgm:cxn modelId="{9F7435CF-E3D8-4009-9D9B-5CF4BF849560}" type="presParOf" srcId="{868B5A6F-D586-444E-9F73-CBCCBE28181B}" destId="{DBF3D1A2-F04F-4AAC-9C05-19E6CE907A2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D4ED6-0415-497D-9AC4-70650804FCA4}">
      <dsp:nvSpPr>
        <dsp:cNvPr id="0" name=""/>
        <dsp:cNvSpPr/>
      </dsp:nvSpPr>
      <dsp:spPr>
        <a:xfrm>
          <a:off x="0" y="3399"/>
          <a:ext cx="10515600" cy="724089"/>
        </a:xfrm>
        <a:prstGeom prst="roundRect">
          <a:avLst>
            <a:gd name="adj" fmla="val 1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5474F1FF-22D9-43BE-984A-9CBEC7F37470}">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40D81E-1BF7-4FFD-8467-23337B87A50C}">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kern="1200" dirty="0"/>
            <a:t>Forecasting </a:t>
          </a:r>
        </a:p>
      </dsp:txBody>
      <dsp:txXfrm>
        <a:off x="836323" y="3399"/>
        <a:ext cx="9679276" cy="724089"/>
      </dsp:txXfrm>
    </dsp:sp>
    <dsp:sp modelId="{1BAA08BB-DE2E-4490-B8AF-0A6594FD7B2A}">
      <dsp:nvSpPr>
        <dsp:cNvPr id="0" name=""/>
        <dsp:cNvSpPr/>
      </dsp:nvSpPr>
      <dsp:spPr>
        <a:xfrm>
          <a:off x="0" y="908511"/>
          <a:ext cx="10515600" cy="724089"/>
        </a:xfrm>
        <a:prstGeom prst="roundRect">
          <a:avLst>
            <a:gd name="adj" fmla="val 1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45A7BCCE-09DE-457F-9E24-0275A800A554}">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DF8022-F1E8-44AD-B336-A64BE9E3FBC5}">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kern="1200" dirty="0"/>
            <a:t>Increased interaction w internal office departments, field and remote offices</a:t>
          </a:r>
        </a:p>
      </dsp:txBody>
      <dsp:txXfrm>
        <a:off x="836323" y="908511"/>
        <a:ext cx="9679276" cy="724089"/>
      </dsp:txXfrm>
    </dsp:sp>
    <dsp:sp modelId="{497786A3-E66C-4C2B-A6BB-ECBB529C0669}">
      <dsp:nvSpPr>
        <dsp:cNvPr id="0" name=""/>
        <dsp:cNvSpPr/>
      </dsp:nvSpPr>
      <dsp:spPr>
        <a:xfrm>
          <a:off x="0" y="1813624"/>
          <a:ext cx="10515600" cy="724089"/>
        </a:xfrm>
        <a:prstGeom prst="roundRect">
          <a:avLst>
            <a:gd name="adj" fmla="val 1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33F1B2CD-2034-4E21-96E6-E1207D9A4E39}">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37DEEE-4CF6-4E33-A7F4-C12AFCA852EC}">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kern="1200" dirty="0"/>
            <a:t>Utilizing multiple scheduling methods</a:t>
          </a:r>
        </a:p>
      </dsp:txBody>
      <dsp:txXfrm>
        <a:off x="836323" y="1813624"/>
        <a:ext cx="9679276" cy="724089"/>
      </dsp:txXfrm>
    </dsp:sp>
    <dsp:sp modelId="{7A217598-C6F3-4876-AA6E-D27985532C9D}">
      <dsp:nvSpPr>
        <dsp:cNvPr id="0" name=""/>
        <dsp:cNvSpPr/>
      </dsp:nvSpPr>
      <dsp:spPr>
        <a:xfrm>
          <a:off x="0" y="2718736"/>
          <a:ext cx="10515600" cy="724089"/>
        </a:xfrm>
        <a:prstGeom prst="roundRect">
          <a:avLst>
            <a:gd name="adj" fmla="val 1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BA88536D-3B68-412D-AC89-DFEF60CFA583}">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58579E-8A0F-4814-8378-99DEF9F228C2}">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kern="1200" dirty="0"/>
            <a:t>Weekly Meetings</a:t>
          </a:r>
        </a:p>
      </dsp:txBody>
      <dsp:txXfrm>
        <a:off x="836323" y="2718736"/>
        <a:ext cx="9679276" cy="724089"/>
      </dsp:txXfrm>
    </dsp:sp>
    <dsp:sp modelId="{9D220429-E114-4CC1-B83D-AA667909049D}">
      <dsp:nvSpPr>
        <dsp:cNvPr id="0" name=""/>
        <dsp:cNvSpPr/>
      </dsp:nvSpPr>
      <dsp:spPr>
        <a:xfrm>
          <a:off x="0" y="3623848"/>
          <a:ext cx="10515600" cy="724089"/>
        </a:xfrm>
        <a:prstGeom prst="roundRect">
          <a:avLst>
            <a:gd name="adj" fmla="val 1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B74B7902-681C-4665-9A93-2EEF1D6BE024}">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8FBEF2-732E-4CA5-BD00-B57B2068C4E8}">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1066800">
            <a:lnSpc>
              <a:spcPct val="100000"/>
            </a:lnSpc>
            <a:spcBef>
              <a:spcPct val="0"/>
            </a:spcBef>
            <a:spcAft>
              <a:spcPct val="35000"/>
            </a:spcAft>
            <a:buNone/>
          </a:pPr>
          <a:r>
            <a:rPr lang="en-US" sz="2400" kern="1200" dirty="0"/>
            <a:t>Accountability</a:t>
          </a:r>
        </a:p>
      </dsp:txBody>
      <dsp:txXfrm>
        <a:off x="836323" y="3623848"/>
        <a:ext cx="9679276" cy="7240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F4FD8-9294-44D2-BDF8-5C708C8FA411}">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57156C-EC35-45D3-9F42-A9166FF83421}">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DF62BD-3AAC-4CEE-B5A5-2B8DD45B9BA2}">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AnCor creates a schedule of values (insert Division 1 of budget) based on the number of weeks of the project.  </a:t>
          </a:r>
        </a:p>
      </dsp:txBody>
      <dsp:txXfrm>
        <a:off x="1435590" y="531"/>
        <a:ext cx="9080009" cy="1242935"/>
      </dsp:txXfrm>
    </dsp:sp>
    <dsp:sp modelId="{5316B5D9-769C-4049-BC33-771522E7F940}">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55246C-15D2-4359-B8A0-1187BFD66A5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493032-A75F-4E1B-92EE-B9A43456E4B6}">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This has a unit cost per week for supervision, PM and admin.</a:t>
          </a:r>
        </a:p>
      </dsp:txBody>
      <dsp:txXfrm>
        <a:off x="1435590" y="1554201"/>
        <a:ext cx="9080009" cy="1242935"/>
      </dsp:txXfrm>
    </dsp:sp>
    <dsp:sp modelId="{2A237F01-E4F2-4E1D-89F3-01C8D7296EF5}">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14CA1B-C98B-4992-B8F6-398140D33C7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8F4685-7634-4E57-93AE-F80AD7D557E1}">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a:t>During the Thursday deep dive accounting meetings, the Project Team will be asked to review the base bid general conditions, the approved general conditions based on approved or pending ORCA’s</a:t>
          </a:r>
        </a:p>
      </dsp:txBody>
      <dsp:txXfrm>
        <a:off x="1435590" y="3107870"/>
        <a:ext cx="9080009" cy="12429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6B5AD-041A-4D94-B1E4-77B8CA14988B}">
      <dsp:nvSpPr>
        <dsp:cNvPr id="0" name=""/>
        <dsp:cNvSpPr/>
      </dsp:nvSpPr>
      <dsp:spPr>
        <a:xfrm>
          <a:off x="0" y="2124"/>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C4A3DB6-9FB5-4F2D-A6B0-A05F9DEA2DEC}">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A project that is schedule driven is not only a successful project but far less stressful for the team.  </a:t>
          </a:r>
        </a:p>
      </dsp:txBody>
      <dsp:txXfrm>
        <a:off x="0" y="2124"/>
        <a:ext cx="10515600" cy="1449029"/>
      </dsp:txXfrm>
    </dsp:sp>
    <dsp:sp modelId="{B108F4BE-FBD9-4E70-8EE9-717108F81AC4}">
      <dsp:nvSpPr>
        <dsp:cNvPr id="0" name=""/>
        <dsp:cNvSpPr/>
      </dsp:nvSpPr>
      <dsp:spPr>
        <a:xfrm>
          <a:off x="0" y="1451154"/>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34622B0-2881-4A31-BF5B-DE9C5E89D992}">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When expectations are outlined in writing and backed up by contractual obligations disputes go from arguing to AnCor outlining consequences.  </a:t>
          </a:r>
        </a:p>
      </dsp:txBody>
      <dsp:txXfrm>
        <a:off x="0" y="1451154"/>
        <a:ext cx="10515600" cy="1449029"/>
      </dsp:txXfrm>
    </dsp:sp>
    <dsp:sp modelId="{E36F4CAE-B8C4-438F-AAF2-E0C5CBFB761A}">
      <dsp:nvSpPr>
        <dsp:cNvPr id="0" name=""/>
        <dsp:cNvSpPr/>
      </dsp:nvSpPr>
      <dsp:spPr>
        <a:xfrm>
          <a:off x="0" y="2900183"/>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3E87B49-9668-4D46-8B5F-459A3C21AD70}">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Often when presented with a fact pattern in line with an executed contract the subcontractor will work on resolving the issue instead of arguing. </a:t>
          </a:r>
        </a:p>
      </dsp:txBody>
      <dsp:txXfrm>
        <a:off x="0" y="2900183"/>
        <a:ext cx="10515600" cy="1449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9BA56-E917-4A93-8AD9-08F27DAC9FA8}">
      <dsp:nvSpPr>
        <dsp:cNvPr id="0" name=""/>
        <dsp:cNvSpPr/>
      </dsp:nvSpPr>
      <dsp:spPr>
        <a:xfrm>
          <a:off x="0" y="707092"/>
          <a:ext cx="10515600" cy="1305401"/>
        </a:xfrm>
        <a:prstGeom prst="roundRect">
          <a:avLst>
            <a:gd name="adj" fmla="val 1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15164E00-AB6E-4544-B596-469D75718231}">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3B41B-BBDC-4256-979E-7000166146E3}">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dirty="0"/>
            <a:t>Schedules are to be realistic based on the current market conditions but we also must remain competitive to obtain jobs.   </a:t>
          </a:r>
        </a:p>
      </dsp:txBody>
      <dsp:txXfrm>
        <a:off x="1507738" y="707092"/>
        <a:ext cx="9007861" cy="1305401"/>
      </dsp:txXfrm>
    </dsp:sp>
    <dsp:sp modelId="{44B1A209-C805-442A-9C36-C0C188543DA4}">
      <dsp:nvSpPr>
        <dsp:cNvPr id="0" name=""/>
        <dsp:cNvSpPr/>
      </dsp:nvSpPr>
      <dsp:spPr>
        <a:xfrm>
          <a:off x="0" y="2386974"/>
          <a:ext cx="10515600" cy="1305401"/>
        </a:xfrm>
        <a:prstGeom prst="roundRect">
          <a:avLst>
            <a:gd name="adj" fmla="val 10000"/>
          </a:avLst>
        </a:prstGeom>
        <a:solidFill>
          <a:schemeClr val="accent1">
            <a:lumMod val="50000"/>
          </a:schemeClr>
        </a:solidFill>
        <a:ln>
          <a:solidFill>
            <a:schemeClr val="accent1">
              <a:lumMod val="50000"/>
            </a:schemeClr>
          </a:solidFill>
        </a:ln>
        <a:effectLst/>
      </dsp:spPr>
      <dsp:style>
        <a:lnRef idx="0">
          <a:scrgbClr r="0" g="0" b="0"/>
        </a:lnRef>
        <a:fillRef idx="1">
          <a:scrgbClr r="0" g="0" b="0"/>
        </a:fillRef>
        <a:effectRef idx="0">
          <a:scrgbClr r="0" g="0" b="0"/>
        </a:effectRef>
        <a:fontRef idx="minor"/>
      </dsp:style>
    </dsp:sp>
    <dsp:sp modelId="{5F97839C-BBB8-4A66-A4B0-17222B53DD89}">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1BD6EE-A9DE-4C80-AFE9-399C6B51AF45}">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dirty="0"/>
            <a:t>It is the responsibility of AnCor to set the tone of urgency to avoid project complacency. </a:t>
          </a:r>
        </a:p>
      </dsp:txBody>
      <dsp:txXfrm>
        <a:off x="1507738" y="2338844"/>
        <a:ext cx="9007861"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42449-F33A-47BC-AD86-577094AE3B5F}">
      <dsp:nvSpPr>
        <dsp:cNvPr id="0" name=""/>
        <dsp:cNvSpPr/>
      </dsp:nvSpPr>
      <dsp:spPr>
        <a:xfrm>
          <a:off x="2044800" y="780794"/>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E44249-4105-4D0D-9A68-4BA3122B9C16}">
      <dsp:nvSpPr>
        <dsp:cNvPr id="0" name=""/>
        <dsp:cNvSpPr/>
      </dsp:nvSpPr>
      <dsp:spPr>
        <a:xfrm>
          <a:off x="2512800" y="1248794"/>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38F0F6-D0D1-4FCA-B787-CFB9CA44903A}">
      <dsp:nvSpPr>
        <dsp:cNvPr id="0" name=""/>
        <dsp:cNvSpPr/>
      </dsp:nvSpPr>
      <dsp:spPr>
        <a:xfrm>
          <a:off x="1342800" y="2958996"/>
          <a:ext cx="3600000" cy="2123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t>Clients TYPICALLY DO NOT track the SCHEDULE until their obligatory dates are approaching.</a:t>
          </a:r>
        </a:p>
      </dsp:txBody>
      <dsp:txXfrm>
        <a:off x="1342800" y="2958996"/>
        <a:ext cx="3600000" cy="2123596"/>
      </dsp:txXfrm>
    </dsp:sp>
    <dsp:sp modelId="{79AAE662-A52E-443F-8C8F-F52FC84C8D78}">
      <dsp:nvSpPr>
        <dsp:cNvPr id="0" name=""/>
        <dsp:cNvSpPr/>
      </dsp:nvSpPr>
      <dsp:spPr>
        <a:xfrm>
          <a:off x="6274800" y="780794"/>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48721B-B3A4-4E2F-82F9-86CF8CF6CDF8}">
      <dsp:nvSpPr>
        <dsp:cNvPr id="0" name=""/>
        <dsp:cNvSpPr/>
      </dsp:nvSpPr>
      <dsp:spPr>
        <a:xfrm>
          <a:off x="6742800" y="1248794"/>
          <a:ext cx="1260000" cy="1260000"/>
        </a:xfrm>
        <a:prstGeom prst="rect">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B046FD-A420-4A35-A968-DAC8D7CE1E6A}">
      <dsp:nvSpPr>
        <dsp:cNvPr id="0" name=""/>
        <dsp:cNvSpPr/>
      </dsp:nvSpPr>
      <dsp:spPr>
        <a:xfrm>
          <a:off x="5572800" y="2958996"/>
          <a:ext cx="3600000" cy="2123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t>A gentle reminder in writing regarding General Conditions goes a long way in creating a sense of urgency in clients.</a:t>
          </a:r>
        </a:p>
        <a:p>
          <a:pPr marL="0" lvl="0" indent="0" algn="ctr" defTabSz="577850">
            <a:lnSpc>
              <a:spcPct val="100000"/>
            </a:lnSpc>
            <a:spcBef>
              <a:spcPct val="0"/>
            </a:spcBef>
            <a:spcAft>
              <a:spcPct val="35000"/>
            </a:spcAft>
            <a:buNone/>
            <a:defRPr cap="all"/>
          </a:pPr>
          <a:endParaRPr lang="en-US" sz="1300" kern="1200" dirty="0"/>
        </a:p>
        <a:p>
          <a:pPr marL="0" lvl="0" indent="0" algn="ctr" defTabSz="577850">
            <a:lnSpc>
              <a:spcPct val="100000"/>
            </a:lnSpc>
            <a:spcBef>
              <a:spcPct val="0"/>
            </a:spcBef>
            <a:spcAft>
              <a:spcPct val="35000"/>
            </a:spcAft>
            <a:buNone/>
            <a:defRPr cap="all"/>
          </a:pPr>
          <a:r>
            <a:rPr lang="en-US" sz="1300" kern="1200" dirty="0"/>
            <a:t>Doing This having a clear reference showing what the schedule goals were vs the impact make the conversation with the client much easier and fact based</a:t>
          </a:r>
        </a:p>
      </dsp:txBody>
      <dsp:txXfrm>
        <a:off x="5572800" y="2958996"/>
        <a:ext cx="3600000" cy="21235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289D8-199B-440C-BA3E-66B6923F0EFD}">
      <dsp:nvSpPr>
        <dsp:cNvPr id="0" name=""/>
        <dsp:cNvSpPr/>
      </dsp:nvSpPr>
      <dsp:spPr>
        <a:xfrm>
          <a:off x="282221" y="159118"/>
          <a:ext cx="1371985" cy="13719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8444C9-996B-40E4-A23A-948577CBC311}">
      <dsp:nvSpPr>
        <dsp:cNvPr id="0" name=""/>
        <dsp:cNvSpPr/>
      </dsp:nvSpPr>
      <dsp:spPr>
        <a:xfrm>
          <a:off x="570337" y="447234"/>
          <a:ext cx="795751" cy="79575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5106C1-2944-4E0F-8085-70270949E228}">
      <dsp:nvSpPr>
        <dsp:cNvPr id="0" name=""/>
        <dsp:cNvSpPr/>
      </dsp:nvSpPr>
      <dsp:spPr>
        <a:xfrm>
          <a:off x="1948202"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Milestone Method</a:t>
          </a:r>
        </a:p>
      </dsp:txBody>
      <dsp:txXfrm>
        <a:off x="1948202" y="159118"/>
        <a:ext cx="3233964" cy="1371985"/>
      </dsp:txXfrm>
    </dsp:sp>
    <dsp:sp modelId="{8F50E955-CC7F-4042-B734-B18D516622A3}">
      <dsp:nvSpPr>
        <dsp:cNvPr id="0" name=""/>
        <dsp:cNvSpPr/>
      </dsp:nvSpPr>
      <dsp:spPr>
        <a:xfrm>
          <a:off x="5745661" y="159118"/>
          <a:ext cx="1371985" cy="13719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0ABACC-CF1C-46EC-A549-394B10456D65}">
      <dsp:nvSpPr>
        <dsp:cNvPr id="0" name=""/>
        <dsp:cNvSpPr/>
      </dsp:nvSpPr>
      <dsp:spPr>
        <a:xfrm>
          <a:off x="6033778" y="447234"/>
          <a:ext cx="795751" cy="79575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83A098-5314-4E9C-B64A-4EE615A038B6}">
      <dsp:nvSpPr>
        <dsp:cNvPr id="0" name=""/>
        <dsp:cNvSpPr/>
      </dsp:nvSpPr>
      <dsp:spPr>
        <a:xfrm>
          <a:off x="7411643" y="159118"/>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Critical Path Method</a:t>
          </a:r>
        </a:p>
      </dsp:txBody>
      <dsp:txXfrm>
        <a:off x="7411643" y="159118"/>
        <a:ext cx="3233964" cy="1371985"/>
      </dsp:txXfrm>
    </dsp:sp>
    <dsp:sp modelId="{0598CCCF-1952-4ED7-982E-B0574E35894B}">
      <dsp:nvSpPr>
        <dsp:cNvPr id="0" name=""/>
        <dsp:cNvSpPr/>
      </dsp:nvSpPr>
      <dsp:spPr>
        <a:xfrm>
          <a:off x="282221" y="2158301"/>
          <a:ext cx="1371985" cy="13719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BF9363-A8B2-4C2E-9357-D2407CB69CC7}">
      <dsp:nvSpPr>
        <dsp:cNvPr id="0" name=""/>
        <dsp:cNvSpPr/>
      </dsp:nvSpPr>
      <dsp:spPr>
        <a:xfrm>
          <a:off x="570337" y="2446418"/>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CE2878-7926-4725-AC6F-AD9472BEA634}">
      <dsp:nvSpPr>
        <dsp:cNvPr id="0" name=""/>
        <dsp:cNvSpPr/>
      </dsp:nvSpPr>
      <dsp:spPr>
        <a:xfrm>
          <a:off x="1948202"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Two week lookahead </a:t>
          </a:r>
        </a:p>
      </dsp:txBody>
      <dsp:txXfrm>
        <a:off x="1948202" y="2158301"/>
        <a:ext cx="3233964" cy="1371985"/>
      </dsp:txXfrm>
    </dsp:sp>
    <dsp:sp modelId="{C52EE7FE-6404-4563-9D62-EA0BFF16ED51}">
      <dsp:nvSpPr>
        <dsp:cNvPr id="0" name=""/>
        <dsp:cNvSpPr/>
      </dsp:nvSpPr>
      <dsp:spPr>
        <a:xfrm>
          <a:off x="5745661" y="2158301"/>
          <a:ext cx="1371985" cy="13719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69D384-634A-4463-AAF2-18DE7B7F865A}">
      <dsp:nvSpPr>
        <dsp:cNvPr id="0" name=""/>
        <dsp:cNvSpPr/>
      </dsp:nvSpPr>
      <dsp:spPr>
        <a:xfrm>
          <a:off x="6033778" y="2446418"/>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AE7AB0-515B-40EA-AAB5-EC21FB1CA33E}">
      <dsp:nvSpPr>
        <dsp:cNvPr id="0" name=""/>
        <dsp:cNvSpPr/>
      </dsp:nvSpPr>
      <dsp:spPr>
        <a:xfrm>
          <a:off x="7411643" y="2158301"/>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Day by Day</a:t>
          </a:r>
        </a:p>
      </dsp:txBody>
      <dsp:txXfrm>
        <a:off x="7411643" y="2158301"/>
        <a:ext cx="3233964" cy="13719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308B5-1849-4056-8DDA-9E981B3DA0BF}">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A6C153-818B-4188-B908-24A1FE77F8BC}">
      <dsp:nvSpPr>
        <dsp:cNvPr id="0" name=""/>
        <dsp:cNvSpPr/>
      </dsp:nvSpPr>
      <dsp:spPr>
        <a:xfrm>
          <a:off x="0" y="2492"/>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Understand the client expectations?</a:t>
          </a:r>
        </a:p>
      </dsp:txBody>
      <dsp:txXfrm>
        <a:off x="0" y="2492"/>
        <a:ext cx="6492875" cy="850069"/>
      </dsp:txXfrm>
    </dsp:sp>
    <dsp:sp modelId="{44B477C1-1DEF-4C44-B9E0-E39730FFEAC7}">
      <dsp:nvSpPr>
        <dsp:cNvPr id="0" name=""/>
        <dsp:cNvSpPr/>
      </dsp:nvSpPr>
      <dsp:spPr>
        <a:xfrm>
          <a:off x="0" y="852561"/>
          <a:ext cx="6492875"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6A7F9A-67F8-4F3B-9F8F-D8A7FBE271C9}">
      <dsp:nvSpPr>
        <dsp:cNvPr id="0" name=""/>
        <dsp:cNvSpPr/>
      </dsp:nvSpPr>
      <dsp:spPr>
        <a:xfrm>
          <a:off x="0" y="852561"/>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Understand the plans and scope of work.</a:t>
          </a:r>
        </a:p>
      </dsp:txBody>
      <dsp:txXfrm>
        <a:off x="0" y="852561"/>
        <a:ext cx="6492875" cy="850069"/>
      </dsp:txXfrm>
    </dsp:sp>
    <dsp:sp modelId="{6355B563-5D92-4895-85D8-4BED795A0B26}">
      <dsp:nvSpPr>
        <dsp:cNvPr id="0" name=""/>
        <dsp:cNvSpPr/>
      </dsp:nvSpPr>
      <dsp:spPr>
        <a:xfrm>
          <a:off x="0" y="1702630"/>
          <a:ext cx="6492875"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9C9C7-E76B-4C82-9E71-18064C39770C}">
      <dsp:nvSpPr>
        <dsp:cNvPr id="0" name=""/>
        <dsp:cNvSpPr/>
      </dsp:nvSpPr>
      <dsp:spPr>
        <a:xfrm>
          <a:off x="0" y="1702630"/>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Understand the required manpower commitments</a:t>
          </a:r>
        </a:p>
      </dsp:txBody>
      <dsp:txXfrm>
        <a:off x="0" y="1702630"/>
        <a:ext cx="6492875" cy="850069"/>
      </dsp:txXfrm>
    </dsp:sp>
    <dsp:sp modelId="{65C30B47-88AB-40DE-B723-7D27845EC3C6}">
      <dsp:nvSpPr>
        <dsp:cNvPr id="0" name=""/>
        <dsp:cNvSpPr/>
      </dsp:nvSpPr>
      <dsp:spPr>
        <a:xfrm>
          <a:off x="0" y="2552699"/>
          <a:ext cx="6492875"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6B5D8-32E4-4CB4-9A73-0497A4924645}">
      <dsp:nvSpPr>
        <dsp:cNvPr id="0" name=""/>
        <dsp:cNvSpPr/>
      </dsp:nvSpPr>
      <dsp:spPr>
        <a:xfrm>
          <a:off x="0" y="255269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What items have long lead and how will it impact project delivery?</a:t>
          </a:r>
        </a:p>
      </dsp:txBody>
      <dsp:txXfrm>
        <a:off x="0" y="2552699"/>
        <a:ext cx="6492875" cy="850069"/>
      </dsp:txXfrm>
    </dsp:sp>
    <dsp:sp modelId="{A824A2A2-DC65-4852-BF2C-26D87A6BBA3D}">
      <dsp:nvSpPr>
        <dsp:cNvPr id="0" name=""/>
        <dsp:cNvSpPr/>
      </dsp:nvSpPr>
      <dsp:spPr>
        <a:xfrm>
          <a:off x="0" y="3402769"/>
          <a:ext cx="6492875"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44CAAB-3605-447D-88A1-BE8841321F52}">
      <dsp:nvSpPr>
        <dsp:cNvPr id="0" name=""/>
        <dsp:cNvSpPr/>
      </dsp:nvSpPr>
      <dsp:spPr>
        <a:xfrm>
          <a:off x="0" y="340276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What work can occur concurrently or out of tradition sequence?</a:t>
          </a:r>
        </a:p>
      </dsp:txBody>
      <dsp:txXfrm>
        <a:off x="0" y="3402769"/>
        <a:ext cx="6492875" cy="850069"/>
      </dsp:txXfrm>
    </dsp:sp>
    <dsp:sp modelId="{85F4A498-E044-4E96-9783-A13AA612B219}">
      <dsp:nvSpPr>
        <dsp:cNvPr id="0" name=""/>
        <dsp:cNvSpPr/>
      </dsp:nvSpPr>
      <dsp:spPr>
        <a:xfrm>
          <a:off x="0" y="4252838"/>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FE0AB3-341B-46C2-A5B1-72EC0AC1CAB4}">
      <dsp:nvSpPr>
        <dsp:cNvPr id="0" name=""/>
        <dsp:cNvSpPr/>
      </dsp:nvSpPr>
      <dsp:spPr>
        <a:xfrm>
          <a:off x="0" y="4252838"/>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Can a permit be issued in phases?</a:t>
          </a:r>
        </a:p>
      </dsp:txBody>
      <dsp:txXfrm>
        <a:off x="0" y="4252838"/>
        <a:ext cx="6492875" cy="8500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118E5-7C1B-4D15-BC59-12344496A822}">
      <dsp:nvSpPr>
        <dsp:cNvPr id="0" name=""/>
        <dsp:cNvSpPr/>
      </dsp:nvSpPr>
      <dsp:spPr>
        <a:xfrm>
          <a:off x="12110" y="870267"/>
          <a:ext cx="2662239" cy="798671"/>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1244600">
            <a:lnSpc>
              <a:spcPct val="90000"/>
            </a:lnSpc>
            <a:spcBef>
              <a:spcPct val="0"/>
            </a:spcBef>
            <a:spcAft>
              <a:spcPct val="35000"/>
            </a:spcAft>
            <a:buNone/>
          </a:pPr>
          <a:r>
            <a:rPr lang="en-US" sz="2800" kern="1200"/>
            <a:t>Review</a:t>
          </a:r>
        </a:p>
      </dsp:txBody>
      <dsp:txXfrm>
        <a:off x="251711" y="870267"/>
        <a:ext cx="2183037" cy="798671"/>
      </dsp:txXfrm>
    </dsp:sp>
    <dsp:sp modelId="{E3B2DC24-03A8-4B38-A2CC-A8A31AAEFE97}">
      <dsp:nvSpPr>
        <dsp:cNvPr id="0" name=""/>
        <dsp:cNvSpPr/>
      </dsp:nvSpPr>
      <dsp:spPr>
        <a:xfrm>
          <a:off x="12110" y="1668939"/>
          <a:ext cx="2422638" cy="181213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889000">
            <a:lnSpc>
              <a:spcPct val="90000"/>
            </a:lnSpc>
            <a:spcBef>
              <a:spcPct val="0"/>
            </a:spcBef>
            <a:spcAft>
              <a:spcPct val="35000"/>
            </a:spcAft>
            <a:buNone/>
          </a:pPr>
          <a:r>
            <a:rPr lang="en-US" sz="2000" kern="1200"/>
            <a:t>Review landlord rules and regulations.</a:t>
          </a:r>
        </a:p>
      </dsp:txBody>
      <dsp:txXfrm>
        <a:off x="12110" y="1668939"/>
        <a:ext cx="2422638" cy="1812130"/>
      </dsp:txXfrm>
    </dsp:sp>
    <dsp:sp modelId="{303ADE65-2077-4673-A5FC-C40A33B263FA}">
      <dsp:nvSpPr>
        <dsp:cNvPr id="0" name=""/>
        <dsp:cNvSpPr/>
      </dsp:nvSpPr>
      <dsp:spPr>
        <a:xfrm>
          <a:off x="2621823" y="870267"/>
          <a:ext cx="2662239" cy="798671"/>
        </a:xfrm>
        <a:prstGeom prst="chevron">
          <a:avLst>
            <a:gd name="adj" fmla="val 30000"/>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1244600">
            <a:lnSpc>
              <a:spcPct val="90000"/>
            </a:lnSpc>
            <a:spcBef>
              <a:spcPct val="0"/>
            </a:spcBef>
            <a:spcAft>
              <a:spcPct val="35000"/>
            </a:spcAft>
            <a:buNone/>
          </a:pPr>
          <a:r>
            <a:rPr lang="en-US" sz="2800" kern="1200"/>
            <a:t>Review</a:t>
          </a:r>
        </a:p>
      </dsp:txBody>
      <dsp:txXfrm>
        <a:off x="2861424" y="870267"/>
        <a:ext cx="2183037" cy="798671"/>
      </dsp:txXfrm>
    </dsp:sp>
    <dsp:sp modelId="{C7D19116-A736-4465-8F8B-D20AAC05EAA9}">
      <dsp:nvSpPr>
        <dsp:cNvPr id="0" name=""/>
        <dsp:cNvSpPr/>
      </dsp:nvSpPr>
      <dsp:spPr>
        <a:xfrm>
          <a:off x="2621823" y="1668939"/>
          <a:ext cx="2422638" cy="1812130"/>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889000">
            <a:lnSpc>
              <a:spcPct val="90000"/>
            </a:lnSpc>
            <a:spcBef>
              <a:spcPct val="0"/>
            </a:spcBef>
            <a:spcAft>
              <a:spcPct val="35000"/>
            </a:spcAft>
            <a:buNone/>
          </a:pPr>
          <a:r>
            <a:rPr lang="en-US" sz="2000" kern="1200"/>
            <a:t>Review work letter exhibit in lease</a:t>
          </a:r>
        </a:p>
      </dsp:txBody>
      <dsp:txXfrm>
        <a:off x="2621823" y="1668939"/>
        <a:ext cx="2422638" cy="1812130"/>
      </dsp:txXfrm>
    </dsp:sp>
    <dsp:sp modelId="{9812C2A8-87AB-467B-AFB0-46EDF6C70580}">
      <dsp:nvSpPr>
        <dsp:cNvPr id="0" name=""/>
        <dsp:cNvSpPr/>
      </dsp:nvSpPr>
      <dsp:spPr>
        <a:xfrm>
          <a:off x="5231536" y="870267"/>
          <a:ext cx="2662239" cy="798671"/>
        </a:xfrm>
        <a:prstGeom prst="chevron">
          <a:avLst>
            <a:gd name="adj" fmla="val 30000"/>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1244600">
            <a:lnSpc>
              <a:spcPct val="90000"/>
            </a:lnSpc>
            <a:spcBef>
              <a:spcPct val="0"/>
            </a:spcBef>
            <a:spcAft>
              <a:spcPct val="35000"/>
            </a:spcAft>
            <a:buNone/>
          </a:pPr>
          <a:r>
            <a:rPr lang="en-US" sz="2800" kern="1200"/>
            <a:t>Understand</a:t>
          </a:r>
        </a:p>
      </dsp:txBody>
      <dsp:txXfrm>
        <a:off x="5471137" y="870267"/>
        <a:ext cx="2183037" cy="798671"/>
      </dsp:txXfrm>
    </dsp:sp>
    <dsp:sp modelId="{42DAA80D-6DAC-44EC-B044-7D355B3A9BA5}">
      <dsp:nvSpPr>
        <dsp:cNvPr id="0" name=""/>
        <dsp:cNvSpPr/>
      </dsp:nvSpPr>
      <dsp:spPr>
        <a:xfrm>
          <a:off x="5231536" y="1668939"/>
          <a:ext cx="2422638" cy="1812130"/>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889000">
            <a:lnSpc>
              <a:spcPct val="90000"/>
            </a:lnSpc>
            <a:spcBef>
              <a:spcPct val="0"/>
            </a:spcBef>
            <a:spcAft>
              <a:spcPct val="35000"/>
            </a:spcAft>
            <a:buNone/>
          </a:pPr>
          <a:r>
            <a:rPr lang="en-US" sz="2000" kern="1200"/>
            <a:t>Understand required submittals </a:t>
          </a:r>
        </a:p>
      </dsp:txBody>
      <dsp:txXfrm>
        <a:off x="5231536" y="1668939"/>
        <a:ext cx="2422638" cy="1812130"/>
      </dsp:txXfrm>
    </dsp:sp>
    <dsp:sp modelId="{38DBFCC7-4BA0-4B79-94C3-88D405F2712A}">
      <dsp:nvSpPr>
        <dsp:cNvPr id="0" name=""/>
        <dsp:cNvSpPr/>
      </dsp:nvSpPr>
      <dsp:spPr>
        <a:xfrm>
          <a:off x="7841249" y="870267"/>
          <a:ext cx="2662239" cy="798671"/>
        </a:xfrm>
        <a:prstGeom prst="chevron">
          <a:avLst>
            <a:gd name="adj" fmla="val 30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1244600">
            <a:lnSpc>
              <a:spcPct val="90000"/>
            </a:lnSpc>
            <a:spcBef>
              <a:spcPct val="0"/>
            </a:spcBef>
            <a:spcAft>
              <a:spcPct val="35000"/>
            </a:spcAft>
            <a:buNone/>
          </a:pPr>
          <a:r>
            <a:rPr lang="en-US" sz="2800" kern="1200"/>
            <a:t>Assist in</a:t>
          </a:r>
        </a:p>
      </dsp:txBody>
      <dsp:txXfrm>
        <a:off x="8080850" y="870267"/>
        <a:ext cx="2183037" cy="798671"/>
      </dsp:txXfrm>
    </dsp:sp>
    <dsp:sp modelId="{B9499FF8-98C3-403A-B190-29B71FCA4F0C}">
      <dsp:nvSpPr>
        <dsp:cNvPr id="0" name=""/>
        <dsp:cNvSpPr/>
      </dsp:nvSpPr>
      <dsp:spPr>
        <a:xfrm>
          <a:off x="7841249" y="1668939"/>
          <a:ext cx="2422638" cy="181213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889000">
            <a:lnSpc>
              <a:spcPct val="90000"/>
            </a:lnSpc>
            <a:spcBef>
              <a:spcPct val="0"/>
            </a:spcBef>
            <a:spcAft>
              <a:spcPct val="35000"/>
            </a:spcAft>
            <a:buNone/>
          </a:pPr>
          <a:r>
            <a:rPr lang="en-US" sz="2000" kern="1200"/>
            <a:t>Assist in identifying long lead items</a:t>
          </a:r>
        </a:p>
      </dsp:txBody>
      <dsp:txXfrm>
        <a:off x="7841249" y="1668939"/>
        <a:ext cx="2422638" cy="18121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FB385-ADA2-441D-AE02-343580612422}">
      <dsp:nvSpPr>
        <dsp:cNvPr id="0" name=""/>
        <dsp:cNvSpPr/>
      </dsp:nvSpPr>
      <dsp:spPr>
        <a:xfrm>
          <a:off x="0" y="73759"/>
          <a:ext cx="11179629" cy="6378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EBD045-129C-475A-A09C-6B458AECF43B}">
      <dsp:nvSpPr>
        <dsp:cNvPr id="0" name=""/>
        <dsp:cNvSpPr/>
      </dsp:nvSpPr>
      <dsp:spPr>
        <a:xfrm>
          <a:off x="192963" y="217286"/>
          <a:ext cx="351185" cy="350842"/>
        </a:xfrm>
        <a:prstGeom prst="rect">
          <a:avLst/>
        </a:prstGeom>
        <a:blipFill>
          <a:blip xmlns:r="http://schemas.openxmlformats.org/officeDocument/2006/relationships" r:embed="rId1">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FC8F8D-BAC0-46B6-9DFD-13B400776D9B}">
      <dsp:nvSpPr>
        <dsp:cNvPr id="0" name=""/>
        <dsp:cNvSpPr/>
      </dsp:nvSpPr>
      <dsp:spPr>
        <a:xfrm>
          <a:off x="737111" y="73759"/>
          <a:ext cx="10365319" cy="777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78" tIns="82278" rIns="82278" bIns="82278" numCol="1" spcCol="1270" anchor="ctr" anchorCtr="0">
          <a:noAutofit/>
        </a:bodyPr>
        <a:lstStyle/>
        <a:p>
          <a:pPr marL="0" lvl="0" indent="0" algn="l" defTabSz="711200">
            <a:lnSpc>
              <a:spcPct val="100000"/>
            </a:lnSpc>
            <a:spcBef>
              <a:spcPct val="0"/>
            </a:spcBef>
            <a:spcAft>
              <a:spcPct val="35000"/>
            </a:spcAft>
            <a:buNone/>
          </a:pPr>
          <a:r>
            <a:rPr lang="en-US" sz="1600" kern="1200"/>
            <a:t>Several subcontractors are scheduled to work in the same area and their work if not properly coordinated will cause substantial issues. </a:t>
          </a:r>
        </a:p>
      </dsp:txBody>
      <dsp:txXfrm>
        <a:off x="737111" y="73759"/>
        <a:ext cx="10365319" cy="777434"/>
      </dsp:txXfrm>
    </dsp:sp>
    <dsp:sp modelId="{01751FC4-10F9-410C-88CB-2E18E6F7E728}">
      <dsp:nvSpPr>
        <dsp:cNvPr id="0" name=""/>
        <dsp:cNvSpPr/>
      </dsp:nvSpPr>
      <dsp:spPr>
        <a:xfrm>
          <a:off x="0" y="1045553"/>
          <a:ext cx="11179629" cy="6378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2CDBF-6322-42A6-BC19-F486D5D3628C}">
      <dsp:nvSpPr>
        <dsp:cNvPr id="0" name=""/>
        <dsp:cNvSpPr/>
      </dsp:nvSpPr>
      <dsp:spPr>
        <a:xfrm>
          <a:off x="192963" y="1189079"/>
          <a:ext cx="351185" cy="350842"/>
        </a:xfrm>
        <a:prstGeom prst="rect">
          <a:avLst/>
        </a:prstGeom>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99AD2-896D-4A2B-BE7D-7B545162B0B6}">
      <dsp:nvSpPr>
        <dsp:cNvPr id="0" name=""/>
        <dsp:cNvSpPr/>
      </dsp:nvSpPr>
      <dsp:spPr>
        <a:xfrm>
          <a:off x="737111" y="1045553"/>
          <a:ext cx="10365319" cy="777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78" tIns="82278" rIns="82278" bIns="82278" numCol="1" spcCol="1270" anchor="ctr" anchorCtr="0">
          <a:noAutofit/>
        </a:bodyPr>
        <a:lstStyle/>
        <a:p>
          <a:pPr marL="0" lvl="0" indent="0" algn="l" defTabSz="711200">
            <a:lnSpc>
              <a:spcPct val="100000"/>
            </a:lnSpc>
            <a:spcBef>
              <a:spcPct val="0"/>
            </a:spcBef>
            <a:spcAft>
              <a:spcPct val="35000"/>
            </a:spcAft>
            <a:buNone/>
          </a:pPr>
          <a:r>
            <a:rPr lang="en-US" sz="1600" kern="1200"/>
            <a:t>Multiple subs working in a locker room during rough in – This would involve the framer, electrician, plumber, HVAC, sprinkler &amp; fire alarm sub</a:t>
          </a:r>
        </a:p>
      </dsp:txBody>
      <dsp:txXfrm>
        <a:off x="737111" y="1045553"/>
        <a:ext cx="10365319" cy="777434"/>
      </dsp:txXfrm>
    </dsp:sp>
    <dsp:sp modelId="{54B444C6-AC2B-4AF4-9D52-0D0E2985B45D}">
      <dsp:nvSpPr>
        <dsp:cNvPr id="0" name=""/>
        <dsp:cNvSpPr/>
      </dsp:nvSpPr>
      <dsp:spPr>
        <a:xfrm>
          <a:off x="0" y="2017346"/>
          <a:ext cx="11179629" cy="833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87EAC5-1049-4F65-85CD-DC640342D22D}">
      <dsp:nvSpPr>
        <dsp:cNvPr id="0" name=""/>
        <dsp:cNvSpPr/>
      </dsp:nvSpPr>
      <dsp:spPr>
        <a:xfrm>
          <a:off x="192963" y="2323920"/>
          <a:ext cx="351185" cy="350842"/>
        </a:xfrm>
        <a:prstGeom prst="rect">
          <a:avLst/>
        </a:prstGeom>
        <a:blipFill>
          <a:blip xmlns:r="http://schemas.openxmlformats.org/officeDocument/2006/relationships" r:embed="rId5">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A0FDDF-C972-4976-A450-A0FD351184D6}">
      <dsp:nvSpPr>
        <dsp:cNvPr id="0" name=""/>
        <dsp:cNvSpPr/>
      </dsp:nvSpPr>
      <dsp:spPr>
        <a:xfrm>
          <a:off x="737111" y="2062841"/>
          <a:ext cx="10365319" cy="777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78" tIns="82278" rIns="82278" bIns="82278" numCol="1" spcCol="1270" anchor="ctr" anchorCtr="0">
          <a:noAutofit/>
        </a:bodyPr>
        <a:lstStyle/>
        <a:p>
          <a:pPr marL="0" lvl="0" indent="0" algn="l" defTabSz="711200">
            <a:lnSpc>
              <a:spcPct val="100000"/>
            </a:lnSpc>
            <a:spcBef>
              <a:spcPct val="0"/>
            </a:spcBef>
            <a:spcAft>
              <a:spcPct val="35000"/>
            </a:spcAft>
            <a:buNone/>
          </a:pPr>
          <a:r>
            <a:rPr lang="en-US" sz="1600" kern="1200"/>
            <a:t>At the meeting pencil out how many days the trades will need for his overhead work above ceiling.  This should trigger a thought of ensuring all overhead work is complete prior to painting the open ceilings and an e-mail should go to the project team reminding them of the date ceiling painting will commence.   </a:t>
          </a:r>
        </a:p>
      </dsp:txBody>
      <dsp:txXfrm>
        <a:off x="737111" y="2062841"/>
        <a:ext cx="10365319" cy="777434"/>
      </dsp:txXfrm>
    </dsp:sp>
    <dsp:sp modelId="{B2137DC0-2B40-4A10-ABA6-0D2B4096A757}">
      <dsp:nvSpPr>
        <dsp:cNvPr id="0" name=""/>
        <dsp:cNvSpPr/>
      </dsp:nvSpPr>
      <dsp:spPr>
        <a:xfrm>
          <a:off x="0" y="3086878"/>
          <a:ext cx="11179629" cy="6378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93788-A674-4A75-B2F8-5DF663431E5C}">
      <dsp:nvSpPr>
        <dsp:cNvPr id="0" name=""/>
        <dsp:cNvSpPr/>
      </dsp:nvSpPr>
      <dsp:spPr>
        <a:xfrm>
          <a:off x="192963" y="3230404"/>
          <a:ext cx="351185" cy="350842"/>
        </a:xfrm>
        <a:prstGeom prst="rect">
          <a:avLst/>
        </a:prstGeom>
        <a:blipFill>
          <a:blip xmlns:r="http://schemas.openxmlformats.org/officeDocument/2006/relationships" r:embed="rId7">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336A3F-D97B-461D-AF2E-C4372CDCD9E1}">
      <dsp:nvSpPr>
        <dsp:cNvPr id="0" name=""/>
        <dsp:cNvSpPr/>
      </dsp:nvSpPr>
      <dsp:spPr>
        <a:xfrm>
          <a:off x="737111" y="3086878"/>
          <a:ext cx="10365319" cy="777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78" tIns="82278" rIns="82278" bIns="82278" numCol="1" spcCol="1270" anchor="ctr" anchorCtr="0">
          <a:noAutofit/>
        </a:bodyPr>
        <a:lstStyle/>
        <a:p>
          <a:pPr marL="0" lvl="0" indent="0" algn="l" defTabSz="711200">
            <a:lnSpc>
              <a:spcPct val="100000"/>
            </a:lnSpc>
            <a:spcBef>
              <a:spcPct val="0"/>
            </a:spcBef>
            <a:spcAft>
              <a:spcPct val="35000"/>
            </a:spcAft>
            <a:buNone/>
          </a:pPr>
          <a:r>
            <a:rPr lang="en-US" sz="1600" kern="1200"/>
            <a:t>Review a floor plan on Procore and markup any duct runs that will impact the framing and discuss the timeframe for the HVAC contractor to complete his work.</a:t>
          </a:r>
        </a:p>
      </dsp:txBody>
      <dsp:txXfrm>
        <a:off x="737111" y="3086878"/>
        <a:ext cx="10365319" cy="777434"/>
      </dsp:txXfrm>
    </dsp:sp>
    <dsp:sp modelId="{B279E573-632C-4AD0-A54E-AFA7F44B0103}">
      <dsp:nvSpPr>
        <dsp:cNvPr id="0" name=""/>
        <dsp:cNvSpPr/>
      </dsp:nvSpPr>
      <dsp:spPr>
        <a:xfrm>
          <a:off x="0" y="4058671"/>
          <a:ext cx="11179629" cy="6378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FF2ED8-B998-4037-87FD-8C116612B22A}">
      <dsp:nvSpPr>
        <dsp:cNvPr id="0" name=""/>
        <dsp:cNvSpPr/>
      </dsp:nvSpPr>
      <dsp:spPr>
        <a:xfrm>
          <a:off x="192963" y="4202197"/>
          <a:ext cx="351185" cy="350842"/>
        </a:xfrm>
        <a:prstGeom prst="rect">
          <a:avLst/>
        </a:prstGeom>
        <a:blipFill>
          <a:blip xmlns:r="http://schemas.openxmlformats.org/officeDocument/2006/relationships" r:embed="rId9">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B09E97-8B86-4107-8426-8F54B1DDAB2A}">
      <dsp:nvSpPr>
        <dsp:cNvPr id="0" name=""/>
        <dsp:cNvSpPr/>
      </dsp:nvSpPr>
      <dsp:spPr>
        <a:xfrm>
          <a:off x="737111" y="4058671"/>
          <a:ext cx="10365319" cy="777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78" tIns="82278" rIns="82278" bIns="82278" numCol="1" spcCol="1270" anchor="ctr" anchorCtr="0">
          <a:noAutofit/>
        </a:bodyPr>
        <a:lstStyle/>
        <a:p>
          <a:pPr marL="0" lvl="0" indent="0" algn="l" defTabSz="711200">
            <a:lnSpc>
              <a:spcPct val="100000"/>
            </a:lnSpc>
            <a:spcBef>
              <a:spcPct val="0"/>
            </a:spcBef>
            <a:spcAft>
              <a:spcPct val="35000"/>
            </a:spcAft>
            <a:buNone/>
          </a:pPr>
          <a:r>
            <a:rPr lang="en-US" sz="1600" kern="1200"/>
            <a:t>Now the framer has a clear path to work in these areas. </a:t>
          </a:r>
        </a:p>
      </dsp:txBody>
      <dsp:txXfrm>
        <a:off x="737111" y="4058671"/>
        <a:ext cx="10365319" cy="7774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19D29-4FD5-4A1F-8EB8-1781A57D68AE}">
      <dsp:nvSpPr>
        <dsp:cNvPr id="0" name=""/>
        <dsp:cNvSpPr/>
      </dsp:nvSpPr>
      <dsp:spPr>
        <a:xfrm>
          <a:off x="4804231" y="4018"/>
          <a:ext cx="907136" cy="907136"/>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BCA22CE-11B6-4FB4-AE26-FED16605544D}">
      <dsp:nvSpPr>
        <dsp:cNvPr id="0" name=""/>
        <dsp:cNvSpPr/>
      </dsp:nvSpPr>
      <dsp:spPr>
        <a:xfrm>
          <a:off x="4997555" y="197342"/>
          <a:ext cx="520488" cy="5204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C9A668-E6B8-4DFC-8D34-FD05D9E577A1}">
      <dsp:nvSpPr>
        <dsp:cNvPr id="0" name=""/>
        <dsp:cNvSpPr/>
      </dsp:nvSpPr>
      <dsp:spPr>
        <a:xfrm>
          <a:off x="6207" y="1193705"/>
          <a:ext cx="10503185" cy="59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dirty="0">
              <a:solidFill>
                <a:schemeClr val="accent1">
                  <a:lumMod val="60000"/>
                  <a:lumOff val="40000"/>
                </a:schemeClr>
              </a:solidFill>
            </a:rPr>
            <a:t>Think simplicity at this point </a:t>
          </a:r>
        </a:p>
      </dsp:txBody>
      <dsp:txXfrm>
        <a:off x="6207" y="1193705"/>
        <a:ext cx="10503185" cy="594843"/>
      </dsp:txXfrm>
    </dsp:sp>
    <dsp:sp modelId="{D83A47E7-C805-460D-B738-C454ABCB24A1}">
      <dsp:nvSpPr>
        <dsp:cNvPr id="0" name=""/>
        <dsp:cNvSpPr/>
      </dsp:nvSpPr>
      <dsp:spPr>
        <a:xfrm>
          <a:off x="4804231" y="2160326"/>
          <a:ext cx="907136" cy="90713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BE6ECB-9951-41C3-BE61-A8A67AB44908}">
      <dsp:nvSpPr>
        <dsp:cNvPr id="0" name=""/>
        <dsp:cNvSpPr/>
      </dsp:nvSpPr>
      <dsp:spPr>
        <a:xfrm>
          <a:off x="4997555" y="2353650"/>
          <a:ext cx="520488" cy="5204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C90A0F-99D6-4311-8107-C6DE9064C79F}">
      <dsp:nvSpPr>
        <dsp:cNvPr id="0" name=""/>
        <dsp:cNvSpPr/>
      </dsp:nvSpPr>
      <dsp:spPr>
        <a:xfrm>
          <a:off x="4514245" y="3350014"/>
          <a:ext cx="1487109" cy="59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endParaRPr lang="en-US" sz="4000" kern="1200" dirty="0"/>
        </a:p>
      </dsp:txBody>
      <dsp:txXfrm>
        <a:off x="4514245" y="3350014"/>
        <a:ext cx="1487109" cy="5948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E5050-68AF-41EE-BB22-9AE9CB631632}">
      <dsp:nvSpPr>
        <dsp:cNvPr id="0" name=""/>
        <dsp:cNvSpPr/>
      </dsp:nvSpPr>
      <dsp:spPr>
        <a:xfrm>
          <a:off x="1747800" y="88779"/>
          <a:ext cx="1944000" cy="1944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B03F70-292F-4E49-9756-2B293E009639}">
      <dsp:nvSpPr>
        <dsp:cNvPr id="0" name=""/>
        <dsp:cNvSpPr/>
      </dsp:nvSpPr>
      <dsp:spPr>
        <a:xfrm>
          <a:off x="559800" y="2646008"/>
          <a:ext cx="432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As mid-month approaches remind the subs that the more work they get done in the next 10 days the more they can invoice for on the 25th of the month.  This is particularly motivating to PM’s and Executive team members.  </a:t>
          </a:r>
        </a:p>
      </dsp:txBody>
      <dsp:txXfrm>
        <a:off x="559800" y="2646008"/>
        <a:ext cx="4320000" cy="1530000"/>
      </dsp:txXfrm>
    </dsp:sp>
    <dsp:sp modelId="{D9696CAC-5E49-43AD-8AA5-250CEF749578}">
      <dsp:nvSpPr>
        <dsp:cNvPr id="0" name=""/>
        <dsp:cNvSpPr/>
      </dsp:nvSpPr>
      <dsp:spPr>
        <a:xfrm>
          <a:off x="6823800" y="88779"/>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F3D1A2-F04F-4AAC-9C05-19E6CE907A22}">
      <dsp:nvSpPr>
        <dsp:cNvPr id="0" name=""/>
        <dsp:cNvSpPr/>
      </dsp:nvSpPr>
      <dsp:spPr>
        <a:xfrm>
          <a:off x="5635800" y="2646008"/>
          <a:ext cx="432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Recommend trades that need wide open spaces to work weekends.  Trades such as tile/paint can complete a lot of work with no interruptions and will often times agree to the weekend work if scheduled far enough in advance. </a:t>
          </a:r>
        </a:p>
      </dsp:txBody>
      <dsp:txXfrm>
        <a:off x="5635800" y="2646008"/>
        <a:ext cx="4320000" cy="153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A6A8E-F415-496F-8D9D-5FA089529EB6}"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AB9DB-673F-4983-A271-CFF5C4903792}" type="slidenum">
              <a:rPr lang="en-US" smtClean="0"/>
              <a:t>‹#›</a:t>
            </a:fld>
            <a:endParaRPr lang="en-US"/>
          </a:p>
        </p:txBody>
      </p:sp>
    </p:spTree>
    <p:extLst>
      <p:ext uri="{BB962C8B-B14F-4D97-AF65-F5344CB8AC3E}">
        <p14:creationId xmlns:p14="http://schemas.microsoft.com/office/powerpoint/2010/main" val="66460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AB9DB-673F-4983-A271-CFF5C4903792}" type="slidenum">
              <a:rPr lang="en-US" smtClean="0"/>
              <a:t>3</a:t>
            </a:fld>
            <a:endParaRPr lang="en-US"/>
          </a:p>
        </p:txBody>
      </p:sp>
    </p:spTree>
    <p:extLst>
      <p:ext uri="{BB962C8B-B14F-4D97-AF65-F5344CB8AC3E}">
        <p14:creationId xmlns:p14="http://schemas.microsoft.com/office/powerpoint/2010/main" val="163356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AB9DB-673F-4983-A271-CFF5C4903792}" type="slidenum">
              <a:rPr lang="en-US" smtClean="0"/>
              <a:t>9</a:t>
            </a:fld>
            <a:endParaRPr lang="en-US"/>
          </a:p>
        </p:txBody>
      </p:sp>
    </p:spTree>
    <p:extLst>
      <p:ext uri="{BB962C8B-B14F-4D97-AF65-F5344CB8AC3E}">
        <p14:creationId xmlns:p14="http://schemas.microsoft.com/office/powerpoint/2010/main" val="184513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PM Responsibilities When Creating a Schedule</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PM Responsibilities When Creating a Schedule</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B9AB9DB-673F-4983-A271-CFF5C4903792}" type="slidenum">
              <a:rPr lang="en-US" smtClean="0"/>
              <a:t>14</a:t>
            </a:fld>
            <a:endParaRPr lang="en-US"/>
          </a:p>
        </p:txBody>
      </p:sp>
    </p:spTree>
    <p:extLst>
      <p:ext uri="{BB962C8B-B14F-4D97-AF65-F5344CB8AC3E}">
        <p14:creationId xmlns:p14="http://schemas.microsoft.com/office/powerpoint/2010/main" val="409090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AB9DB-673F-4983-A271-CFF5C4903792}" type="slidenum">
              <a:rPr lang="en-US" smtClean="0"/>
              <a:t>31</a:t>
            </a:fld>
            <a:endParaRPr lang="en-US"/>
          </a:p>
        </p:txBody>
      </p:sp>
    </p:spTree>
    <p:extLst>
      <p:ext uri="{BB962C8B-B14F-4D97-AF65-F5344CB8AC3E}">
        <p14:creationId xmlns:p14="http://schemas.microsoft.com/office/powerpoint/2010/main" val="129512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48B232-361D-4BE1-A4E3-4627CFDACD48}"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1481813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8B232-361D-4BE1-A4E3-4627CFDACD48}"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3862785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8B232-361D-4BE1-A4E3-4627CFDACD48}"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95645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48B232-361D-4BE1-A4E3-4627CFDACD48}"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7222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8B232-361D-4BE1-A4E3-4627CFDACD48}"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1106534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48B232-361D-4BE1-A4E3-4627CFDACD48}"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802783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48B232-361D-4BE1-A4E3-4627CFDACD48}" type="datetimeFigureOut">
              <a:rPr lang="en-US" smtClean="0"/>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364378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48B232-361D-4BE1-A4E3-4627CFDACD48}" type="datetimeFigureOut">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518207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8B232-361D-4BE1-A4E3-4627CFDACD48}" type="datetimeFigureOut">
              <a:rPr lang="en-US" smtClean="0"/>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217135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8B232-361D-4BE1-A4E3-4627CFDACD48}"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115200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48B232-361D-4BE1-A4E3-4627CFDACD48}"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819AA-4DAF-4D24-B0E6-8CC1B18C1FF9}" type="slidenum">
              <a:rPr lang="en-US" smtClean="0"/>
              <a:t>‹#›</a:t>
            </a:fld>
            <a:endParaRPr lang="en-US"/>
          </a:p>
        </p:txBody>
      </p:sp>
    </p:spTree>
    <p:extLst>
      <p:ext uri="{BB962C8B-B14F-4D97-AF65-F5344CB8AC3E}">
        <p14:creationId xmlns:p14="http://schemas.microsoft.com/office/powerpoint/2010/main" val="2936627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8B232-361D-4BE1-A4E3-4627CFDACD48}" type="datetimeFigureOut">
              <a:rPr lang="en-US" smtClean="0"/>
              <a:t>5/10/2023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E819AA-4DAF-4D24-B0E6-8CC1B18C1FF9}" type="slidenum">
              <a:rPr lang="en-US" smtClean="0"/>
              <a:t>‹#›</a:t>
            </a:fld>
            <a:endParaRPr lang="en-US"/>
          </a:p>
        </p:txBody>
      </p:sp>
    </p:spTree>
    <p:extLst>
      <p:ext uri="{BB962C8B-B14F-4D97-AF65-F5344CB8AC3E}">
        <p14:creationId xmlns:p14="http://schemas.microsoft.com/office/powerpoint/2010/main" val="39689841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Maple_syrup" TargetMode="External"/><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hyperlink" Target="http://www.flickr.com/photos/beyondtherhetoric/7392833772/" TargetMode="Externa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hyperlink" Target="https://wixlabs-pdf-dev.appspot.com/assets/pdfjs/web/viewer.html?file=%2Fpdfproxy%3Finstance%3DWrJ-q0JQlrW-ELNZhrIHC5ywLSBtCVfAnnVNkDyxsBg.eyJpbnN0YW5jZUlkIjoiNzA4NTliZTAtNjdhZS00ZTIzLWExZDItZWQ1MWQyZDYyYjU1IiwiYXBwRGVmSWQiOiIxM2VlMTBhMy1lY2I5LTdlZmYtNDI5"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btPJPFnesV4?feature=oembed" TargetMode="External"/><Relationship Id="rId6" Type="http://schemas.openxmlformats.org/officeDocument/2006/relationships/image" Target="../media/image4.jpeg"/><Relationship Id="rId5" Type="http://schemas.openxmlformats.org/officeDocument/2006/relationships/hyperlink" Target="https://bohunone.co.uk/building-your-house-with-a-construction-company-why-is-it-a-must/" TargetMode="Externa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stldesignbuild.com/integrated-project-delivery/"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A29F-6037-02A7-6803-12076F42F41B}"/>
              </a:ext>
            </a:extLst>
          </p:cNvPr>
          <p:cNvSpPr>
            <a:spLocks noGrp="1"/>
          </p:cNvSpPr>
          <p:nvPr>
            <p:ph type="title"/>
          </p:nvPr>
        </p:nvSpPr>
        <p:spPr/>
        <p:txBody>
          <a:bodyPr/>
          <a:lstStyle/>
          <a:p>
            <a:r>
              <a:rPr lang="en-US" dirty="0"/>
              <a:t>Job Satisfaction &amp; Work Life Balance			</a:t>
            </a:r>
          </a:p>
        </p:txBody>
      </p:sp>
      <p:sp>
        <p:nvSpPr>
          <p:cNvPr id="3" name="Content Placeholder 2">
            <a:extLst>
              <a:ext uri="{FF2B5EF4-FFF2-40B4-BE49-F238E27FC236}">
                <a16:creationId xmlns:a16="http://schemas.microsoft.com/office/drawing/2014/main" id="{698E478E-F6B9-D341-C790-6F5B4B1777C9}"/>
              </a:ext>
            </a:extLst>
          </p:cNvPr>
          <p:cNvSpPr>
            <a:spLocks noGrp="1"/>
          </p:cNvSpPr>
          <p:nvPr>
            <p:ph idx="1"/>
          </p:nvPr>
        </p:nvSpPr>
        <p:spPr>
          <a:xfrm>
            <a:off x="838200" y="1920241"/>
            <a:ext cx="9986816" cy="2586445"/>
          </a:xfrm>
        </p:spPr>
        <p:txBody>
          <a:bodyPr/>
          <a:lstStyle/>
          <a:p>
            <a:r>
              <a:rPr lang="en-US" dirty="0"/>
              <a:t>Do you want to derive more satisfaction from your career by being proud of the work you are producing due to positive feedback from subs, suppliers, clients and your peers?</a:t>
            </a:r>
          </a:p>
          <a:p>
            <a:r>
              <a:rPr lang="en-US" dirty="0"/>
              <a:t>Do you want to have a better work life balance where your family, hobbies, and other interests can have more time allotted distraction free from work issues?</a:t>
            </a:r>
          </a:p>
          <a:p>
            <a:endParaRPr lang="en-US" dirty="0"/>
          </a:p>
        </p:txBody>
      </p:sp>
      <p:pic>
        <p:nvPicPr>
          <p:cNvPr id="1026" name="Picture 2" descr="45 Happy Memes to Brighten Your Day in 2023 - Happier Human">
            <a:extLst>
              <a:ext uri="{FF2B5EF4-FFF2-40B4-BE49-F238E27FC236}">
                <a16:creationId xmlns:a16="http://schemas.microsoft.com/office/drawing/2014/main" id="{4507DABA-16E7-1B6B-E177-76015F1F0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040" y="4630367"/>
            <a:ext cx="4376057" cy="1862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ogo">
            <a:extLst>
              <a:ext uri="{FF2B5EF4-FFF2-40B4-BE49-F238E27FC236}">
                <a16:creationId xmlns:a16="http://schemas.microsoft.com/office/drawing/2014/main" id="{B2E1477D-83BF-891D-C302-71FC505E58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56" t="-11177" r="-31681" b="-22365"/>
          <a:stretch/>
        </p:blipFill>
        <p:spPr bwMode="auto">
          <a:xfrm>
            <a:off x="9008549" y="266371"/>
            <a:ext cx="2816211" cy="2180874"/>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03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able, indoor, glass&#10;&#10;Description automatically generated">
            <a:extLst>
              <a:ext uri="{FF2B5EF4-FFF2-40B4-BE49-F238E27FC236}">
                <a16:creationId xmlns:a16="http://schemas.microsoft.com/office/drawing/2014/main" id="{29952FDB-8DC1-1D46-318C-05CE7D336F7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752" r="2" b="2"/>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873D48FA-C8CD-8CB3-4FD3-66BB5DA3D97B}"/>
              </a:ext>
            </a:extLst>
          </p:cNvPr>
          <p:cNvSpPr>
            <a:spLocks noGrp="1"/>
          </p:cNvSpPr>
          <p:nvPr>
            <p:ph idx="1"/>
          </p:nvPr>
        </p:nvSpPr>
        <p:spPr>
          <a:xfrm>
            <a:off x="3611533" y="2147357"/>
            <a:ext cx="4968929" cy="4101042"/>
          </a:xfrm>
        </p:spPr>
        <p:txBody>
          <a:bodyPr>
            <a:normAutofit/>
          </a:bodyPr>
          <a:lstStyle/>
          <a:p>
            <a:pPr marL="0" indent="0">
              <a:buNone/>
            </a:pPr>
            <a:r>
              <a:rPr lang="en-US" sz="3200" dirty="0">
                <a:solidFill>
                  <a:schemeClr val="tx1">
                    <a:lumMod val="85000"/>
                    <a:lumOff val="15000"/>
                  </a:schemeClr>
                </a:solidFill>
              </a:rPr>
              <a:t>“Steady your shield, ready your axe raid the day” </a:t>
            </a:r>
          </a:p>
          <a:p>
            <a:pPr marL="0" indent="0">
              <a:buNone/>
            </a:pPr>
            <a:endParaRPr lang="en-US" sz="3200" dirty="0">
              <a:solidFill>
                <a:schemeClr val="tx1">
                  <a:lumMod val="85000"/>
                  <a:lumOff val="15000"/>
                </a:schemeClr>
              </a:solidFill>
            </a:endParaRPr>
          </a:p>
          <a:p>
            <a:pPr marL="0" indent="0">
              <a:buNone/>
            </a:pPr>
            <a:r>
              <a:rPr lang="en-US" sz="3200" dirty="0">
                <a:solidFill>
                  <a:schemeClr val="tx1">
                    <a:lumMod val="85000"/>
                    <a:lumOff val="15000"/>
                  </a:schemeClr>
                </a:solidFill>
              </a:rPr>
              <a:t>– </a:t>
            </a:r>
            <a:r>
              <a:rPr lang="en-US" sz="3200" i="1" dirty="0">
                <a:solidFill>
                  <a:schemeClr val="tx1">
                    <a:lumMod val="85000"/>
                    <a:lumOff val="15000"/>
                  </a:schemeClr>
                </a:solidFill>
              </a:rPr>
              <a:t>Unknown, But Some Smart Canadian Most Likely</a:t>
            </a:r>
          </a:p>
          <a:p>
            <a:endParaRPr lang="en-US" sz="2000" dirty="0">
              <a:solidFill>
                <a:schemeClr val="tx1">
                  <a:lumMod val="85000"/>
                  <a:lumOff val="15000"/>
                </a:schemeClr>
              </a:solidFill>
            </a:endParaRPr>
          </a:p>
        </p:txBody>
      </p:sp>
      <p:pic>
        <p:nvPicPr>
          <p:cNvPr id="7" name="Picture 6" descr="A person in a garment&#10;&#10;Description automatically generated with medium confidence">
            <a:extLst>
              <a:ext uri="{FF2B5EF4-FFF2-40B4-BE49-F238E27FC236}">
                <a16:creationId xmlns:a16="http://schemas.microsoft.com/office/drawing/2014/main" id="{0761B3E6-D4DF-8B0B-E009-395CBA96D08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2582" r="2779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192356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3FE8F3-83B9-6EA9-4913-093CEFF46154}"/>
              </a:ext>
            </a:extLst>
          </p:cNvPr>
          <p:cNvSpPr>
            <a:spLocks noGrp="1"/>
          </p:cNvSpPr>
          <p:nvPr>
            <p:ph type="title"/>
          </p:nvPr>
        </p:nvSpPr>
        <p:spPr>
          <a:xfrm>
            <a:off x="838200" y="556995"/>
            <a:ext cx="10515600" cy="1133693"/>
          </a:xfrm>
        </p:spPr>
        <p:txBody>
          <a:bodyPr>
            <a:normAutofit/>
          </a:bodyPr>
          <a:lstStyle/>
          <a:p>
            <a:pPr algn="ctr"/>
            <a:r>
              <a:rPr lang="en-US" sz="5200" b="1" dirty="0"/>
              <a:t>Client</a:t>
            </a:r>
            <a:r>
              <a:rPr lang="en-US" sz="5200" dirty="0"/>
              <a:t> </a:t>
            </a:r>
            <a:r>
              <a:rPr lang="en-US" sz="5200" b="1" dirty="0"/>
              <a:t>Expectations</a:t>
            </a:r>
            <a:r>
              <a:rPr lang="en-US" sz="5200" dirty="0"/>
              <a:t> </a:t>
            </a:r>
          </a:p>
        </p:txBody>
      </p:sp>
      <p:graphicFrame>
        <p:nvGraphicFramePr>
          <p:cNvPr id="5" name="Content Placeholder 2">
            <a:extLst>
              <a:ext uri="{FF2B5EF4-FFF2-40B4-BE49-F238E27FC236}">
                <a16:creationId xmlns:a16="http://schemas.microsoft.com/office/drawing/2014/main" id="{0378365E-5BD7-5B69-A3B1-15CE68DB9629}"/>
              </a:ext>
            </a:extLst>
          </p:cNvPr>
          <p:cNvGraphicFramePr>
            <a:graphicFrameLocks noGrp="1"/>
          </p:cNvGraphicFramePr>
          <p:nvPr>
            <p:ph idx="1"/>
            <p:extLst>
              <p:ext uri="{D42A27DB-BD31-4B8C-83A1-F6EECF244321}">
                <p14:modId xmlns:p14="http://schemas.microsoft.com/office/powerpoint/2010/main" val="606385981"/>
              </p:ext>
            </p:extLst>
          </p:nvPr>
        </p:nvGraphicFramePr>
        <p:xfrm>
          <a:off x="838200" y="994612"/>
          <a:ext cx="10515600" cy="5863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4661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CAB26-4A43-C08E-353C-BA841252F996}"/>
              </a:ext>
            </a:extLst>
          </p:cNvPr>
          <p:cNvSpPr>
            <a:spLocks noGrp="1"/>
          </p:cNvSpPr>
          <p:nvPr>
            <p:ph type="title"/>
          </p:nvPr>
        </p:nvSpPr>
        <p:spPr/>
        <p:txBody>
          <a:bodyPr/>
          <a:lstStyle/>
          <a:p>
            <a:r>
              <a:rPr lang="en-US" dirty="0"/>
              <a:t>Creating &amp; Uploading a Schedule </a:t>
            </a:r>
          </a:p>
        </p:txBody>
      </p:sp>
      <p:sp>
        <p:nvSpPr>
          <p:cNvPr id="3" name="Content Placeholder 2">
            <a:extLst>
              <a:ext uri="{FF2B5EF4-FFF2-40B4-BE49-F238E27FC236}">
                <a16:creationId xmlns:a16="http://schemas.microsoft.com/office/drawing/2014/main" id="{87F9D3A4-3D96-84D8-FD8C-4D153EA7B4B0}"/>
              </a:ext>
            </a:extLst>
          </p:cNvPr>
          <p:cNvSpPr>
            <a:spLocks noGrp="1"/>
          </p:cNvSpPr>
          <p:nvPr>
            <p:ph idx="1"/>
          </p:nvPr>
        </p:nvSpPr>
        <p:spPr>
          <a:xfrm>
            <a:off x="838200" y="2018808"/>
            <a:ext cx="10515600" cy="4351338"/>
          </a:xfrm>
        </p:spPr>
        <p:txBody>
          <a:bodyPr/>
          <a:lstStyle/>
          <a:p>
            <a:r>
              <a:rPr lang="en-US" dirty="0"/>
              <a:t>Refer to below link to </a:t>
            </a:r>
            <a:r>
              <a:rPr lang="en-US" dirty="0" err="1"/>
              <a:t>AnCorU</a:t>
            </a:r>
            <a:endParaRPr lang="en-US" dirty="0"/>
          </a:p>
          <a:p>
            <a:r>
              <a:rPr lang="en-US" dirty="0">
                <a:hlinkClick r:id="rId2"/>
              </a:rPr>
              <a:t>https://wixlabs-pdf-dev.appspot.com/assets/pdfjs/web/viewer.html?file=%2Fpdfproxy%3Finstance%3DWrJ-q0JQlrW-ELNZhrIHC5ywLSBtCVfAnnVNkDyxsBg.eyJpbnN0YW5jZUlkIjoiNzA4NTliZTAtNjdhZS00ZTIzLWExZDItZWQ1MWQyZDYyYjU1IiwiYXBwRGVmSWQiOiIxM2VlMTBhMy1lY2I5LTdlZmYtNDI5</a:t>
            </a:r>
            <a:endParaRPr lang="en-US" dirty="0"/>
          </a:p>
          <a:p>
            <a:endParaRPr lang="en-US" dirty="0"/>
          </a:p>
        </p:txBody>
      </p:sp>
    </p:spTree>
    <p:extLst>
      <p:ext uri="{BB962C8B-B14F-4D97-AF65-F5344CB8AC3E}">
        <p14:creationId xmlns:p14="http://schemas.microsoft.com/office/powerpoint/2010/main" val="738442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1205EB-0EAA-0ED1-7254-ACADB4FB942D}"/>
              </a:ext>
            </a:extLst>
          </p:cNvPr>
          <p:cNvSpPr>
            <a:spLocks noGrp="1"/>
          </p:cNvSpPr>
          <p:nvPr>
            <p:ph type="title"/>
          </p:nvPr>
        </p:nvSpPr>
        <p:spPr>
          <a:xfrm>
            <a:off x="1383564" y="348865"/>
            <a:ext cx="9718111" cy="1576446"/>
          </a:xfrm>
        </p:spPr>
        <p:txBody>
          <a:bodyPr anchor="ctr">
            <a:normAutofit/>
          </a:bodyPr>
          <a:lstStyle/>
          <a:p>
            <a:r>
              <a:rPr lang="en-US" sz="4000" b="1" dirty="0">
                <a:solidFill>
                  <a:srgbClr val="FFFFFF"/>
                </a:solidFill>
              </a:rPr>
              <a:t>Schedules Types</a:t>
            </a:r>
            <a:br>
              <a:rPr lang="en-US" sz="4000" dirty="0">
                <a:solidFill>
                  <a:srgbClr val="FFFFFF"/>
                </a:solidFill>
              </a:rPr>
            </a:br>
            <a:r>
              <a:rPr lang="en-US" sz="2400" dirty="0">
                <a:solidFill>
                  <a:srgbClr val="FFFFFF"/>
                </a:solidFill>
              </a:rPr>
              <a:t>Used by AnCor</a:t>
            </a:r>
            <a:endParaRPr lang="en-US" sz="2800" dirty="0">
              <a:solidFill>
                <a:srgbClr val="FFFFFF"/>
              </a:solidFill>
            </a:endParaRPr>
          </a:p>
        </p:txBody>
      </p:sp>
      <p:graphicFrame>
        <p:nvGraphicFramePr>
          <p:cNvPr id="17" name="Content Placeholder 2">
            <a:extLst>
              <a:ext uri="{FF2B5EF4-FFF2-40B4-BE49-F238E27FC236}">
                <a16:creationId xmlns:a16="http://schemas.microsoft.com/office/drawing/2014/main" id="{F167AE23-2812-C2D3-3901-D1F21C65DD15}"/>
              </a:ext>
            </a:extLst>
          </p:cNvPr>
          <p:cNvGraphicFramePr>
            <a:graphicFrameLocks noGrp="1"/>
          </p:cNvGraphicFramePr>
          <p:nvPr>
            <p:ph idx="1"/>
            <p:extLst>
              <p:ext uri="{D42A27DB-BD31-4B8C-83A1-F6EECF244321}">
                <p14:modId xmlns:p14="http://schemas.microsoft.com/office/powerpoint/2010/main" val="230674053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5219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4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DC3109A0-8EAF-1836-B8EB-EF0ACBEBBC64}"/>
              </a:ext>
            </a:extLst>
          </p:cNvPr>
          <p:cNvSpPr>
            <a:spLocks noGrp="1"/>
          </p:cNvSpPr>
          <p:nvPr>
            <p:ph type="title"/>
          </p:nvPr>
        </p:nvSpPr>
        <p:spPr>
          <a:xfrm>
            <a:off x="535020" y="685800"/>
            <a:ext cx="2780271" cy="5105400"/>
          </a:xfrm>
        </p:spPr>
        <p:txBody>
          <a:bodyPr>
            <a:normAutofit/>
          </a:bodyPr>
          <a:lstStyle/>
          <a:p>
            <a:pPr algn="ctr"/>
            <a:r>
              <a:rPr lang="en-US" sz="3100" dirty="0">
                <a:solidFill>
                  <a:srgbClr val="FFFFFF"/>
                </a:solidFill>
              </a:rPr>
              <a:t>PM Responsibilities When Creating a Schedule</a:t>
            </a:r>
          </a:p>
        </p:txBody>
      </p:sp>
      <p:graphicFrame>
        <p:nvGraphicFramePr>
          <p:cNvPr id="46" name="Content Placeholder 2">
            <a:extLst>
              <a:ext uri="{FF2B5EF4-FFF2-40B4-BE49-F238E27FC236}">
                <a16:creationId xmlns:a16="http://schemas.microsoft.com/office/drawing/2014/main" id="{A8044D77-D6B9-E431-A403-730DE2F8D65A}"/>
              </a:ext>
            </a:extLst>
          </p:cNvPr>
          <p:cNvGraphicFramePr>
            <a:graphicFrameLocks noGrp="1"/>
          </p:cNvGraphicFramePr>
          <p:nvPr>
            <p:ph idx="1"/>
            <p:extLst>
              <p:ext uri="{D42A27DB-BD31-4B8C-83A1-F6EECF244321}">
                <p14:modId xmlns:p14="http://schemas.microsoft.com/office/powerpoint/2010/main" val="637233228"/>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662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251B-E52F-3660-CF85-FEBF5F38EFA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4600"/>
              <a:t>Preconstruction Scheduling Process</a:t>
            </a:r>
          </a:p>
        </p:txBody>
      </p:sp>
      <p:sp>
        <p:nvSpPr>
          <p:cNvPr id="12"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3" descr="Hand holding a pen shading number on a sheet">
            <a:extLst>
              <a:ext uri="{FF2B5EF4-FFF2-40B4-BE49-F238E27FC236}">
                <a16:creationId xmlns:a16="http://schemas.microsoft.com/office/drawing/2014/main" id="{9E0D90AA-3D47-DADC-FB1D-479EA5503DC7}"/>
              </a:ext>
            </a:extLst>
          </p:cNvPr>
          <p:cNvPicPr>
            <a:picLocks noChangeAspect="1"/>
          </p:cNvPicPr>
          <p:nvPr/>
        </p:nvPicPr>
        <p:blipFill rotWithShape="1">
          <a:blip r:embed="rId2"/>
          <a:srcRect l="31591"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39130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292F3A-5339-E602-59F7-6A4EB8364B9D}"/>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3000" kern="1200">
                <a:solidFill>
                  <a:schemeClr val="bg1"/>
                </a:solidFill>
                <a:latin typeface="+mj-lt"/>
                <a:ea typeface="+mj-ea"/>
                <a:cs typeface="+mj-cs"/>
              </a:rPr>
              <a:t>During the bidding phase a PM is to put together a milestone schedule showing the following:</a:t>
            </a:r>
          </a:p>
        </p:txBody>
      </p:sp>
      <p:pic>
        <p:nvPicPr>
          <p:cNvPr id="8" name="Picture 7">
            <a:extLst>
              <a:ext uri="{FF2B5EF4-FFF2-40B4-BE49-F238E27FC236}">
                <a16:creationId xmlns:a16="http://schemas.microsoft.com/office/drawing/2014/main" id="{04ED25FB-2498-35C8-6B9B-0D78E2F237C0}"/>
              </a:ext>
            </a:extLst>
          </p:cNvPr>
          <p:cNvPicPr>
            <a:picLocks noChangeAspect="1"/>
          </p:cNvPicPr>
          <p:nvPr/>
        </p:nvPicPr>
        <p:blipFill>
          <a:blip r:embed="rId2"/>
          <a:stretch>
            <a:fillRect/>
          </a:stretch>
        </p:blipFill>
        <p:spPr>
          <a:xfrm>
            <a:off x="-1" y="1950719"/>
            <a:ext cx="12192002" cy="4907281"/>
          </a:xfrm>
          <a:prstGeom prst="rect">
            <a:avLst/>
          </a:prstGeom>
        </p:spPr>
      </p:pic>
    </p:spTree>
    <p:extLst>
      <p:ext uri="{BB962C8B-B14F-4D97-AF65-F5344CB8AC3E}">
        <p14:creationId xmlns:p14="http://schemas.microsoft.com/office/powerpoint/2010/main" val="3310718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A003FC-1C21-DA93-1F48-B259A99D47DC}"/>
              </a:ext>
            </a:extLst>
          </p:cNvPr>
          <p:cNvPicPr>
            <a:picLocks noChangeAspect="1"/>
          </p:cNvPicPr>
          <p:nvPr/>
        </p:nvPicPr>
        <p:blipFill rotWithShape="1">
          <a:blip r:embed="rId2"/>
          <a:srcRect r="9091" b="23391"/>
          <a:stretch/>
        </p:blipFill>
        <p:spPr>
          <a:xfrm>
            <a:off x="20" y="10"/>
            <a:ext cx="12191980" cy="6857990"/>
          </a:xfrm>
          <a:prstGeom prst="rect">
            <a:avLst/>
          </a:prstGeom>
        </p:spPr>
      </p:pic>
      <p:sp>
        <p:nvSpPr>
          <p:cNvPr id="18" name="Rectangle 15">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5B39A7-3FEC-44E4-E66C-99F7D0D57D90}"/>
              </a:ext>
            </a:extLst>
          </p:cNvPr>
          <p:cNvSpPr>
            <a:spLocks noGrp="1"/>
          </p:cNvSpPr>
          <p:nvPr>
            <p:ph type="title"/>
          </p:nvPr>
        </p:nvSpPr>
        <p:spPr>
          <a:xfrm>
            <a:off x="838200" y="365125"/>
            <a:ext cx="10515600" cy="1325563"/>
          </a:xfrm>
        </p:spPr>
        <p:txBody>
          <a:bodyPr>
            <a:normAutofit/>
          </a:bodyPr>
          <a:lstStyle/>
          <a:p>
            <a:r>
              <a:rPr lang="en-US"/>
              <a:t>Support Staff Project Schedule Responsibilities </a:t>
            </a:r>
          </a:p>
        </p:txBody>
      </p:sp>
      <p:graphicFrame>
        <p:nvGraphicFramePr>
          <p:cNvPr id="19" name="Content Placeholder 2">
            <a:extLst>
              <a:ext uri="{FF2B5EF4-FFF2-40B4-BE49-F238E27FC236}">
                <a16:creationId xmlns:a16="http://schemas.microsoft.com/office/drawing/2014/main" id="{26404AC3-232D-9340-495A-AF8847D38EF2}"/>
              </a:ext>
            </a:extLst>
          </p:cNvPr>
          <p:cNvGraphicFramePr/>
          <p:nvPr>
            <p:extLst>
              <p:ext uri="{D42A27DB-BD31-4B8C-83A1-F6EECF244321}">
                <p14:modId xmlns:p14="http://schemas.microsoft.com/office/powerpoint/2010/main" val="25927457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4989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13">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unset silhouette of scaffolding in construction site">
            <a:extLst>
              <a:ext uri="{FF2B5EF4-FFF2-40B4-BE49-F238E27FC236}">
                <a16:creationId xmlns:a16="http://schemas.microsoft.com/office/drawing/2014/main" id="{DAC5A080-305C-989A-B72F-A0ED7490EE06}"/>
              </a:ext>
            </a:extLst>
          </p:cNvPr>
          <p:cNvPicPr>
            <a:picLocks noChangeAspect="1"/>
          </p:cNvPicPr>
          <p:nvPr/>
        </p:nvPicPr>
        <p:blipFill rotWithShape="1">
          <a:blip r:embed="rId2">
            <a:alphaModFix/>
          </a:blip>
          <a:srcRect t="15730"/>
          <a:stretch/>
        </p:blipFill>
        <p:spPr>
          <a:xfrm>
            <a:off x="20" y="10"/>
            <a:ext cx="12191980" cy="6857990"/>
          </a:xfrm>
          <a:prstGeom prst="rect">
            <a:avLst/>
          </a:prstGeom>
        </p:spPr>
      </p:pic>
      <p:sp>
        <p:nvSpPr>
          <p:cNvPr id="83" name="Rectangle 15">
            <a:extLst>
              <a:ext uri="{FF2B5EF4-FFF2-40B4-BE49-F238E27FC236}">
                <a16:creationId xmlns:a16="http://schemas.microsoft.com/office/drawing/2014/main" id="{CCB2C00A-E659-4691-AFB4-282551729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17">
            <a:extLst>
              <a:ext uri="{FF2B5EF4-FFF2-40B4-BE49-F238E27FC236}">
                <a16:creationId xmlns:a16="http://schemas.microsoft.com/office/drawing/2014/main" id="{B78FD84C-74B5-451D-8F0A-1E19EC3D9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B3321-A304-8AEB-30E6-854772C128F4}"/>
              </a:ext>
            </a:extLst>
          </p:cNvPr>
          <p:cNvSpPr>
            <a:spLocks noGrp="1"/>
          </p:cNvSpPr>
          <p:nvPr>
            <p:ph type="title"/>
          </p:nvPr>
        </p:nvSpPr>
        <p:spPr>
          <a:xfrm>
            <a:off x="1523984" y="1054121"/>
            <a:ext cx="9465131" cy="1184111"/>
          </a:xfrm>
        </p:spPr>
        <p:txBody>
          <a:bodyPr>
            <a:normAutofit/>
          </a:bodyPr>
          <a:lstStyle/>
          <a:p>
            <a:r>
              <a:rPr lang="en-US"/>
              <a:t>Schedule Process in Construction</a:t>
            </a:r>
            <a:endParaRPr lang="en-US" dirty="0"/>
          </a:p>
        </p:txBody>
      </p:sp>
      <p:sp>
        <p:nvSpPr>
          <p:cNvPr id="85" name="Content Placeholder 2">
            <a:extLst>
              <a:ext uri="{FF2B5EF4-FFF2-40B4-BE49-F238E27FC236}">
                <a16:creationId xmlns:a16="http://schemas.microsoft.com/office/drawing/2014/main" id="{A8C137F6-302D-FD2B-D076-CCBF74B30459}"/>
              </a:ext>
            </a:extLst>
          </p:cNvPr>
          <p:cNvSpPr>
            <a:spLocks noGrp="1"/>
          </p:cNvSpPr>
          <p:nvPr>
            <p:ph idx="1"/>
          </p:nvPr>
        </p:nvSpPr>
        <p:spPr>
          <a:xfrm>
            <a:off x="1524000" y="2399099"/>
            <a:ext cx="9465564" cy="3400969"/>
          </a:xfrm>
        </p:spPr>
        <p:txBody>
          <a:bodyPr>
            <a:normAutofit/>
          </a:bodyPr>
          <a:lstStyle/>
          <a:p>
            <a:r>
              <a:rPr lang="en-US" sz="2400" dirty="0"/>
              <a:t>Upon Project Award the Project Manager is to update the milestone schedule to a critical path schedule.  </a:t>
            </a:r>
          </a:p>
          <a:p>
            <a:endParaRPr lang="en-US" sz="2400" dirty="0"/>
          </a:p>
          <a:p>
            <a:endParaRPr lang="en-US" sz="2400" dirty="0"/>
          </a:p>
          <a:p>
            <a:r>
              <a:rPr lang="en-US" sz="2400" dirty="0"/>
              <a:t>The Critical Path schedule takes the milestones and breaks then down further being trade specific</a:t>
            </a:r>
          </a:p>
        </p:txBody>
      </p:sp>
    </p:spTree>
    <p:extLst>
      <p:ext uri="{BB962C8B-B14F-4D97-AF65-F5344CB8AC3E}">
        <p14:creationId xmlns:p14="http://schemas.microsoft.com/office/powerpoint/2010/main" val="1657019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F01AC-21F7-CC3C-E2F2-517A227E7B6D}"/>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3000" b="1" kern="1200">
                <a:solidFill>
                  <a:schemeClr val="tx1"/>
                </a:solidFill>
                <a:latin typeface="+mj-lt"/>
                <a:ea typeface="+mj-ea"/>
                <a:cs typeface="+mj-cs"/>
              </a:rPr>
              <a:t>Werner Phase 2: Critical Path</a:t>
            </a:r>
            <a:br>
              <a:rPr lang="en-US" sz="3000" b="1" kern="1200">
                <a:solidFill>
                  <a:schemeClr val="tx1"/>
                </a:solidFill>
                <a:latin typeface="+mj-lt"/>
                <a:ea typeface="+mj-ea"/>
                <a:cs typeface="+mj-cs"/>
              </a:rPr>
            </a:br>
            <a:endParaRPr lang="en-US" sz="3000"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8A83080A-2CAA-071C-2E41-395594E04E0D}"/>
              </a:ext>
            </a:extLst>
          </p:cNvPr>
          <p:cNvPicPr>
            <a:picLocks noChangeAspect="1"/>
          </p:cNvPicPr>
          <p:nvPr/>
        </p:nvPicPr>
        <p:blipFill>
          <a:blip r:embed="rId2"/>
          <a:stretch>
            <a:fillRect/>
          </a:stretch>
        </p:blipFill>
        <p:spPr>
          <a:xfrm>
            <a:off x="890414" y="991893"/>
            <a:ext cx="10411168" cy="5700114"/>
          </a:xfrm>
          <a:prstGeom prst="rect">
            <a:avLst/>
          </a:prstGeom>
        </p:spPr>
      </p:pic>
    </p:spTree>
    <p:extLst>
      <p:ext uri="{BB962C8B-B14F-4D97-AF65-F5344CB8AC3E}">
        <p14:creationId xmlns:p14="http://schemas.microsoft.com/office/powerpoint/2010/main" val="1503716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4">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819FC87-0C91-53F4-7EB3-B2488D0488CA}"/>
              </a:ext>
            </a:extLst>
          </p:cNvPr>
          <p:cNvSpPr txBox="1">
            <a:spLocks/>
          </p:cNvSpPr>
          <p:nvPr/>
        </p:nvSpPr>
        <p:spPr>
          <a:xfrm>
            <a:off x="965200" y="851517"/>
            <a:ext cx="4855430" cy="14617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kern="1200" dirty="0">
                <a:solidFill>
                  <a:schemeClr val="tx1"/>
                </a:solidFill>
                <a:latin typeface="+mj-lt"/>
                <a:ea typeface="+mj-ea"/>
                <a:cs typeface="+mj-cs"/>
              </a:rPr>
              <a:t>Scheduling and Training</a:t>
            </a:r>
          </a:p>
        </p:txBody>
      </p:sp>
      <p:sp>
        <p:nvSpPr>
          <p:cNvPr id="42" name="Subtitle 2">
            <a:extLst>
              <a:ext uri="{FF2B5EF4-FFF2-40B4-BE49-F238E27FC236}">
                <a16:creationId xmlns:a16="http://schemas.microsoft.com/office/drawing/2014/main" id="{3934EF0F-62F7-49A7-89A6-BE4D358F884C}"/>
              </a:ext>
            </a:extLst>
          </p:cNvPr>
          <p:cNvSpPr txBox="1">
            <a:spLocks/>
          </p:cNvSpPr>
          <p:nvPr/>
        </p:nvSpPr>
        <p:spPr>
          <a:xfrm>
            <a:off x="965200" y="2470248"/>
            <a:ext cx="4048344" cy="35362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By Adam Flood</a:t>
            </a:r>
          </a:p>
          <a:p>
            <a:pPr marL="0" indent="0">
              <a:buNone/>
            </a:pPr>
            <a:r>
              <a:rPr lang="en-US" sz="1400" dirty="0"/>
              <a:t>Designed by David Caraccio</a:t>
            </a:r>
          </a:p>
          <a:p>
            <a:pPr marL="0" indent="0">
              <a:buNone/>
            </a:pPr>
            <a:r>
              <a:rPr lang="en-US" sz="1400" dirty="0"/>
              <a:t>Judged By Colin Bragg</a:t>
            </a:r>
          </a:p>
          <a:p>
            <a:pPr marL="0" indent="0">
              <a:buNone/>
            </a:pPr>
            <a:endParaRPr lang="en-US" sz="1400" dirty="0"/>
          </a:p>
          <a:p>
            <a:pPr marL="0" indent="0">
              <a:buNone/>
            </a:pPr>
            <a:endParaRPr lang="en-US" sz="1400" dirty="0"/>
          </a:p>
          <a:p>
            <a:r>
              <a:rPr lang="en-US" sz="1400" dirty="0"/>
              <a:t>A 2020 case study showed that 70% of all construction projects fail to deliver what was promised to customers. </a:t>
            </a:r>
          </a:p>
          <a:p>
            <a:r>
              <a:rPr lang="en-US" sz="1400" dirty="0"/>
              <a:t>Of this only 25% were delivered within 10% of the original timeframe. </a:t>
            </a:r>
          </a:p>
          <a:p>
            <a:r>
              <a:rPr lang="en-US" sz="1400" dirty="0"/>
              <a:t>A lack of clear goals &amp; objectives accounts for 37% of these failures. </a:t>
            </a:r>
          </a:p>
          <a:p>
            <a:pPr marL="0" indent="0">
              <a:buNone/>
            </a:pPr>
            <a:endParaRPr lang="en-US" sz="1400" dirty="0"/>
          </a:p>
          <a:p>
            <a:endParaRPr lang="en-US" sz="2400" dirty="0"/>
          </a:p>
        </p:txBody>
      </p:sp>
      <p:pic>
        <p:nvPicPr>
          <p:cNvPr id="6" name="Picture 2" descr="logo">
            <a:extLst>
              <a:ext uri="{FF2B5EF4-FFF2-40B4-BE49-F238E27FC236}">
                <a16:creationId xmlns:a16="http://schemas.microsoft.com/office/drawing/2014/main" id="{1F436757-8F3B-3D3F-0EB3-6316CFCA56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56" t="-11177" r="-31681" b="-22365"/>
          <a:stretch/>
        </p:blipFill>
        <p:spPr bwMode="auto">
          <a:xfrm>
            <a:off x="5973696" y="1131375"/>
            <a:ext cx="2816211" cy="2180874"/>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descr="A picture containing sky, outdoor, transport, crane&#10;&#10;Description automatically generated">
            <a:extLst>
              <a:ext uri="{FF2B5EF4-FFF2-40B4-BE49-F238E27FC236}">
                <a16:creationId xmlns:a16="http://schemas.microsoft.com/office/drawing/2014/main" id="{A2E9FFE9-4EDA-CD9A-ED9D-5878633EEDB5}"/>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998" r="1907"/>
          <a:stretch/>
        </p:blipFill>
        <p:spPr>
          <a:xfrm>
            <a:off x="5484502" y="1423024"/>
            <a:ext cx="6274683" cy="4597738"/>
          </a:xfrm>
          <a:custGeom>
            <a:avLst/>
            <a:gdLst/>
            <a:ahLst/>
            <a:cxnLst/>
            <a:rect l="l" t="t" r="r" b="b"/>
            <a:pathLst>
              <a:path w="6274683" h="4597738">
                <a:moveTo>
                  <a:pt x="373676" y="2507768"/>
                </a:moveTo>
                <a:cubicBezTo>
                  <a:pt x="937335" y="2507768"/>
                  <a:pt x="937335" y="2507768"/>
                  <a:pt x="937335" y="2507768"/>
                </a:cubicBezTo>
                <a:cubicBezTo>
                  <a:pt x="965853" y="2507768"/>
                  <a:pt x="1002759" y="2527661"/>
                  <a:pt x="1017857" y="2552528"/>
                </a:cubicBezTo>
                <a:cubicBezTo>
                  <a:pt x="1299687" y="3034940"/>
                  <a:pt x="1299687" y="3034940"/>
                  <a:pt x="1299687" y="3034940"/>
                </a:cubicBezTo>
                <a:cubicBezTo>
                  <a:pt x="1313107" y="3061464"/>
                  <a:pt x="1313107" y="3101250"/>
                  <a:pt x="1299687" y="3127775"/>
                </a:cubicBezTo>
                <a:cubicBezTo>
                  <a:pt x="1017857" y="3610186"/>
                  <a:pt x="1017857" y="3610186"/>
                  <a:pt x="1017857" y="3610186"/>
                </a:cubicBezTo>
                <a:cubicBezTo>
                  <a:pt x="1002759" y="3635053"/>
                  <a:pt x="965853" y="3654946"/>
                  <a:pt x="937335" y="3654946"/>
                </a:cubicBezTo>
                <a:lnTo>
                  <a:pt x="373676" y="3654946"/>
                </a:lnTo>
                <a:cubicBezTo>
                  <a:pt x="343480" y="3654946"/>
                  <a:pt x="306574" y="3635053"/>
                  <a:pt x="293153" y="3610186"/>
                </a:cubicBezTo>
                <a:cubicBezTo>
                  <a:pt x="11324" y="3127775"/>
                  <a:pt x="11324" y="3127775"/>
                  <a:pt x="11324" y="3127775"/>
                </a:cubicBezTo>
                <a:cubicBezTo>
                  <a:pt x="-3774" y="3101250"/>
                  <a:pt x="-3774" y="3061464"/>
                  <a:pt x="11324" y="3034940"/>
                </a:cubicBezTo>
                <a:cubicBezTo>
                  <a:pt x="293153" y="2552528"/>
                  <a:pt x="293153" y="2552528"/>
                  <a:pt x="293153" y="2552528"/>
                </a:cubicBezTo>
                <a:cubicBezTo>
                  <a:pt x="306574" y="2527661"/>
                  <a:pt x="343480" y="2507768"/>
                  <a:pt x="373676" y="2507768"/>
                </a:cubicBezTo>
                <a:close/>
                <a:moveTo>
                  <a:pt x="2963165" y="0"/>
                </a:moveTo>
                <a:lnTo>
                  <a:pt x="3100668" y="0"/>
                </a:lnTo>
                <a:cubicBezTo>
                  <a:pt x="4782082" y="0"/>
                  <a:pt x="4782082" y="0"/>
                  <a:pt x="4782082" y="0"/>
                </a:cubicBezTo>
                <a:cubicBezTo>
                  <a:pt x="4896379" y="0"/>
                  <a:pt x="5044296" y="79730"/>
                  <a:pt x="5104806" y="179392"/>
                </a:cubicBezTo>
                <a:cubicBezTo>
                  <a:pt x="6234342" y="2112834"/>
                  <a:pt x="6234342" y="2112834"/>
                  <a:pt x="6234342" y="2112834"/>
                </a:cubicBezTo>
                <a:cubicBezTo>
                  <a:pt x="6288131" y="2219140"/>
                  <a:pt x="6288131" y="2378598"/>
                  <a:pt x="6234342" y="2484906"/>
                </a:cubicBezTo>
                <a:cubicBezTo>
                  <a:pt x="5104806" y="4418346"/>
                  <a:pt x="5104806" y="4418346"/>
                  <a:pt x="5104806" y="4418346"/>
                </a:cubicBezTo>
                <a:cubicBezTo>
                  <a:pt x="5044296" y="4518010"/>
                  <a:pt x="4896379" y="4597738"/>
                  <a:pt x="4782082" y="4597738"/>
                </a:cubicBezTo>
                <a:lnTo>
                  <a:pt x="2523007" y="4597738"/>
                </a:lnTo>
                <a:cubicBezTo>
                  <a:pt x="2401986" y="4597738"/>
                  <a:pt x="2254071" y="4518010"/>
                  <a:pt x="2200284" y="4418346"/>
                </a:cubicBezTo>
                <a:cubicBezTo>
                  <a:pt x="1070747" y="2484906"/>
                  <a:pt x="1070747" y="2484906"/>
                  <a:pt x="1070747" y="2484906"/>
                </a:cubicBezTo>
                <a:cubicBezTo>
                  <a:pt x="1010234" y="2378598"/>
                  <a:pt x="1010234" y="2219140"/>
                  <a:pt x="1070747" y="2112834"/>
                </a:cubicBezTo>
                <a:cubicBezTo>
                  <a:pt x="1141343" y="1991994"/>
                  <a:pt x="1207527" y="1878706"/>
                  <a:pt x="1269574" y="1772499"/>
                </a:cubicBezTo>
                <a:lnTo>
                  <a:pt x="1354552" y="1627041"/>
                </a:lnTo>
                <a:lnTo>
                  <a:pt x="2423436" y="1627041"/>
                </a:lnTo>
                <a:cubicBezTo>
                  <a:pt x="2482091" y="1627041"/>
                  <a:pt x="2557999" y="1586126"/>
                  <a:pt x="2589052" y="1534980"/>
                </a:cubicBezTo>
                <a:cubicBezTo>
                  <a:pt x="2589052" y="1534980"/>
                  <a:pt x="2589052" y="1534980"/>
                  <a:pt x="3168709" y="542774"/>
                </a:cubicBezTo>
                <a:cubicBezTo>
                  <a:pt x="3196312" y="488219"/>
                  <a:pt x="3196312" y="406388"/>
                  <a:pt x="3168709" y="351833"/>
                </a:cubicBezTo>
                <a:cubicBezTo>
                  <a:pt x="3168709" y="351833"/>
                  <a:pt x="3168709" y="351833"/>
                  <a:pt x="2980349" y="29414"/>
                </a:cubicBezTo>
                <a:close/>
              </a:path>
            </a:pathLst>
          </a:custGeom>
        </p:spPr>
      </p:pic>
      <p:pic>
        <p:nvPicPr>
          <p:cNvPr id="10" name="Online Media 9" title="Survivor - Eye Of The Tiger (Official HD Video)">
            <a:hlinkClick r:id="" action="ppaction://media"/>
            <a:extLst>
              <a:ext uri="{FF2B5EF4-FFF2-40B4-BE49-F238E27FC236}">
                <a16:creationId xmlns:a16="http://schemas.microsoft.com/office/drawing/2014/main" id="{9B6449D9-3935-C1D9-FC7B-5323C9ACABF9}"/>
              </a:ext>
            </a:extLst>
          </p:cNvPr>
          <p:cNvPicPr>
            <a:picLocks noRot="1" noChangeAspect="1"/>
          </p:cNvPicPr>
          <p:nvPr>
            <a:videoFile r:link="rId1"/>
          </p:nvPr>
        </p:nvPicPr>
        <p:blipFill>
          <a:blip r:embed="rId6"/>
          <a:stretch>
            <a:fillRect/>
          </a:stretch>
        </p:blipFill>
        <p:spPr>
          <a:xfrm>
            <a:off x="4497177" y="9357103"/>
            <a:ext cx="1974650" cy="1480988"/>
          </a:xfrm>
          <a:prstGeom prst="rect">
            <a:avLst/>
          </a:prstGeom>
        </p:spPr>
      </p:pic>
    </p:spTree>
    <p:extLst>
      <p:ext uri="{BB962C8B-B14F-4D97-AF65-F5344CB8AC3E}">
        <p14:creationId xmlns:p14="http://schemas.microsoft.com/office/powerpoint/2010/main" val="247445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par>
                                <p:cTn id="7" presetID="1" presetClass="mediacall" presetSubtype="0" fill="hold" nodeType="withEffect">
                                  <p:stCondLst>
                                    <p:cond delay="0"/>
                                  </p:stCondLst>
                                  <p:childTnLst>
                                    <p:cmd type="call" cmd="playFrom(0.0)">
                                      <p:cBhvr>
                                        <p:cTn id="8" dur="1" fill="hold"/>
                                        <p:tgtEl>
                                          <p:spTgt spid="10"/>
                                        </p:tgtEl>
                                      </p:cBhvr>
                                    </p:cmd>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0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0"/>
                </p:tgtEl>
              </p:cMediaNode>
            </p:video>
          </p:childTnLst>
        </p:cTn>
      </p:par>
    </p:tnLst>
    <p:bldLst>
      <p:bldP spid="4" grpId="0"/>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age in a planner">
            <a:extLst>
              <a:ext uri="{FF2B5EF4-FFF2-40B4-BE49-F238E27FC236}">
                <a16:creationId xmlns:a16="http://schemas.microsoft.com/office/drawing/2014/main" id="{413E754D-85F3-CEB0-A6D0-B18EAD91C519}"/>
              </a:ext>
            </a:extLst>
          </p:cNvPr>
          <p:cNvPicPr>
            <a:picLocks noChangeAspect="1"/>
          </p:cNvPicPr>
          <p:nvPr/>
        </p:nvPicPr>
        <p:blipFill rotWithShape="1">
          <a:blip r:embed="rId2"/>
          <a:srcRect l="9091" t="20033" b="3358"/>
          <a:stretch/>
        </p:blipFill>
        <p:spPr>
          <a:xfrm>
            <a:off x="20" y="10"/>
            <a:ext cx="12191981" cy="6857990"/>
          </a:xfrm>
          <a:prstGeom prst="rect">
            <a:avLst/>
          </a:prstGeom>
        </p:spPr>
      </p:pic>
      <p:sp>
        <p:nvSpPr>
          <p:cNvPr id="19" name="Rectangle 18">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92000" cy="2077327"/>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9338BF-DF23-A7CC-C08C-6C57E36BAADB}"/>
              </a:ext>
            </a:extLst>
          </p:cNvPr>
          <p:cNvSpPr>
            <a:spLocks noGrp="1"/>
          </p:cNvSpPr>
          <p:nvPr>
            <p:ph type="title"/>
          </p:nvPr>
        </p:nvSpPr>
        <p:spPr>
          <a:xfrm>
            <a:off x="630688" y="4337523"/>
            <a:ext cx="10918056" cy="1327380"/>
          </a:xfrm>
        </p:spPr>
        <p:txBody>
          <a:bodyPr vert="horz" lIns="91440" tIns="45720" rIns="91440" bIns="45720" rtlCol="0" anchor="b">
            <a:normAutofit/>
          </a:bodyPr>
          <a:lstStyle/>
          <a:p>
            <a:pPr algn="ctr"/>
            <a:r>
              <a:rPr lang="en-US" sz="4700"/>
              <a:t>Schedule Process from the Field Perspective</a:t>
            </a:r>
          </a:p>
        </p:txBody>
      </p:sp>
      <p:cxnSp>
        <p:nvCxnSpPr>
          <p:cNvPr id="21" name="Straight Connector 20">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49692"/>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7DF9911-4A37-4096-BE25-0CCCFECBF6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5711486"/>
            <a:ext cx="27432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26067"/>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9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4CCB18-FB8D-6DD2-AA0F-027B947DB0BE}"/>
              </a:ext>
            </a:extLst>
          </p:cNvPr>
          <p:cNvPicPr>
            <a:picLocks noChangeAspect="1"/>
          </p:cNvPicPr>
          <p:nvPr/>
        </p:nvPicPr>
        <p:blipFill>
          <a:blip r:embed="rId2"/>
          <a:stretch>
            <a:fillRect/>
          </a:stretch>
        </p:blipFill>
        <p:spPr>
          <a:xfrm>
            <a:off x="0" y="1034845"/>
            <a:ext cx="12192000" cy="4788309"/>
          </a:xfrm>
          <a:prstGeom prst="rect">
            <a:avLst/>
          </a:prstGeom>
        </p:spPr>
      </p:pic>
    </p:spTree>
    <p:extLst>
      <p:ext uri="{BB962C8B-B14F-4D97-AF65-F5344CB8AC3E}">
        <p14:creationId xmlns:p14="http://schemas.microsoft.com/office/powerpoint/2010/main" val="2609554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3">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20" descr="Onboarding">
            <a:extLst>
              <a:ext uri="{FF2B5EF4-FFF2-40B4-BE49-F238E27FC236}">
                <a16:creationId xmlns:a16="http://schemas.microsoft.com/office/drawing/2014/main" id="{FC672AAB-FC95-891B-A5E8-1DB08E84EC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id="{66FB0012-C0FF-9DB8-1E37-417951845134}"/>
              </a:ext>
            </a:extLst>
          </p:cNvPr>
          <p:cNvSpPr>
            <a:spLocks noGrp="1"/>
          </p:cNvSpPr>
          <p:nvPr>
            <p:ph idx="1"/>
          </p:nvPr>
        </p:nvSpPr>
        <p:spPr>
          <a:xfrm>
            <a:off x="4330719" y="641615"/>
            <a:ext cx="7289799" cy="5533496"/>
          </a:xfrm>
        </p:spPr>
        <p:txBody>
          <a:bodyPr anchor="ctr">
            <a:normAutofit/>
          </a:bodyPr>
          <a:lstStyle/>
          <a:p>
            <a:pPr marL="0" indent="0">
              <a:lnSpc>
                <a:spcPct val="150000"/>
              </a:lnSpc>
              <a:buNone/>
            </a:pPr>
            <a:r>
              <a:rPr lang="en-US" dirty="0"/>
              <a:t>This method of scheduling should be completed via a weekly coordination meeting with all subcontractors where they can bring their concerns to the table and work together to either solve them or coordinate their work.  </a:t>
            </a:r>
          </a:p>
        </p:txBody>
      </p:sp>
    </p:spTree>
    <p:extLst>
      <p:ext uri="{BB962C8B-B14F-4D97-AF65-F5344CB8AC3E}">
        <p14:creationId xmlns:p14="http://schemas.microsoft.com/office/powerpoint/2010/main" val="3656791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A group of animals stand in a field&#10;&#10;Description automatically generated with low confidence">
            <a:extLst>
              <a:ext uri="{FF2B5EF4-FFF2-40B4-BE49-F238E27FC236}">
                <a16:creationId xmlns:a16="http://schemas.microsoft.com/office/drawing/2014/main" id="{4B5EA3CA-314D-4AD4-7738-80268CC3E48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E2E5A3-DA67-9947-DEEE-B1FF99A23853}"/>
              </a:ext>
            </a:extLst>
          </p:cNvPr>
          <p:cNvSpPr>
            <a:spLocks noGrp="1"/>
          </p:cNvSpPr>
          <p:nvPr>
            <p:ph type="ctrTitle"/>
          </p:nvPr>
        </p:nvSpPr>
        <p:spPr>
          <a:xfrm>
            <a:off x="1063752" y="4556086"/>
            <a:ext cx="10058400" cy="1627323"/>
          </a:xfrm>
          <a:solidFill>
            <a:schemeClr val="bg1"/>
          </a:solidFill>
          <a:effectLst>
            <a:outerShdw blurRad="50800" dist="38100" dir="2700000" algn="tl" rotWithShape="0">
              <a:prstClr val="black">
                <a:alpha val="40000"/>
              </a:prstClr>
            </a:outerShdw>
            <a:softEdge rad="317500"/>
          </a:effectLst>
        </p:spPr>
        <p:txBody>
          <a:bodyPr anchor="ctr" anchorCtr="0">
            <a:normAutofit/>
          </a:bodyPr>
          <a:lstStyle/>
          <a:p>
            <a:r>
              <a:rPr lang="en-US" sz="5200" dirty="0">
                <a:solidFill>
                  <a:srgbClr val="FFFFFF"/>
                </a:solidFill>
              </a:rPr>
              <a:t>Field Coordination Example</a:t>
            </a:r>
          </a:p>
        </p:txBody>
      </p:sp>
    </p:spTree>
    <p:extLst>
      <p:ext uri="{BB962C8B-B14F-4D97-AF65-F5344CB8AC3E}">
        <p14:creationId xmlns:p14="http://schemas.microsoft.com/office/powerpoint/2010/main" val="114982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Rolls of blueprints">
            <a:extLst>
              <a:ext uri="{FF2B5EF4-FFF2-40B4-BE49-F238E27FC236}">
                <a16:creationId xmlns:a16="http://schemas.microsoft.com/office/drawing/2014/main" id="{40F3F0A0-884D-1111-6EFD-991E6BBC82C8}"/>
              </a:ext>
            </a:extLst>
          </p:cNvPr>
          <p:cNvPicPr>
            <a:picLocks noChangeAspect="1"/>
          </p:cNvPicPr>
          <p:nvPr/>
        </p:nvPicPr>
        <p:blipFill rotWithShape="1">
          <a:blip r:embed="rId2"/>
          <a:srcRect l="9091" b="23391"/>
          <a:stretch/>
        </p:blipFill>
        <p:spPr>
          <a:xfrm>
            <a:off x="20" y="10"/>
            <a:ext cx="12191980" cy="6857990"/>
          </a:xfrm>
          <a:prstGeom prst="rect">
            <a:avLst/>
          </a:prstGeom>
        </p:spPr>
      </p:pic>
      <p:sp>
        <p:nvSpPr>
          <p:cNvPr id="22" name="Rectangle 20">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Content Placeholder 2">
            <a:extLst>
              <a:ext uri="{FF2B5EF4-FFF2-40B4-BE49-F238E27FC236}">
                <a16:creationId xmlns:a16="http://schemas.microsoft.com/office/drawing/2014/main" id="{948C61E8-B429-DFDE-DB6D-12738E8618EF}"/>
              </a:ext>
            </a:extLst>
          </p:cNvPr>
          <p:cNvGraphicFramePr/>
          <p:nvPr>
            <p:extLst>
              <p:ext uri="{D42A27DB-BD31-4B8C-83A1-F6EECF244321}">
                <p14:modId xmlns:p14="http://schemas.microsoft.com/office/powerpoint/2010/main" val="316073773"/>
              </p:ext>
            </p:extLst>
          </p:nvPr>
        </p:nvGraphicFramePr>
        <p:xfrm>
          <a:off x="506185" y="974067"/>
          <a:ext cx="11179630" cy="4909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64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3">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20" descr="Onboarding">
            <a:extLst>
              <a:ext uri="{FF2B5EF4-FFF2-40B4-BE49-F238E27FC236}">
                <a16:creationId xmlns:a16="http://schemas.microsoft.com/office/drawing/2014/main" id="{FC672AAB-FC95-891B-A5E8-1DB08E84EC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id="{66FB0012-C0FF-9DB8-1E37-417951845134}"/>
              </a:ext>
            </a:extLst>
          </p:cNvPr>
          <p:cNvSpPr>
            <a:spLocks noGrp="1"/>
          </p:cNvSpPr>
          <p:nvPr>
            <p:ph idx="1"/>
          </p:nvPr>
        </p:nvSpPr>
        <p:spPr>
          <a:xfrm>
            <a:off x="4330719" y="641615"/>
            <a:ext cx="7289799" cy="5533496"/>
          </a:xfrm>
        </p:spPr>
        <p:txBody>
          <a:bodyPr anchor="ctr">
            <a:normAutofit/>
          </a:bodyPr>
          <a:lstStyle/>
          <a:p>
            <a:pPr marL="0" indent="0">
              <a:lnSpc>
                <a:spcPct val="150000"/>
              </a:lnSpc>
              <a:buNone/>
            </a:pPr>
            <a:r>
              <a:rPr lang="en-US" sz="2800" dirty="0"/>
              <a:t>Taking these 30 minutes of coordination can save days of lost time and thousands of dollars of rework.  Imagine if the framer started his work first and the electrician lost access to the roof deck and the HVAC sub had to cut opening in his walls to allow for duct penetration.</a:t>
            </a:r>
          </a:p>
        </p:txBody>
      </p:sp>
    </p:spTree>
    <p:extLst>
      <p:ext uri="{BB962C8B-B14F-4D97-AF65-F5344CB8AC3E}">
        <p14:creationId xmlns:p14="http://schemas.microsoft.com/office/powerpoint/2010/main" val="3937377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D42D8-6505-138E-3AF6-81A38369C8E1}"/>
              </a:ext>
            </a:extLst>
          </p:cNvPr>
          <p:cNvSpPr>
            <a:spLocks noGrp="1"/>
          </p:cNvSpPr>
          <p:nvPr>
            <p:ph type="title"/>
          </p:nvPr>
        </p:nvSpPr>
        <p:spPr>
          <a:xfrm>
            <a:off x="519844" y="367507"/>
            <a:ext cx="11149263" cy="1325563"/>
          </a:xfrm>
        </p:spPr>
        <p:txBody>
          <a:bodyPr>
            <a:normAutofit/>
          </a:bodyPr>
          <a:lstStyle/>
          <a:p>
            <a:pPr algn="ctr"/>
            <a:r>
              <a:rPr lang="en-US" sz="2600" dirty="0"/>
              <a:t>Schedule Process During Times of High Activity or Approaching Critical Path Dates</a:t>
            </a:r>
            <a:br>
              <a:rPr lang="en-US" sz="2600" dirty="0"/>
            </a:br>
            <a:r>
              <a:rPr lang="en-US" sz="2600" i="1" dirty="0"/>
              <a:t>It’s not how hard you look at things, it’s how you look at them.</a:t>
            </a:r>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ontent Placeholder 2">
            <a:extLst>
              <a:ext uri="{FF2B5EF4-FFF2-40B4-BE49-F238E27FC236}">
                <a16:creationId xmlns:a16="http://schemas.microsoft.com/office/drawing/2014/main" id="{941B47EB-D0EA-DAB8-3BD1-EDC6094CDCDB}"/>
              </a:ext>
            </a:extLst>
          </p:cNvPr>
          <p:cNvGraphicFramePr>
            <a:graphicFrameLocks noGrp="1"/>
          </p:cNvGraphicFramePr>
          <p:nvPr>
            <p:ph idx="1"/>
            <p:extLst>
              <p:ext uri="{D42A27DB-BD31-4B8C-83A1-F6EECF244321}">
                <p14:modId xmlns:p14="http://schemas.microsoft.com/office/powerpoint/2010/main" val="83285480"/>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B61AE6B0-AE09-B0E9-9A11-92AC7462518E}"/>
              </a:ext>
            </a:extLst>
          </p:cNvPr>
          <p:cNvSpPr/>
          <p:nvPr/>
        </p:nvSpPr>
        <p:spPr>
          <a:xfrm>
            <a:off x="555237" y="1630058"/>
            <a:ext cx="10990085" cy="514571"/>
          </a:xfrm>
          <a:prstGeom prst="rect">
            <a:avLst/>
          </a:prstGeom>
          <a:solidFill>
            <a:srgbClr val="0070C0"/>
          </a:solidFill>
          <a:effectLst>
            <a:softEdge rad="127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1954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68F0-110F-BEBA-5E97-2A34E800B901}"/>
              </a:ext>
            </a:extLst>
          </p:cNvPr>
          <p:cNvSpPr>
            <a:spLocks noGrp="1"/>
          </p:cNvSpPr>
          <p:nvPr>
            <p:ph type="title"/>
          </p:nvPr>
        </p:nvSpPr>
        <p:spPr/>
        <p:txBody>
          <a:bodyPr/>
          <a:lstStyle/>
          <a:p>
            <a:r>
              <a:rPr lang="en-US" dirty="0"/>
              <a:t>Sample Day By Day Schedule</a:t>
            </a:r>
          </a:p>
        </p:txBody>
      </p:sp>
      <p:sp>
        <p:nvSpPr>
          <p:cNvPr id="3" name="Content Placeholder 2">
            <a:extLst>
              <a:ext uri="{FF2B5EF4-FFF2-40B4-BE49-F238E27FC236}">
                <a16:creationId xmlns:a16="http://schemas.microsoft.com/office/drawing/2014/main" id="{9675F98E-CE7E-B290-D023-CBE7A4AB3150}"/>
              </a:ext>
            </a:extLst>
          </p:cNvPr>
          <p:cNvSpPr>
            <a:spLocks noGrp="1"/>
          </p:cNvSpPr>
          <p:nvPr>
            <p:ph idx="1"/>
          </p:nvPr>
        </p:nvSpPr>
        <p:spPr/>
        <p:txBody>
          <a:bodyPr>
            <a:normAutofit fontScale="70000" lnSpcReduction="20000"/>
          </a:bodyPr>
          <a:lstStyle/>
          <a:p>
            <a:pPr marL="0" marR="0">
              <a:spcBef>
                <a:spcPts val="0"/>
              </a:spcBef>
              <a:spcAft>
                <a:spcPts val="0"/>
              </a:spcAft>
            </a:pPr>
            <a:r>
              <a:rPr lang="en-US" sz="1800" b="1" u="sng" dirty="0">
                <a:effectLst/>
                <a:latin typeface="Arial" panose="020B0604020202020204" pitchFamily="34" charset="0"/>
                <a:ea typeface="SimSun" panose="02010600030101010101" pitchFamily="2" charset="-122"/>
              </a:rPr>
              <a:t>WEDNESDAY DECEMBER 1</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effectLst/>
                <a:latin typeface="Arial" panose="020B060402020202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Group Ex Mirrors Complete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Spin Room Mirrors Complete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Complete Mirrors in Gym Area</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Super to Obtain Signoff on Plaster Colors &amp; Marked Up Elevations from Designer</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Scratch Coat Inspection In Spa Area</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Continue Setting Shower Plumbing Fixtures &amp; Drinking Fountains.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Cardio Cinema Grid Complete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Drop Sprinkler Heads in Cardio Cinema</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Sauna Wood Doors Complete, Wood Complete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Commence W Tile In Steam Rooms/Sauna</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Commence W/ Drywall Fur-out in Laundry Rooms and 1</a:t>
            </a:r>
            <a:r>
              <a:rPr lang="en-US" sz="1800" baseline="30000" dirty="0">
                <a:effectLst/>
                <a:latin typeface="Arial" panose="020B0604020202020204" pitchFamily="34" charset="0"/>
                <a:ea typeface="SimSun" panose="02010600030101010101" pitchFamily="2" charset="-122"/>
              </a:rPr>
              <a:t>st</a:t>
            </a:r>
            <a:r>
              <a:rPr lang="en-US" sz="1800" dirty="0">
                <a:effectLst/>
                <a:latin typeface="Arial" panose="020B0604020202020204" pitchFamily="34" charset="0"/>
                <a:ea typeface="SimSun" panose="02010600030101010101" pitchFamily="2" charset="-122"/>
              </a:rPr>
              <a:t> coat mud/tape</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Complete plumbing re-work at pool</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Finish Coping Brick</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Prep for Friday Concrete pour.</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Steam Room waterproof complete (Yesterday).</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Weld Fence Frames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Sand – 1</a:t>
            </a:r>
            <a:r>
              <a:rPr lang="en-US" sz="1800" baseline="30000" dirty="0">
                <a:effectLst/>
                <a:latin typeface="Arial" panose="020B0604020202020204" pitchFamily="34" charset="0"/>
                <a:ea typeface="SimSun" panose="02010600030101010101" pitchFamily="2" charset="-122"/>
              </a:rPr>
              <a:t>st</a:t>
            </a:r>
            <a:r>
              <a:rPr lang="en-US" sz="1800" dirty="0">
                <a:effectLst/>
                <a:latin typeface="Arial" panose="020B0604020202020204" pitchFamily="34" charset="0"/>
                <a:ea typeface="SimSun" panose="02010600030101010101" pitchFamily="2" charset="-122"/>
              </a:rPr>
              <a:t> Coat Paint In Locker Rooms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Weld Locker Room Door Closed</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T-Stat Install To Run Units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Install Group Ex 2X2 Lights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Continue Paint In Kid’s Club</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Clean Rubber Continue</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Toilet Accessory Install</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Stainless Wainscot Install</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Finalize Base Change Order W/ Pacific Tile</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Order Tile Base</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Prep Kid’s Club Sidewalk</a:t>
            </a:r>
            <a:endParaRPr lang="en-US" sz="1800" dirty="0">
              <a:effectLst/>
              <a:latin typeface="Times New Roman" panose="02020603050405020304" pitchFamily="18" charset="0"/>
              <a:ea typeface="SimSun" panose="02010600030101010101" pitchFamily="2" charset="-122"/>
            </a:endParaRPr>
          </a:p>
          <a:p>
            <a:endParaRPr lang="en-US" dirty="0"/>
          </a:p>
        </p:txBody>
      </p:sp>
    </p:spTree>
    <p:extLst>
      <p:ext uri="{BB962C8B-B14F-4D97-AF65-F5344CB8AC3E}">
        <p14:creationId xmlns:p14="http://schemas.microsoft.com/office/powerpoint/2010/main" val="4238316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361A-43C0-AD0E-593D-1893446F60EC}"/>
              </a:ext>
            </a:extLst>
          </p:cNvPr>
          <p:cNvSpPr>
            <a:spLocks noGrp="1"/>
          </p:cNvSpPr>
          <p:nvPr>
            <p:ph type="title"/>
          </p:nvPr>
        </p:nvSpPr>
        <p:spPr/>
        <p:txBody>
          <a:bodyPr/>
          <a:lstStyle/>
          <a:p>
            <a:r>
              <a:rPr lang="en-US" dirty="0"/>
              <a:t>Continued Day By Day Example</a:t>
            </a:r>
          </a:p>
        </p:txBody>
      </p:sp>
      <p:sp>
        <p:nvSpPr>
          <p:cNvPr id="3" name="Content Placeholder 2">
            <a:extLst>
              <a:ext uri="{FF2B5EF4-FFF2-40B4-BE49-F238E27FC236}">
                <a16:creationId xmlns:a16="http://schemas.microsoft.com/office/drawing/2014/main" id="{33EAC6D8-74AC-2154-DCDF-A4582B9F67CA}"/>
              </a:ext>
            </a:extLst>
          </p:cNvPr>
          <p:cNvSpPr>
            <a:spLocks noGrp="1"/>
          </p:cNvSpPr>
          <p:nvPr>
            <p:ph idx="1"/>
          </p:nvPr>
        </p:nvSpPr>
        <p:spPr/>
        <p:txBody>
          <a:bodyPr/>
          <a:lstStyle/>
          <a:p>
            <a:pPr marL="0" marR="0">
              <a:spcBef>
                <a:spcPts val="0"/>
              </a:spcBef>
              <a:spcAft>
                <a:spcPts val="0"/>
              </a:spcAft>
            </a:pPr>
            <a:r>
              <a:rPr lang="en-US" sz="1800" b="1" u="sng" dirty="0">
                <a:effectLst/>
                <a:latin typeface="Arial" panose="020B0604020202020204" pitchFamily="34" charset="0"/>
                <a:ea typeface="SimSun" panose="02010600030101010101" pitchFamily="2" charset="-122"/>
              </a:rPr>
              <a:t>THURSDAY DECEMBER 2, </a:t>
            </a:r>
            <a:endParaRPr lang="en-US" sz="1800" dirty="0">
              <a:effectLst/>
              <a:latin typeface="Times New Roman" panose="02020603050405020304" pitchFamily="18" charset="0"/>
              <a:ea typeface="SimSun" panose="02010600030101010101" pitchFamily="2" charset="-122"/>
            </a:endParaRPr>
          </a:p>
          <a:p>
            <a:pPr marL="228600" marR="0">
              <a:spcBef>
                <a:spcPts val="0"/>
              </a:spcBef>
              <a:spcAft>
                <a:spcPts val="0"/>
              </a:spcAft>
            </a:pPr>
            <a:r>
              <a:rPr lang="en-US" sz="1800" dirty="0">
                <a:effectLst/>
                <a:latin typeface="Arial" panose="020B060402020202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Install 2X2 Light’s in Kid’s Club</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err="1">
                <a:effectLst/>
                <a:latin typeface="Arial" panose="020B0604020202020204" pitchFamily="34" charset="0"/>
                <a:ea typeface="SimSun" panose="02010600030101010101" pitchFamily="2" charset="-122"/>
              </a:rPr>
              <a:t>Glasstech</a:t>
            </a:r>
            <a:r>
              <a:rPr lang="en-US" sz="1800" dirty="0">
                <a:effectLst/>
                <a:latin typeface="Arial" panose="020B0604020202020204" pitchFamily="34" charset="0"/>
                <a:ea typeface="SimSun" panose="02010600030101010101" pitchFamily="2" charset="-122"/>
              </a:rPr>
              <a:t> to install Door Frame 109 &amp; GP-13</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2</a:t>
            </a:r>
            <a:r>
              <a:rPr lang="en-US" sz="1800" baseline="30000" dirty="0">
                <a:effectLst/>
                <a:latin typeface="Arial" panose="020B0604020202020204" pitchFamily="34" charset="0"/>
                <a:ea typeface="SimSun" panose="02010600030101010101" pitchFamily="2" charset="-122"/>
              </a:rPr>
              <a:t>nd</a:t>
            </a:r>
            <a:r>
              <a:rPr lang="en-US" sz="1800" dirty="0">
                <a:effectLst/>
                <a:latin typeface="Arial" panose="020B0604020202020204" pitchFamily="34" charset="0"/>
                <a:ea typeface="SimSun" panose="02010600030101010101" pitchFamily="2" charset="-122"/>
              </a:rPr>
              <a:t> Coat Mud/Tape Laundry Room</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Locker Install Commence</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AnCor Super – Pick-up foam to wrap lockers with after install.</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Complete Weld Fence Frames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Continue Locker Rooms Paint</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Kid’s Club Paint Continue</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Install Exterior Kid’s Club Door</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Patch Drywall</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Finish Toilet Accessory Install</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Stainless Wainscot Install Complete</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Cut Bollard At Fence</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Stain Crews Remobilize To Fix Color - Afternoon</a:t>
            </a:r>
            <a:endParaRPr lang="en-US" sz="1800" dirty="0">
              <a:effectLst/>
              <a:latin typeface="Times New Roman" panose="02020603050405020304" pitchFamily="18" charset="0"/>
              <a:ea typeface="SimSun" panose="02010600030101010101" pitchFamily="2" charset="-122"/>
            </a:endParaRPr>
          </a:p>
          <a:p>
            <a:endParaRPr lang="en-US" dirty="0"/>
          </a:p>
        </p:txBody>
      </p:sp>
    </p:spTree>
    <p:extLst>
      <p:ext uri="{BB962C8B-B14F-4D97-AF65-F5344CB8AC3E}">
        <p14:creationId xmlns:p14="http://schemas.microsoft.com/office/powerpoint/2010/main" val="457930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10A3-40C4-9DF6-5654-8BC6936C4462}"/>
              </a:ext>
            </a:extLst>
          </p:cNvPr>
          <p:cNvSpPr>
            <a:spLocks noGrp="1"/>
          </p:cNvSpPr>
          <p:nvPr>
            <p:ph type="title"/>
          </p:nvPr>
        </p:nvSpPr>
        <p:spPr/>
        <p:txBody>
          <a:bodyPr/>
          <a:lstStyle/>
          <a:p>
            <a:r>
              <a:rPr lang="en-US" dirty="0"/>
              <a:t>Continued Day By Day Example</a:t>
            </a:r>
          </a:p>
        </p:txBody>
      </p:sp>
      <p:sp>
        <p:nvSpPr>
          <p:cNvPr id="3" name="Content Placeholder 2">
            <a:extLst>
              <a:ext uri="{FF2B5EF4-FFF2-40B4-BE49-F238E27FC236}">
                <a16:creationId xmlns:a16="http://schemas.microsoft.com/office/drawing/2014/main" id="{3932FF84-406E-E38E-6095-88BBC8B97D42}"/>
              </a:ext>
            </a:extLst>
          </p:cNvPr>
          <p:cNvSpPr>
            <a:spLocks noGrp="1"/>
          </p:cNvSpPr>
          <p:nvPr>
            <p:ph idx="1"/>
          </p:nvPr>
        </p:nvSpPr>
        <p:spPr/>
        <p:txBody>
          <a:bodyPr/>
          <a:lstStyle/>
          <a:p>
            <a:pPr marL="0" marR="0">
              <a:spcBef>
                <a:spcPts val="0"/>
              </a:spcBef>
              <a:spcAft>
                <a:spcPts val="0"/>
              </a:spcAft>
            </a:pPr>
            <a:r>
              <a:rPr lang="en-US" sz="1800" b="1" u="sng" dirty="0">
                <a:effectLst/>
                <a:latin typeface="Arial" panose="020B0604020202020204" pitchFamily="34" charset="0"/>
                <a:ea typeface="SimSun" panose="02010600030101010101" pitchFamily="2" charset="-122"/>
              </a:rPr>
              <a:t>FRIDAY DECEMBER 3, </a:t>
            </a:r>
            <a:endParaRPr lang="en-US" sz="1800" dirty="0">
              <a:effectLst/>
              <a:latin typeface="Times New Roman" panose="02020603050405020304" pitchFamily="18" charset="0"/>
              <a:ea typeface="SimSun" panose="02010600030101010101" pitchFamily="2" charset="-122"/>
            </a:endParaRPr>
          </a:p>
          <a:p>
            <a:pPr marL="228600" marR="0">
              <a:spcBef>
                <a:spcPts val="0"/>
              </a:spcBef>
              <a:spcAft>
                <a:spcPts val="0"/>
              </a:spcAft>
            </a:pP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Install Cardio Cinema Glass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Start chain link – Work Weekend.</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Complete Locker Room Paint</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Competition Hardwood Floors – To allow wood proper time to acclimate start installing Kid’s Club Rubber/Carpet Afternoon</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Water Fountain Guard Install</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Arial" panose="020B0604020202020204" pitchFamily="34" charset="0"/>
                <a:ea typeface="SimSun" panose="02010600030101010101" pitchFamily="2" charset="-122"/>
              </a:rPr>
              <a:t>Stain Crew Continue</a:t>
            </a:r>
            <a:endParaRPr lang="en-US" sz="1800" dirty="0">
              <a:effectLst/>
              <a:latin typeface="Times New Roman" panose="02020603050405020304" pitchFamily="18" charset="0"/>
              <a:ea typeface="SimSun" panose="02010600030101010101" pitchFamily="2" charset="-122"/>
            </a:endParaRPr>
          </a:p>
          <a:p>
            <a:endParaRPr lang="en-US" dirty="0"/>
          </a:p>
        </p:txBody>
      </p:sp>
    </p:spTree>
    <p:extLst>
      <p:ext uri="{BB962C8B-B14F-4D97-AF65-F5344CB8AC3E}">
        <p14:creationId xmlns:p14="http://schemas.microsoft.com/office/powerpoint/2010/main" val="622926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preparing&#10;&#10;Description automatically generated">
            <a:extLst>
              <a:ext uri="{FF2B5EF4-FFF2-40B4-BE49-F238E27FC236}">
                <a16:creationId xmlns:a16="http://schemas.microsoft.com/office/drawing/2014/main" id="{B6BC292F-5D51-B183-C344-51CE3FCCA69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5882" b="-1"/>
          <a:stretch/>
        </p:blipFill>
        <p:spPr>
          <a:xfrm>
            <a:off x="2519309" y="10"/>
            <a:ext cx="9669642" cy="6857990"/>
          </a:xfrm>
          <a:prstGeom prst="rect">
            <a:avLst/>
          </a:prstGeom>
        </p:spPr>
      </p:pic>
      <p:sp>
        <p:nvSpPr>
          <p:cNvPr id="28"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9CB10C-12A0-15B2-601F-5667ED7EF923}"/>
              </a:ext>
            </a:extLst>
          </p:cNvPr>
          <p:cNvSpPr>
            <a:spLocks noGrp="1"/>
          </p:cNvSpPr>
          <p:nvPr>
            <p:ph type="title"/>
          </p:nvPr>
        </p:nvSpPr>
        <p:spPr>
          <a:xfrm>
            <a:off x="306328" y="3259732"/>
            <a:ext cx="3822189" cy="1899912"/>
          </a:xfrm>
        </p:spPr>
        <p:txBody>
          <a:bodyPr>
            <a:normAutofit/>
          </a:bodyPr>
          <a:lstStyle/>
          <a:p>
            <a:r>
              <a:rPr lang="en-US" sz="3100" dirty="0"/>
              <a:t>AnCor’s Approach for Project Delivery is to be </a:t>
            </a:r>
            <a:r>
              <a:rPr lang="en-US" sz="3100" b="1" dirty="0">
                <a:solidFill>
                  <a:srgbClr val="0070C0"/>
                </a:solidFill>
              </a:rPr>
              <a:t>solutions based </a:t>
            </a:r>
            <a:r>
              <a:rPr lang="en-US" sz="3100" dirty="0"/>
              <a:t>and </a:t>
            </a:r>
            <a:r>
              <a:rPr lang="en-US" sz="3100" b="1" dirty="0">
                <a:solidFill>
                  <a:schemeClr val="tx1">
                    <a:lumMod val="50000"/>
                  </a:schemeClr>
                </a:solidFill>
              </a:rPr>
              <a:t>schedule driven</a:t>
            </a:r>
            <a:r>
              <a:rPr lang="en-US" sz="3100" dirty="0"/>
              <a:t>.</a:t>
            </a:r>
          </a:p>
        </p:txBody>
      </p:sp>
      <p:sp>
        <p:nvSpPr>
          <p:cNvPr id="4" name="Content Placeholder 2">
            <a:extLst>
              <a:ext uri="{FF2B5EF4-FFF2-40B4-BE49-F238E27FC236}">
                <a16:creationId xmlns:a16="http://schemas.microsoft.com/office/drawing/2014/main" id="{016475ED-FC14-19D9-A290-7043F9647429}"/>
              </a:ext>
            </a:extLst>
          </p:cNvPr>
          <p:cNvSpPr>
            <a:spLocks noGrp="1"/>
          </p:cNvSpPr>
          <p:nvPr>
            <p:ph idx="1"/>
          </p:nvPr>
        </p:nvSpPr>
        <p:spPr>
          <a:xfrm>
            <a:off x="306328" y="853400"/>
            <a:ext cx="4396918" cy="1197073"/>
          </a:xfrm>
        </p:spPr>
        <p:txBody>
          <a:bodyPr>
            <a:normAutofit/>
          </a:bodyPr>
          <a:lstStyle/>
          <a:p>
            <a:pPr marL="0" indent="0">
              <a:buNone/>
            </a:pPr>
            <a:r>
              <a:rPr lang="en-US" sz="3600" i="1" dirty="0">
                <a:effectLst/>
                <a:latin typeface="Calibri" panose="020F0502020204030204" pitchFamily="34" charset="0"/>
                <a:ea typeface="Times New Roman" panose="02020603050405020304" pitchFamily="18" charset="0"/>
              </a:rPr>
              <a:t>“Failing To Prepare is Preparing To Fail!”</a:t>
            </a:r>
            <a:endParaRPr lang="en-US" sz="3600" dirty="0">
              <a:effectLst/>
              <a:latin typeface="Calibri" panose="020F0502020204030204" pitchFamily="34" charset="0"/>
              <a:ea typeface="Calibri" panose="020F0502020204030204" pitchFamily="34" charset="0"/>
            </a:endParaRPr>
          </a:p>
          <a:p>
            <a:endParaRPr lang="en-US" sz="3600" dirty="0"/>
          </a:p>
        </p:txBody>
      </p:sp>
    </p:spTree>
    <p:extLst>
      <p:ext uri="{BB962C8B-B14F-4D97-AF65-F5344CB8AC3E}">
        <p14:creationId xmlns:p14="http://schemas.microsoft.com/office/powerpoint/2010/main" val="21475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09E985-BFAC-F4F4-CF5D-F580D62B8AD2}"/>
              </a:ext>
            </a:extLst>
          </p:cNvPr>
          <p:cNvSpPr>
            <a:spLocks noGrp="1"/>
          </p:cNvSpPr>
          <p:nvPr>
            <p:ph type="title"/>
          </p:nvPr>
        </p:nvSpPr>
        <p:spPr>
          <a:xfrm>
            <a:off x="838200" y="365125"/>
            <a:ext cx="10515600" cy="1325563"/>
          </a:xfrm>
        </p:spPr>
        <p:txBody>
          <a:bodyPr>
            <a:normAutofit/>
          </a:bodyPr>
          <a:lstStyle/>
          <a:p>
            <a:pPr algn="ctr"/>
            <a:r>
              <a:rPr lang="en-US" sz="4200" dirty="0"/>
              <a:t>Ideas to Motivate Subs on Improving Schedule Performance</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9062BDA-68BE-3B84-28E1-214F2368B8AD}"/>
              </a:ext>
            </a:extLst>
          </p:cNvPr>
          <p:cNvGraphicFramePr>
            <a:graphicFrameLocks noGrp="1"/>
          </p:cNvGraphicFramePr>
          <p:nvPr>
            <p:ph idx="1"/>
            <p:extLst>
              <p:ext uri="{D42A27DB-BD31-4B8C-83A1-F6EECF244321}">
                <p14:modId xmlns:p14="http://schemas.microsoft.com/office/powerpoint/2010/main" val="541817397"/>
              </p:ext>
            </p:extLst>
          </p:nvPr>
        </p:nvGraphicFramePr>
        <p:xfrm>
          <a:off x="838200" y="2228087"/>
          <a:ext cx="10515600" cy="4264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21A37D26-522B-A338-67F6-9991855FD933}"/>
              </a:ext>
            </a:extLst>
          </p:cNvPr>
          <p:cNvSpPr/>
          <p:nvPr/>
        </p:nvSpPr>
        <p:spPr>
          <a:xfrm>
            <a:off x="599433" y="1563473"/>
            <a:ext cx="10990085" cy="548872"/>
          </a:xfrm>
          <a:prstGeom prst="rect">
            <a:avLst/>
          </a:prstGeom>
          <a:solidFill>
            <a:srgbClr val="0070C0"/>
          </a:solidFill>
          <a:effectLst>
            <a:softEdge rad="127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944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Rectangle 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19F1EA-0218-CABF-D31E-C2236675CA79}"/>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Contractual References to Meet Schedule </a:t>
            </a:r>
          </a:p>
        </p:txBody>
      </p:sp>
      <p:sp>
        <p:nvSpPr>
          <p:cNvPr id="3" name="Content Placeholder 2">
            <a:extLst>
              <a:ext uri="{FF2B5EF4-FFF2-40B4-BE49-F238E27FC236}">
                <a16:creationId xmlns:a16="http://schemas.microsoft.com/office/drawing/2014/main" id="{46898C38-51EA-EDC9-8CA0-65695DFFBA0F}"/>
              </a:ext>
            </a:extLst>
          </p:cNvPr>
          <p:cNvSpPr>
            <a:spLocks noGrp="1"/>
          </p:cNvSpPr>
          <p:nvPr>
            <p:ph idx="1"/>
          </p:nvPr>
        </p:nvSpPr>
        <p:spPr>
          <a:xfrm>
            <a:off x="4138047" y="10138"/>
            <a:ext cx="8050904" cy="6837724"/>
          </a:xfrm>
        </p:spPr>
        <p:txBody>
          <a:bodyPr anchor="ctr">
            <a:normAutofit/>
          </a:bodyPr>
          <a:lstStyle/>
          <a:p>
            <a:pPr marL="0" marR="0" lvl="0" indent="0">
              <a:spcBef>
                <a:spcPts val="0"/>
              </a:spcBef>
              <a:spcAft>
                <a:spcPts val="600"/>
              </a:spcAft>
              <a:buNone/>
            </a:pPr>
            <a:r>
              <a:rPr lang="en-US" sz="1600" dirty="0">
                <a:effectLst/>
                <a:latin typeface="+mj-lt"/>
                <a:ea typeface="Times New Roman" panose="02020603050405020304" pitchFamily="18" charset="0"/>
              </a:rPr>
              <a:t>Our contracts have numerous mechanisms to enforce project schedule.  They are outlined below;</a:t>
            </a:r>
            <a:endParaRPr lang="en-US" sz="1600" dirty="0">
              <a:effectLst/>
              <a:latin typeface="+mj-lt"/>
              <a:ea typeface="Calibri" panose="020F0502020204030204" pitchFamily="34" charset="0"/>
            </a:endParaRPr>
          </a:p>
          <a:p>
            <a:pPr marL="742950" lvl="1" indent="-285750">
              <a:spcBef>
                <a:spcPts val="0"/>
              </a:spcBef>
              <a:spcAft>
                <a:spcPts val="600"/>
              </a:spcAft>
              <a:buFont typeface="Courier New" panose="02070309020205020404" pitchFamily="49" charset="0"/>
              <a:buChar char="o"/>
            </a:pPr>
            <a:r>
              <a:rPr lang="en-US" sz="1600" dirty="0">
                <a:effectLst/>
                <a:latin typeface="+mj-lt"/>
                <a:ea typeface="Times New Roman" panose="02020603050405020304" pitchFamily="18" charset="0"/>
              </a:rPr>
              <a:t>Section 2.3 – Subcontractor is to cooperate with contractor in scheduling the work.</a:t>
            </a:r>
            <a:endParaRPr lang="en-US" sz="1600" dirty="0">
              <a:effectLst/>
              <a:latin typeface="+mj-lt"/>
              <a:ea typeface="Calibri" panose="020F0502020204030204" pitchFamily="34" charset="0"/>
            </a:endParaRPr>
          </a:p>
          <a:p>
            <a:pPr lvl="2">
              <a:spcBef>
                <a:spcPts val="0"/>
              </a:spcBef>
              <a:spcAft>
                <a:spcPts val="600"/>
              </a:spcAft>
              <a:buFont typeface="Wingdings" panose="05000000000000000000" pitchFamily="2" charset="2"/>
              <a:buChar char=""/>
            </a:pPr>
            <a:r>
              <a:rPr lang="en-US" sz="1600" dirty="0">
                <a:effectLst/>
                <a:latin typeface="+mj-lt"/>
                <a:ea typeface="Times New Roman" panose="02020603050405020304" pitchFamily="18" charset="0"/>
              </a:rPr>
              <a:t>This section states that if there is something that is going to impede the subs’ ability to deliver the project it is their obligation to bring it to our attention. </a:t>
            </a:r>
            <a:endParaRPr lang="en-US" sz="1600" dirty="0">
              <a:effectLst/>
              <a:latin typeface="+mj-lt"/>
              <a:ea typeface="Calibri" panose="020F0502020204030204" pitchFamily="34" charset="0"/>
            </a:endParaRPr>
          </a:p>
          <a:p>
            <a:pPr marL="742950" lvl="1" indent="-285750">
              <a:spcBef>
                <a:spcPts val="0"/>
              </a:spcBef>
              <a:spcAft>
                <a:spcPts val="600"/>
              </a:spcAft>
              <a:buFont typeface="Courier New" panose="02070309020205020404" pitchFamily="49" charset="0"/>
              <a:buChar char="o"/>
            </a:pPr>
            <a:r>
              <a:rPr lang="en-US" sz="1600" dirty="0">
                <a:effectLst/>
                <a:latin typeface="+mj-lt"/>
                <a:ea typeface="Times New Roman" panose="02020603050405020304" pitchFamily="18" charset="0"/>
              </a:rPr>
              <a:t> Section 2.5 – Subcontractor to employ such labor to the satisfaction of the contractor and work in harmony. </a:t>
            </a:r>
            <a:endParaRPr lang="en-US" sz="1600" dirty="0">
              <a:effectLst/>
              <a:latin typeface="+mj-lt"/>
              <a:ea typeface="Calibri" panose="020F0502020204030204" pitchFamily="34" charset="0"/>
            </a:endParaRPr>
          </a:p>
          <a:p>
            <a:pPr lvl="2">
              <a:spcBef>
                <a:spcPts val="0"/>
              </a:spcBef>
              <a:spcAft>
                <a:spcPts val="600"/>
              </a:spcAft>
              <a:buFont typeface="Wingdings" panose="05000000000000000000" pitchFamily="2" charset="2"/>
              <a:buChar char=""/>
            </a:pPr>
            <a:r>
              <a:rPr lang="en-US" sz="1600" dirty="0">
                <a:effectLst/>
                <a:latin typeface="+mj-lt"/>
                <a:ea typeface="Times New Roman" panose="02020603050405020304" pitchFamily="18" charset="0"/>
              </a:rPr>
              <a:t>This section ensures are subs have properly trained manpower onsite and that they are working together as a team.</a:t>
            </a:r>
            <a:endParaRPr lang="en-US" sz="1600" dirty="0">
              <a:effectLst/>
              <a:latin typeface="+mj-lt"/>
              <a:ea typeface="Calibri" panose="020F0502020204030204" pitchFamily="34" charset="0"/>
            </a:endParaRPr>
          </a:p>
          <a:p>
            <a:pPr marL="742950" lvl="1" indent="-285750">
              <a:spcBef>
                <a:spcPts val="0"/>
              </a:spcBef>
              <a:spcAft>
                <a:spcPts val="600"/>
              </a:spcAft>
              <a:buFont typeface="Courier New" panose="02070309020205020404" pitchFamily="49" charset="0"/>
              <a:buChar char="o"/>
            </a:pPr>
            <a:r>
              <a:rPr lang="en-US" sz="1600" dirty="0">
                <a:effectLst/>
                <a:latin typeface="+mj-lt"/>
                <a:ea typeface="Times New Roman" panose="02020603050405020304" pitchFamily="18" charset="0"/>
              </a:rPr>
              <a:t>Paragraph 3 – Changes in the work</a:t>
            </a:r>
            <a:endParaRPr lang="en-US" sz="1600" dirty="0">
              <a:effectLst/>
              <a:latin typeface="+mj-lt"/>
              <a:ea typeface="Calibri" panose="020F0502020204030204" pitchFamily="34" charset="0"/>
            </a:endParaRPr>
          </a:p>
          <a:p>
            <a:pPr lvl="2">
              <a:spcBef>
                <a:spcPts val="0"/>
              </a:spcBef>
              <a:spcAft>
                <a:spcPts val="600"/>
              </a:spcAft>
              <a:buFont typeface="Wingdings" panose="05000000000000000000" pitchFamily="2" charset="2"/>
              <a:buChar char=""/>
            </a:pPr>
            <a:r>
              <a:rPr lang="en-US" sz="1600" dirty="0">
                <a:effectLst/>
                <a:latin typeface="+mj-lt"/>
                <a:ea typeface="Times New Roman" panose="02020603050405020304" pitchFamily="18" charset="0"/>
              </a:rPr>
              <a:t>This paragraph states that the contractor is responsible to perform the work per plans and specs and not deviate until given written notice and receive approval.  </a:t>
            </a:r>
            <a:endParaRPr lang="en-US" sz="1600" dirty="0">
              <a:effectLst/>
              <a:latin typeface="+mj-lt"/>
              <a:ea typeface="Calibri" panose="020F0502020204030204" pitchFamily="34" charset="0"/>
            </a:endParaRPr>
          </a:p>
          <a:p>
            <a:pPr marL="742950" lvl="1" indent="-285750">
              <a:spcBef>
                <a:spcPts val="0"/>
              </a:spcBef>
              <a:spcAft>
                <a:spcPts val="600"/>
              </a:spcAft>
              <a:buFont typeface="Courier New" panose="02070309020205020404" pitchFamily="49" charset="0"/>
              <a:buChar char="o"/>
            </a:pPr>
            <a:r>
              <a:rPr lang="en-US" sz="1600" dirty="0">
                <a:effectLst/>
                <a:latin typeface="+mj-lt"/>
                <a:ea typeface="Times New Roman" panose="02020603050405020304" pitchFamily="18" charset="0"/>
              </a:rPr>
              <a:t>Section 12 – Liquidated Damages/Dispute Resolution </a:t>
            </a:r>
            <a:endParaRPr lang="en-US" sz="1600" dirty="0">
              <a:effectLst/>
              <a:latin typeface="+mj-lt"/>
              <a:ea typeface="Calibri" panose="020F0502020204030204" pitchFamily="34" charset="0"/>
            </a:endParaRPr>
          </a:p>
          <a:p>
            <a:pPr lvl="2">
              <a:spcBef>
                <a:spcPts val="0"/>
              </a:spcBef>
              <a:spcAft>
                <a:spcPts val="600"/>
              </a:spcAft>
              <a:buFont typeface="Wingdings" panose="05000000000000000000" pitchFamily="2" charset="2"/>
              <a:buChar char=""/>
            </a:pPr>
            <a:r>
              <a:rPr lang="en-US" sz="1600" dirty="0">
                <a:effectLst/>
                <a:latin typeface="+mj-lt"/>
                <a:ea typeface="Times New Roman" panose="02020603050405020304" pitchFamily="18" charset="0"/>
              </a:rPr>
              <a:t>This section outlines how we are to handle a dispute with the subcontractor and provides a mechanism for us to notice the contractor and then begin supplementing their work at no additional cost to AnCor. </a:t>
            </a:r>
            <a:endParaRPr lang="en-US" sz="1600" dirty="0">
              <a:effectLst/>
              <a:latin typeface="+mj-lt"/>
              <a:ea typeface="Calibri" panose="020F0502020204030204" pitchFamily="34" charset="0"/>
            </a:endParaRPr>
          </a:p>
          <a:p>
            <a:pPr lvl="2">
              <a:spcBef>
                <a:spcPts val="0"/>
              </a:spcBef>
              <a:spcAft>
                <a:spcPts val="600"/>
              </a:spcAft>
              <a:buFont typeface="Wingdings" panose="05000000000000000000" pitchFamily="2" charset="2"/>
              <a:buChar char=""/>
            </a:pPr>
            <a:r>
              <a:rPr lang="en-US" sz="1600" dirty="0">
                <a:effectLst/>
                <a:latin typeface="+mj-lt"/>
                <a:ea typeface="Times New Roman" panose="02020603050405020304" pitchFamily="18" charset="0"/>
              </a:rPr>
              <a:t>This section also outlines the costs that can be back charged to contractors for not meeting the schedule. </a:t>
            </a:r>
            <a:endParaRPr lang="en-US" sz="1600" dirty="0">
              <a:effectLst/>
              <a:latin typeface="+mj-lt"/>
              <a:ea typeface="Calibri" panose="020F0502020204030204" pitchFamily="34" charset="0"/>
            </a:endParaRPr>
          </a:p>
          <a:p>
            <a:pPr marL="742950" lvl="1" indent="-285750">
              <a:spcBef>
                <a:spcPts val="0"/>
              </a:spcBef>
              <a:spcAft>
                <a:spcPts val="600"/>
              </a:spcAft>
              <a:buFont typeface="Courier New" panose="02070309020205020404" pitchFamily="49" charset="0"/>
              <a:buChar char="o"/>
            </a:pPr>
            <a:r>
              <a:rPr lang="en-US" sz="1600" dirty="0">
                <a:effectLst/>
                <a:latin typeface="+mj-lt"/>
                <a:ea typeface="Times New Roman" panose="02020603050405020304" pitchFamily="18" charset="0"/>
              </a:rPr>
              <a:t>Exhibit B – Work Schedule</a:t>
            </a:r>
            <a:endParaRPr lang="en-US" sz="1600" dirty="0">
              <a:effectLst/>
              <a:latin typeface="+mj-lt"/>
              <a:ea typeface="Calibri" panose="020F0502020204030204" pitchFamily="34" charset="0"/>
            </a:endParaRPr>
          </a:p>
          <a:p>
            <a:pPr marL="742950" lvl="1" indent="-285750">
              <a:spcBef>
                <a:spcPts val="0"/>
              </a:spcBef>
              <a:spcAft>
                <a:spcPts val="600"/>
              </a:spcAft>
              <a:buFont typeface="Courier New" panose="02070309020205020404" pitchFamily="49" charset="0"/>
              <a:buChar char="o"/>
            </a:pPr>
            <a:r>
              <a:rPr lang="en-US" sz="1600" dirty="0">
                <a:effectLst/>
                <a:latin typeface="+mj-lt"/>
                <a:ea typeface="Times New Roman" panose="02020603050405020304" pitchFamily="18" charset="0"/>
              </a:rPr>
              <a:t>Exhibit D – Construction Requirements</a:t>
            </a:r>
            <a:endParaRPr lang="en-US" sz="1600" dirty="0">
              <a:effectLst/>
              <a:latin typeface="+mj-lt"/>
              <a:ea typeface="Calibri" panose="020F0502020204030204" pitchFamily="34" charset="0"/>
            </a:endParaRPr>
          </a:p>
          <a:p>
            <a:pPr lvl="2">
              <a:spcBef>
                <a:spcPts val="0"/>
              </a:spcBef>
              <a:spcAft>
                <a:spcPts val="600"/>
              </a:spcAft>
              <a:buFont typeface="Wingdings" panose="05000000000000000000" pitchFamily="2" charset="2"/>
              <a:buChar char=""/>
            </a:pPr>
            <a:r>
              <a:rPr lang="en-US" sz="1600" dirty="0">
                <a:effectLst/>
                <a:latin typeface="+mj-lt"/>
                <a:ea typeface="Times New Roman" panose="02020603050405020304" pitchFamily="18" charset="0"/>
              </a:rPr>
              <a:t>Numerous references are made to the schedule in this with associated fines.  Please always keep a copy of this onsite to reference and show subcontractors.  </a:t>
            </a:r>
            <a:endParaRPr lang="en-US" sz="1600" dirty="0">
              <a:effectLst/>
              <a:latin typeface="+mj-lt"/>
              <a:ea typeface="Calibri" panose="020F0502020204030204" pitchFamily="34" charset="0"/>
            </a:endParaRPr>
          </a:p>
        </p:txBody>
      </p:sp>
    </p:spTree>
    <p:extLst>
      <p:ext uri="{BB962C8B-B14F-4D97-AF65-F5344CB8AC3E}">
        <p14:creationId xmlns:p14="http://schemas.microsoft.com/office/powerpoint/2010/main" val="2379707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4EA7-192D-89F4-DEFA-A6FE92F94033}"/>
              </a:ext>
            </a:extLst>
          </p:cNvPr>
          <p:cNvSpPr>
            <a:spLocks noGrp="1"/>
          </p:cNvSpPr>
          <p:nvPr>
            <p:ph type="title"/>
          </p:nvPr>
        </p:nvSpPr>
        <p:spPr/>
        <p:txBody>
          <a:bodyPr>
            <a:normAutofit fontScale="90000"/>
          </a:bodyPr>
          <a:lstStyle/>
          <a:p>
            <a:br>
              <a:rPr lang="en-US" dirty="0"/>
            </a:br>
            <a:r>
              <a:rPr lang="en-US" dirty="0"/>
              <a:t>Feeling After Referencing Contractual Requirements Without Fighting the Subs to Get them to Comply</a:t>
            </a:r>
            <a:br>
              <a:rPr lang="en-US" dirty="0"/>
            </a:br>
            <a:endParaRPr lang="en-US" dirty="0"/>
          </a:p>
        </p:txBody>
      </p:sp>
      <p:pic>
        <p:nvPicPr>
          <p:cNvPr id="3074" name="Picture 2" descr="Ivan Drago I Must Break You GIF - Ivan Drago I Must Break You Warning GIFs">
            <a:extLst>
              <a:ext uri="{FF2B5EF4-FFF2-40B4-BE49-F238E27FC236}">
                <a16:creationId xmlns:a16="http://schemas.microsoft.com/office/drawing/2014/main" id="{8E5F95A8-B1D1-A1F8-57E9-4562CE28B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179" y="2474323"/>
            <a:ext cx="6518856" cy="366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865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37">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33">
            <a:extLst>
              <a:ext uri="{FF2B5EF4-FFF2-40B4-BE49-F238E27FC236}">
                <a16:creationId xmlns:a16="http://schemas.microsoft.com/office/drawing/2014/main" id="{14F03E0D-D1BA-22D3-03D8-E4BC2F65A212}"/>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3D5D206-FEE5-4409-2327-28DA7CF4FDF7}"/>
              </a:ext>
            </a:extLst>
          </p:cNvPr>
          <p:cNvSpPr>
            <a:spLocks noGrp="1"/>
          </p:cNvSpPr>
          <p:nvPr>
            <p:ph type="title"/>
          </p:nvPr>
        </p:nvSpPr>
        <p:spPr>
          <a:xfrm>
            <a:off x="838200" y="365125"/>
            <a:ext cx="10515600" cy="1325563"/>
          </a:xfrm>
        </p:spPr>
        <p:txBody>
          <a:bodyPr>
            <a:normAutofit/>
          </a:bodyPr>
          <a:lstStyle/>
          <a:p>
            <a:r>
              <a:rPr lang="en-US">
                <a:solidFill>
                  <a:srgbClr val="FFFFFF"/>
                </a:solidFill>
              </a:rPr>
              <a:t>Importance of General Conditions &amp; Tracking </a:t>
            </a:r>
          </a:p>
        </p:txBody>
      </p:sp>
      <p:graphicFrame>
        <p:nvGraphicFramePr>
          <p:cNvPr id="10" name="Content Placeholder 2">
            <a:extLst>
              <a:ext uri="{FF2B5EF4-FFF2-40B4-BE49-F238E27FC236}">
                <a16:creationId xmlns:a16="http://schemas.microsoft.com/office/drawing/2014/main" id="{085E9362-D5CF-BE35-0F9C-49EA11BD7434}"/>
              </a:ext>
            </a:extLst>
          </p:cNvPr>
          <p:cNvGraphicFramePr>
            <a:graphicFrameLocks noGrp="1"/>
          </p:cNvGraphicFramePr>
          <p:nvPr>
            <p:ph idx="1"/>
            <p:extLst>
              <p:ext uri="{D42A27DB-BD31-4B8C-83A1-F6EECF244321}">
                <p14:modId xmlns:p14="http://schemas.microsoft.com/office/powerpoint/2010/main" val="32662813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963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0C0F9948-B125-8189-6516-A16015336693}"/>
              </a:ext>
            </a:extLst>
          </p:cNvPr>
          <p:cNvGraphicFramePr>
            <a:graphicFrameLocks noGrp="1"/>
          </p:cNvGraphicFramePr>
          <p:nvPr>
            <p:ph idx="1"/>
            <p:extLst>
              <p:ext uri="{D42A27DB-BD31-4B8C-83A1-F6EECF244321}">
                <p14:modId xmlns:p14="http://schemas.microsoft.com/office/powerpoint/2010/main" val="21722880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2669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C424-4ED1-E124-4BD9-C6CCDCAE9355}"/>
              </a:ext>
            </a:extLst>
          </p:cNvPr>
          <p:cNvSpPr>
            <a:spLocks noGrp="1"/>
          </p:cNvSpPr>
          <p:nvPr>
            <p:ph type="title"/>
          </p:nvPr>
        </p:nvSpPr>
        <p:spPr/>
        <p:txBody>
          <a:bodyPr/>
          <a:lstStyle/>
          <a:p>
            <a:r>
              <a:rPr lang="en-US" dirty="0"/>
              <a:t>Example of feelings after a successful project delivery!</a:t>
            </a:r>
          </a:p>
        </p:txBody>
      </p:sp>
      <p:pic>
        <p:nvPicPr>
          <p:cNvPr id="2050" name="Picture 2" descr="Rocky Balboa Apollo Creed GIF - Rocky Balboa Apollo Creed Ocean GIFs">
            <a:extLst>
              <a:ext uri="{FF2B5EF4-FFF2-40B4-BE49-F238E27FC236}">
                <a16:creationId xmlns:a16="http://schemas.microsoft.com/office/drawing/2014/main" id="{BAFE3259-CC5A-CEBB-9DF5-E14870243B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8069" y="1839431"/>
            <a:ext cx="6453051" cy="486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412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4FC5CF8D-5E28-4170-85D9-B23379A1A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20BABA-51A7-37A1-7764-E29E5F38DCB7}"/>
              </a:ext>
            </a:extLst>
          </p:cNvPr>
          <p:cNvSpPr>
            <a:spLocks noGrp="1"/>
          </p:cNvSpPr>
          <p:nvPr>
            <p:ph type="title"/>
          </p:nvPr>
        </p:nvSpPr>
        <p:spPr>
          <a:xfrm>
            <a:off x="599411" y="470647"/>
            <a:ext cx="3209335" cy="2344271"/>
          </a:xfrm>
        </p:spPr>
        <p:txBody>
          <a:bodyPr>
            <a:normAutofit/>
          </a:bodyPr>
          <a:lstStyle/>
          <a:p>
            <a:pPr algn="ctr"/>
            <a:r>
              <a:rPr lang="en-US" sz="2800"/>
              <a:t>Homework Component</a:t>
            </a:r>
          </a:p>
        </p:txBody>
      </p:sp>
      <p:sp>
        <p:nvSpPr>
          <p:cNvPr id="20" name="Rectangle 9">
            <a:extLst>
              <a:ext uri="{FF2B5EF4-FFF2-40B4-BE49-F238E27FC236}">
                <a16:creationId xmlns:a16="http://schemas.microsoft.com/office/drawing/2014/main" id="{575A2C8F-EFE3-4530-B871-79D0DF461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5554"/>
            <a:ext cx="4380155" cy="361244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F8283B2D-BF4E-4773-99DE-61834B033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5554"/>
            <a:ext cx="4380155"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7FF89E09-42FB-4694-96E4-95652B1D8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54E9AD-2675-9C53-AAF4-9668AFE2C246}"/>
              </a:ext>
            </a:extLst>
          </p:cNvPr>
          <p:cNvSpPr>
            <a:spLocks noGrp="1"/>
          </p:cNvSpPr>
          <p:nvPr>
            <p:ph idx="1"/>
          </p:nvPr>
        </p:nvSpPr>
        <p:spPr>
          <a:xfrm>
            <a:off x="4951565" y="228600"/>
            <a:ext cx="6433476" cy="6076950"/>
          </a:xfrm>
        </p:spPr>
        <p:txBody>
          <a:bodyPr anchor="ctr">
            <a:normAutofit/>
          </a:bodyPr>
          <a:lstStyle/>
          <a:p>
            <a:pPr marL="0" indent="0">
              <a:lnSpc>
                <a:spcPct val="150000"/>
              </a:lnSpc>
              <a:buNone/>
            </a:pPr>
            <a:r>
              <a:rPr lang="en-US" dirty="0"/>
              <a:t>All PM’s/APM’s/Supers for the week of 3.6 – 3.10 are sketch out a day by day schedule that will be distributed to the subs on 3.6 and tracked each day with the team.  At the end of the week the team is to prepare a summary of what their findings were with this approach to a project to discuss with Adam. </a:t>
            </a:r>
          </a:p>
        </p:txBody>
      </p:sp>
    </p:spTree>
    <p:extLst>
      <p:ext uri="{BB962C8B-B14F-4D97-AF65-F5344CB8AC3E}">
        <p14:creationId xmlns:p14="http://schemas.microsoft.com/office/powerpoint/2010/main" val="503726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983F-8990-8883-10B9-135DC001504A}"/>
              </a:ext>
            </a:extLst>
          </p:cNvPr>
          <p:cNvSpPr>
            <a:spLocks noGrp="1"/>
          </p:cNvSpPr>
          <p:nvPr>
            <p:ph type="title"/>
          </p:nvPr>
        </p:nvSpPr>
        <p:spPr/>
        <p:txBody>
          <a:bodyPr>
            <a:normAutofit/>
          </a:bodyPr>
          <a:lstStyle/>
          <a:p>
            <a:r>
              <a:rPr lang="en-US" sz="5400" b="1" dirty="0"/>
              <a:t>How we will achieve this?</a:t>
            </a:r>
          </a:p>
        </p:txBody>
      </p:sp>
      <p:graphicFrame>
        <p:nvGraphicFramePr>
          <p:cNvPr id="37" name="Content Placeholder 2">
            <a:extLst>
              <a:ext uri="{FF2B5EF4-FFF2-40B4-BE49-F238E27FC236}">
                <a16:creationId xmlns:a16="http://schemas.microsoft.com/office/drawing/2014/main" id="{EC29BF0F-09AF-63D7-5F84-259247DF87E8}"/>
              </a:ext>
            </a:extLst>
          </p:cNvPr>
          <p:cNvGraphicFramePr>
            <a:graphicFrameLocks noGrp="1"/>
          </p:cNvGraphicFramePr>
          <p:nvPr>
            <p:ph idx="1"/>
            <p:extLst>
              <p:ext uri="{D42A27DB-BD31-4B8C-83A1-F6EECF244321}">
                <p14:modId xmlns:p14="http://schemas.microsoft.com/office/powerpoint/2010/main" val="42470728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1870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2A26-2DCB-EA26-CB3B-A1E815C0579E}"/>
              </a:ext>
            </a:extLst>
          </p:cNvPr>
          <p:cNvSpPr>
            <a:spLocks noGrp="1"/>
          </p:cNvSpPr>
          <p:nvPr>
            <p:ph type="title"/>
          </p:nvPr>
        </p:nvSpPr>
        <p:spPr/>
        <p:txBody>
          <a:bodyPr>
            <a:normAutofit/>
          </a:bodyPr>
          <a:lstStyle/>
          <a:p>
            <a:r>
              <a:rPr lang="en-US" sz="5400" b="1" dirty="0"/>
              <a:t>Scheduling Facts</a:t>
            </a:r>
          </a:p>
        </p:txBody>
      </p:sp>
      <p:graphicFrame>
        <p:nvGraphicFramePr>
          <p:cNvPr id="5" name="Content Placeholder 2">
            <a:extLst>
              <a:ext uri="{FF2B5EF4-FFF2-40B4-BE49-F238E27FC236}">
                <a16:creationId xmlns:a16="http://schemas.microsoft.com/office/drawing/2014/main" id="{5B36B713-A8A0-A45D-4FE1-4366266BC332}"/>
              </a:ext>
            </a:extLst>
          </p:cNvPr>
          <p:cNvGraphicFramePr>
            <a:graphicFrameLocks noGrp="1"/>
          </p:cNvGraphicFramePr>
          <p:nvPr>
            <p:ph idx="1"/>
            <p:extLst>
              <p:ext uri="{D42A27DB-BD31-4B8C-83A1-F6EECF244321}">
                <p14:modId xmlns:p14="http://schemas.microsoft.com/office/powerpoint/2010/main" val="28590484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274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2D1C6C-A20C-E37D-0BB6-FA4EB740A3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0" y="0"/>
            <a:ext cx="5486399" cy="6858000"/>
          </a:xfrm>
        </p:spPr>
      </p:pic>
    </p:spTree>
    <p:extLst>
      <p:ext uri="{BB962C8B-B14F-4D97-AF65-F5344CB8AC3E}">
        <p14:creationId xmlns:p14="http://schemas.microsoft.com/office/powerpoint/2010/main" val="3335949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2B2F942-921F-2BB1-5941-4DB9F8AD6981}"/>
              </a:ext>
            </a:extLst>
          </p:cNvPr>
          <p:cNvSpPr>
            <a:spLocks noGrp="1"/>
          </p:cNvSpPr>
          <p:nvPr>
            <p:ph type="title"/>
          </p:nvPr>
        </p:nvSpPr>
        <p:spPr>
          <a:xfrm>
            <a:off x="777240" y="731519"/>
            <a:ext cx="2845191" cy="3237579"/>
          </a:xfrm>
        </p:spPr>
        <p:txBody>
          <a:bodyPr>
            <a:normAutofit/>
          </a:bodyPr>
          <a:lstStyle/>
          <a:p>
            <a:r>
              <a:rPr lang="en-US" sz="3800" dirty="0">
                <a:solidFill>
                  <a:srgbClr val="FFFFFF"/>
                </a:solidFill>
              </a:rPr>
              <a:t>Importance of scheduling</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9C9BCA-194A-6E4F-1ABA-EEF4BC46990D}"/>
              </a:ext>
            </a:extLst>
          </p:cNvPr>
          <p:cNvSpPr>
            <a:spLocks noGrp="1"/>
          </p:cNvSpPr>
          <p:nvPr>
            <p:ph idx="1"/>
          </p:nvPr>
        </p:nvSpPr>
        <p:spPr>
          <a:xfrm>
            <a:off x="4379709" y="686862"/>
            <a:ext cx="7517258" cy="5475129"/>
          </a:xfrm>
        </p:spPr>
        <p:txBody>
          <a:bodyPr anchor="ctr">
            <a:normAutofit/>
          </a:bodyPr>
          <a:lstStyle/>
          <a:p>
            <a:pPr>
              <a:spcAft>
                <a:spcPts val="0"/>
              </a:spcAft>
            </a:pPr>
            <a:endParaRPr lang="en-US" sz="2600" dirty="0">
              <a:effectLst/>
            </a:endParaRPr>
          </a:p>
          <a:p>
            <a:pPr marL="742950" marR="0" lvl="1" indent="-285750">
              <a:spcBef>
                <a:spcPts val="0"/>
              </a:spcBef>
              <a:spcAft>
                <a:spcPts val="0"/>
              </a:spcAft>
              <a:buFont typeface="Courier New" panose="02070309020205020404" pitchFamily="49" charset="0"/>
              <a:buChar char="o"/>
            </a:pPr>
            <a:r>
              <a:rPr lang="en-US" sz="2600" dirty="0">
                <a:effectLst/>
                <a:latin typeface="Calibri" panose="020F0502020204030204" pitchFamily="34" charset="0"/>
                <a:ea typeface="Times New Roman" panose="02020603050405020304" pitchFamily="18" charset="0"/>
              </a:rPr>
              <a:t>Improving workflows and streamlining projects</a:t>
            </a:r>
          </a:p>
          <a:p>
            <a:pPr marL="457200" marR="0" lvl="1" indent="0">
              <a:spcBef>
                <a:spcPts val="0"/>
              </a:spcBef>
              <a:spcAft>
                <a:spcPts val="0"/>
              </a:spcAft>
              <a:buNone/>
            </a:pPr>
            <a:r>
              <a:rPr lang="en-US" sz="2600" dirty="0">
                <a:effectLst/>
                <a:latin typeface="Calibri" panose="020F0502020204030204" pitchFamily="34" charset="0"/>
                <a:ea typeface="Times New Roman" panose="02020603050405020304" pitchFamily="18" charset="0"/>
              </a:rPr>
              <a:t> </a:t>
            </a:r>
            <a:endParaRPr lang="en-US" sz="26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2600" dirty="0">
                <a:effectLst/>
                <a:latin typeface="Calibri" panose="020F0502020204030204" pitchFamily="34" charset="0"/>
                <a:ea typeface="Times New Roman" panose="02020603050405020304" pitchFamily="18" charset="0"/>
              </a:rPr>
              <a:t>Enhancing communication between all parties</a:t>
            </a:r>
          </a:p>
          <a:p>
            <a:pPr marL="457200" marR="0" lvl="1" indent="0">
              <a:spcBef>
                <a:spcPts val="0"/>
              </a:spcBef>
              <a:spcAft>
                <a:spcPts val="0"/>
              </a:spcAft>
              <a:buNone/>
            </a:pPr>
            <a:endParaRPr lang="en-US" sz="2600" dirty="0">
              <a:effectLst/>
              <a:latin typeface="Calibri" panose="020F0502020204030204" pitchFamily="34"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600" dirty="0">
                <a:effectLst/>
                <a:latin typeface="Calibri" panose="020F0502020204030204" pitchFamily="34" charset="0"/>
                <a:ea typeface="Times New Roman" panose="02020603050405020304" pitchFamily="18" charset="0"/>
              </a:rPr>
              <a:t>Managing the buying of materials and critical elements on time and in sufficient quantities</a:t>
            </a:r>
          </a:p>
          <a:p>
            <a:pPr marL="457200" marR="0" lvl="1" indent="0">
              <a:spcBef>
                <a:spcPts val="0"/>
              </a:spcBef>
              <a:spcAft>
                <a:spcPts val="0"/>
              </a:spcAft>
              <a:buNone/>
            </a:pPr>
            <a:endParaRPr lang="en-US" sz="26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2600" dirty="0">
                <a:effectLst/>
                <a:latin typeface="Calibri" panose="020F0502020204030204" pitchFamily="34" charset="0"/>
                <a:ea typeface="Times New Roman" panose="02020603050405020304" pitchFamily="18" charset="0"/>
              </a:rPr>
              <a:t>Achieving the highest level of productivity to complete the project within the targeted timeline and budget</a:t>
            </a:r>
            <a:endParaRPr lang="en-US" sz="2600" dirty="0">
              <a:effectLst/>
              <a:latin typeface="Calibri" panose="020F0502020204030204" pitchFamily="34" charset="0"/>
              <a:ea typeface="Calibri" panose="020F0502020204030204" pitchFamily="34" charset="0"/>
            </a:endParaRPr>
          </a:p>
          <a:p>
            <a:endParaRPr lang="en-US" sz="2600" dirty="0"/>
          </a:p>
        </p:txBody>
      </p:sp>
    </p:spTree>
    <p:extLst>
      <p:ext uri="{BB962C8B-B14F-4D97-AF65-F5344CB8AC3E}">
        <p14:creationId xmlns:p14="http://schemas.microsoft.com/office/powerpoint/2010/main" val="38915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C2C2A57-9A97-29ED-3F9E-08BFE35FA462}"/>
              </a:ext>
            </a:extLst>
          </p:cNvPr>
          <p:cNvSpPr>
            <a:spLocks noGrp="1"/>
          </p:cNvSpPr>
          <p:nvPr>
            <p:ph type="title"/>
          </p:nvPr>
        </p:nvSpPr>
        <p:spPr>
          <a:xfrm>
            <a:off x="777240" y="731519"/>
            <a:ext cx="2845191" cy="3237579"/>
          </a:xfrm>
        </p:spPr>
        <p:txBody>
          <a:bodyPr>
            <a:normAutofit/>
          </a:bodyPr>
          <a:lstStyle/>
          <a:p>
            <a:r>
              <a:rPr lang="en-US" sz="3800" dirty="0">
                <a:solidFill>
                  <a:srgbClr val="FFFFFF"/>
                </a:solidFill>
              </a:rPr>
              <a:t>Importance of scheduling</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F62AFA-AC9E-3059-8FD2-385DB653FCB4}"/>
              </a:ext>
            </a:extLst>
          </p:cNvPr>
          <p:cNvSpPr>
            <a:spLocks noGrp="1"/>
          </p:cNvSpPr>
          <p:nvPr>
            <p:ph idx="1"/>
          </p:nvPr>
        </p:nvSpPr>
        <p:spPr>
          <a:xfrm>
            <a:off x="4379709" y="686862"/>
            <a:ext cx="7353369" cy="5475129"/>
          </a:xfrm>
        </p:spPr>
        <p:txBody>
          <a:bodyPr anchor="ctr">
            <a:normAutofit/>
          </a:bodyPr>
          <a:lstStyle/>
          <a:p>
            <a:r>
              <a:rPr lang="en-US" sz="2600" dirty="0"/>
              <a:t>Improving the planning of resources, including a project’s workforce</a:t>
            </a:r>
          </a:p>
          <a:p>
            <a:endParaRPr lang="en-US" sz="2600" dirty="0"/>
          </a:p>
          <a:p>
            <a:r>
              <a:rPr lang="en-US" sz="2600" dirty="0"/>
              <a:t>Maximizing quality control measures </a:t>
            </a:r>
          </a:p>
          <a:p>
            <a:endParaRPr lang="en-US" sz="2600" dirty="0"/>
          </a:p>
          <a:p>
            <a:r>
              <a:rPr lang="en-US" sz="2600" dirty="0"/>
              <a:t>Prioritizing work schedules according to varying conditions</a:t>
            </a:r>
          </a:p>
          <a:p>
            <a:endParaRPr lang="en-US" sz="2600" dirty="0"/>
          </a:p>
          <a:p>
            <a:r>
              <a:rPr lang="en-US" sz="2600" dirty="0"/>
              <a:t>Takeaway - It is critical to document these and adjust the schedule/general conditions accordingly</a:t>
            </a:r>
          </a:p>
        </p:txBody>
      </p:sp>
    </p:spTree>
    <p:extLst>
      <p:ext uri="{BB962C8B-B14F-4D97-AF65-F5344CB8AC3E}">
        <p14:creationId xmlns:p14="http://schemas.microsoft.com/office/powerpoint/2010/main" val="2091266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02E244F-2B63-B596-F149-5AC51EBEB631}"/>
              </a:ext>
            </a:extLst>
          </p:cNvPr>
          <p:cNvSpPr>
            <a:spLocks noGrp="1"/>
          </p:cNvSpPr>
          <p:nvPr>
            <p:ph type="title"/>
          </p:nvPr>
        </p:nvSpPr>
        <p:spPr>
          <a:xfrm>
            <a:off x="731520" y="731520"/>
            <a:ext cx="6089904" cy="1426464"/>
          </a:xfrm>
        </p:spPr>
        <p:txBody>
          <a:bodyPr>
            <a:normAutofit/>
          </a:bodyPr>
          <a:lstStyle/>
          <a:p>
            <a:r>
              <a:rPr lang="en-US" dirty="0">
                <a:solidFill>
                  <a:srgbClr val="FFFFFF"/>
                </a:solidFill>
              </a:rPr>
              <a:t>Schedule Fade</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1E2C50-2716-0EFA-2EB9-5A36FE81047F}"/>
              </a:ext>
            </a:extLst>
          </p:cNvPr>
          <p:cNvSpPr>
            <a:spLocks noGrp="1"/>
          </p:cNvSpPr>
          <p:nvPr>
            <p:ph idx="1"/>
          </p:nvPr>
        </p:nvSpPr>
        <p:spPr>
          <a:xfrm>
            <a:off x="578193" y="2107988"/>
            <a:ext cx="10597729" cy="3283260"/>
          </a:xfrm>
        </p:spPr>
        <p:txBody>
          <a:bodyPr anchor="ctr">
            <a:normAutofit/>
          </a:bodyPr>
          <a:lstStyle/>
          <a:p>
            <a:pPr marL="0" indent="0" algn="ctr">
              <a:buNone/>
            </a:pPr>
            <a:r>
              <a:rPr lang="en-US" sz="1200" dirty="0"/>
              <a:t>At the beginning of a project spanning several months losing a week here and there is easy as you believe it will be made up overtime.</a:t>
            </a:r>
          </a:p>
          <a:p>
            <a:endParaRPr lang="en-US" sz="1200" dirty="0"/>
          </a:p>
          <a:p>
            <a:pPr marL="0" indent="0" algn="ctr">
              <a:buNone/>
            </a:pPr>
            <a:r>
              <a:rPr lang="en-US" sz="1200" b="1" i="0" dirty="0">
                <a:effectLst/>
                <a:latin typeface="Roboto" panose="02000000000000000000" pitchFamily="2" charset="0"/>
              </a:rPr>
              <a:t>Murphy’s Law </a:t>
            </a:r>
            <a:r>
              <a:rPr lang="en-US" sz="1200" b="1" dirty="0">
                <a:latin typeface="Roboto" panose="02000000000000000000" pitchFamily="2" charset="0"/>
              </a:rPr>
              <a:t>was most likely written by a construction professional.</a:t>
            </a:r>
          </a:p>
          <a:p>
            <a:pPr marL="0" indent="0">
              <a:buNone/>
            </a:pPr>
            <a:endParaRPr lang="en-US" sz="1200" b="1" i="0" dirty="0">
              <a:effectLst/>
              <a:latin typeface="Roboto" panose="02000000000000000000" pitchFamily="2" charset="0"/>
            </a:endParaRPr>
          </a:p>
          <a:p>
            <a:pPr marL="0" indent="0" algn="ctr">
              <a:buNone/>
            </a:pPr>
            <a:r>
              <a:rPr lang="en-US" sz="1200" b="1" dirty="0">
                <a:latin typeface="Roboto" panose="02000000000000000000" pitchFamily="2" charset="0"/>
              </a:rPr>
              <a:t>“</a:t>
            </a:r>
            <a:r>
              <a:rPr lang="en-US" sz="1200" b="1" i="0" dirty="0">
                <a:effectLst/>
                <a:latin typeface="Roboto" panose="02000000000000000000" pitchFamily="2" charset="0"/>
              </a:rPr>
              <a:t>Anything that can go wrong will go wrong”</a:t>
            </a:r>
            <a:r>
              <a:rPr lang="en-US" sz="1200" b="0" i="0" dirty="0">
                <a:effectLst/>
                <a:latin typeface="Roboto" panose="02000000000000000000" pitchFamily="2" charset="0"/>
              </a:rPr>
              <a:t>.</a:t>
            </a:r>
          </a:p>
          <a:p>
            <a:pPr marL="0" indent="0" algn="ctr">
              <a:buNone/>
            </a:pPr>
            <a:endParaRPr lang="en-US" sz="1200" dirty="0">
              <a:latin typeface="Roboto" panose="02000000000000000000" pitchFamily="2" charset="0"/>
            </a:endParaRPr>
          </a:p>
          <a:p>
            <a:pPr marL="0" indent="0" algn="ctr">
              <a:buNone/>
            </a:pPr>
            <a:endParaRPr lang="en-US" sz="1200" dirty="0">
              <a:latin typeface="Roboto" panose="02000000000000000000" pitchFamily="2" charset="0"/>
            </a:endParaRPr>
          </a:p>
          <a:p>
            <a:pPr marL="0" indent="0" algn="ctr">
              <a:buNone/>
            </a:pPr>
            <a:endParaRPr lang="en-US" sz="1200" dirty="0">
              <a:latin typeface="Roboto" panose="02000000000000000000" pitchFamily="2" charset="0"/>
            </a:endParaRPr>
          </a:p>
          <a:p>
            <a:pPr marL="0" indent="0" algn="ctr">
              <a:buNone/>
            </a:pPr>
            <a:endParaRPr lang="en-US" sz="1200" dirty="0"/>
          </a:p>
        </p:txBody>
      </p:sp>
      <p:pic>
        <p:nvPicPr>
          <p:cNvPr id="1026" name="Picture 2" descr="YARN | There is no tomorrow! | Rocky III (1982) | Video ...">
            <a:extLst>
              <a:ext uri="{FF2B5EF4-FFF2-40B4-BE49-F238E27FC236}">
                <a16:creationId xmlns:a16="http://schemas.microsoft.com/office/drawing/2014/main" id="{8B373951-E2EE-7058-DA47-4E3E1DC53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482" y="3913477"/>
            <a:ext cx="38100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0834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9106</TotalTime>
  <Words>1812</Words>
  <Application>Microsoft Office PowerPoint</Application>
  <PresentationFormat>Widescreen</PresentationFormat>
  <Paragraphs>189</Paragraphs>
  <Slides>36</Slides>
  <Notes>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Courier New</vt:lpstr>
      <vt:lpstr>Roboto</vt:lpstr>
      <vt:lpstr>Symbol</vt:lpstr>
      <vt:lpstr>Times New Roman</vt:lpstr>
      <vt:lpstr>Wingdings</vt:lpstr>
      <vt:lpstr>Office Theme</vt:lpstr>
      <vt:lpstr>Job Satisfaction &amp; Work Life Balance   </vt:lpstr>
      <vt:lpstr>PowerPoint Presentation</vt:lpstr>
      <vt:lpstr>AnCor’s Approach for Project Delivery is to be solutions based and schedule driven.</vt:lpstr>
      <vt:lpstr>How we will achieve this?</vt:lpstr>
      <vt:lpstr>Scheduling Facts</vt:lpstr>
      <vt:lpstr>PowerPoint Presentation</vt:lpstr>
      <vt:lpstr>Importance of scheduling</vt:lpstr>
      <vt:lpstr>Importance of scheduling</vt:lpstr>
      <vt:lpstr>Schedule Fade</vt:lpstr>
      <vt:lpstr>PowerPoint Presentation</vt:lpstr>
      <vt:lpstr>Client Expectations </vt:lpstr>
      <vt:lpstr>Creating &amp; Uploading a Schedule </vt:lpstr>
      <vt:lpstr>Schedules Types Used by AnCor</vt:lpstr>
      <vt:lpstr>PM Responsibilities When Creating a Schedule</vt:lpstr>
      <vt:lpstr>Preconstruction Scheduling Process</vt:lpstr>
      <vt:lpstr>During the bidding phase a PM is to put together a milestone schedule showing the following:</vt:lpstr>
      <vt:lpstr>Support Staff Project Schedule Responsibilities </vt:lpstr>
      <vt:lpstr>Schedule Process in Construction</vt:lpstr>
      <vt:lpstr>Werner Phase 2: Critical Path </vt:lpstr>
      <vt:lpstr>Schedule Process from the Field Perspective</vt:lpstr>
      <vt:lpstr>PowerPoint Presentation</vt:lpstr>
      <vt:lpstr>PowerPoint Presentation</vt:lpstr>
      <vt:lpstr>Field Coordination Example</vt:lpstr>
      <vt:lpstr>PowerPoint Presentation</vt:lpstr>
      <vt:lpstr>PowerPoint Presentation</vt:lpstr>
      <vt:lpstr>Schedule Process During Times of High Activity or Approaching Critical Path Dates It’s not how hard you look at things, it’s how you look at them.</vt:lpstr>
      <vt:lpstr>Sample Day By Day Schedule</vt:lpstr>
      <vt:lpstr>Continued Day By Day Example</vt:lpstr>
      <vt:lpstr>Continued Day By Day Example</vt:lpstr>
      <vt:lpstr>Ideas to Motivate Subs on Improving Schedule Performance</vt:lpstr>
      <vt:lpstr>Contractual References to Meet Schedule </vt:lpstr>
      <vt:lpstr> Feeling After Referencing Contractual Requirements Without Fighting the Subs to Get them to Comply </vt:lpstr>
      <vt:lpstr>Importance of General Conditions &amp; Tracking </vt:lpstr>
      <vt:lpstr>PowerPoint Presentation</vt:lpstr>
      <vt:lpstr>Example of feelings after a successful project delivery!</vt:lpstr>
      <vt:lpstr>Homework Component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Scheduling and Training</dc:title>
  <dc:creator>conference room</dc:creator>
  <cp:lastModifiedBy>K Woods</cp:lastModifiedBy>
  <cp:revision>5</cp:revision>
  <dcterms:created xsi:type="dcterms:W3CDTF">2023-02-22T19:12:31Z</dcterms:created>
  <dcterms:modified xsi:type="dcterms:W3CDTF">2023-05-10T17:38:24Z</dcterms:modified>
</cp:coreProperties>
</file>