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9" r:id="rId14"/>
    <p:sldId id="267"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FB5A84-14CB-4703-9E03-1FB8FB79CBF3}" v="2519" dt="2024-03-14T14:53:20.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724C8-2E18-4A37-9241-791A4566C59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3D4E9A9-5215-4D81-9F22-4A3863EE785B}">
      <dgm:prSet/>
      <dgm:spPr/>
      <dgm:t>
        <a:bodyPr/>
        <a:lstStyle/>
        <a:p>
          <a:pPr>
            <a:lnSpc>
              <a:spcPct val="100000"/>
            </a:lnSpc>
          </a:pPr>
          <a:r>
            <a:rPr lang="en-US" dirty="0"/>
            <a:t>Completed weekly by superintendent/PM/onsite representative </a:t>
          </a:r>
        </a:p>
      </dgm:t>
    </dgm:pt>
    <dgm:pt modelId="{DF1032FD-4EEA-4939-B8B3-1D74DD971C24}" type="parTrans" cxnId="{EDE77251-F615-47F3-93A4-CFD2D5549125}">
      <dgm:prSet/>
      <dgm:spPr/>
      <dgm:t>
        <a:bodyPr/>
        <a:lstStyle/>
        <a:p>
          <a:endParaRPr lang="en-US"/>
        </a:p>
      </dgm:t>
    </dgm:pt>
    <dgm:pt modelId="{0D218C24-699B-4B27-BF9C-B6CA8F3C2078}" type="sibTrans" cxnId="{EDE77251-F615-47F3-93A4-CFD2D5549125}">
      <dgm:prSet/>
      <dgm:spPr/>
      <dgm:t>
        <a:bodyPr/>
        <a:lstStyle/>
        <a:p>
          <a:endParaRPr lang="en-US"/>
        </a:p>
      </dgm:t>
    </dgm:pt>
    <dgm:pt modelId="{1DEF3210-62ED-4098-9064-FF995F1E4CB4}">
      <dgm:prSet/>
      <dgm:spPr/>
      <dgm:t>
        <a:bodyPr/>
        <a:lstStyle/>
        <a:p>
          <a:pPr>
            <a:lnSpc>
              <a:spcPct val="100000"/>
            </a:lnSpc>
          </a:pPr>
          <a:r>
            <a:rPr lang="en-US"/>
            <a:t>Best practice is to share the result of the checklists with all subcontractors and make sure safety is a daily topic</a:t>
          </a:r>
        </a:p>
      </dgm:t>
    </dgm:pt>
    <dgm:pt modelId="{E442A573-5580-4855-8E05-36EFACE18FE3}" type="parTrans" cxnId="{61DEA5DD-6E11-4E59-9776-C5CCB42D2D28}">
      <dgm:prSet/>
      <dgm:spPr/>
      <dgm:t>
        <a:bodyPr/>
        <a:lstStyle/>
        <a:p>
          <a:endParaRPr lang="en-US"/>
        </a:p>
      </dgm:t>
    </dgm:pt>
    <dgm:pt modelId="{C74EC1E9-469D-4C99-B244-78AB70920B20}" type="sibTrans" cxnId="{61DEA5DD-6E11-4E59-9776-C5CCB42D2D28}">
      <dgm:prSet/>
      <dgm:spPr/>
      <dgm:t>
        <a:bodyPr/>
        <a:lstStyle/>
        <a:p>
          <a:endParaRPr lang="en-US"/>
        </a:p>
      </dgm:t>
    </dgm:pt>
    <dgm:pt modelId="{F603891F-35AC-4F14-8CB2-995EAB9ECBF6}" type="pres">
      <dgm:prSet presAssocID="{D59724C8-2E18-4A37-9241-791A4566C59A}" presName="root" presStyleCnt="0">
        <dgm:presLayoutVars>
          <dgm:dir/>
          <dgm:resizeHandles val="exact"/>
        </dgm:presLayoutVars>
      </dgm:prSet>
      <dgm:spPr/>
    </dgm:pt>
    <dgm:pt modelId="{6F6E33C4-6D62-4C36-A10E-634C52F99A9A}" type="pres">
      <dgm:prSet presAssocID="{73D4E9A9-5215-4D81-9F22-4A3863EE785B}" presName="compNode" presStyleCnt="0"/>
      <dgm:spPr/>
    </dgm:pt>
    <dgm:pt modelId="{746A3EB1-7611-4B9F-AC83-AEF7B0AC4AC5}" type="pres">
      <dgm:prSet presAssocID="{73D4E9A9-5215-4D81-9F22-4A3863EE785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fessor"/>
        </a:ext>
      </dgm:extLst>
    </dgm:pt>
    <dgm:pt modelId="{D0EB2FC4-BAB2-4E5D-869A-2DC503CFBF8E}" type="pres">
      <dgm:prSet presAssocID="{73D4E9A9-5215-4D81-9F22-4A3863EE785B}" presName="spaceRect" presStyleCnt="0"/>
      <dgm:spPr/>
    </dgm:pt>
    <dgm:pt modelId="{87EECE24-2AEC-4576-B4C7-1D1567BA290D}" type="pres">
      <dgm:prSet presAssocID="{73D4E9A9-5215-4D81-9F22-4A3863EE785B}" presName="textRect" presStyleLbl="revTx" presStyleIdx="0" presStyleCnt="2">
        <dgm:presLayoutVars>
          <dgm:chMax val="1"/>
          <dgm:chPref val="1"/>
        </dgm:presLayoutVars>
      </dgm:prSet>
      <dgm:spPr/>
    </dgm:pt>
    <dgm:pt modelId="{9303FC03-8C81-48B7-B449-33112A13AAF1}" type="pres">
      <dgm:prSet presAssocID="{0D218C24-699B-4B27-BF9C-B6CA8F3C2078}" presName="sibTrans" presStyleCnt="0"/>
      <dgm:spPr/>
    </dgm:pt>
    <dgm:pt modelId="{93CCF8B1-7CE8-4699-A53B-65636323085E}" type="pres">
      <dgm:prSet presAssocID="{1DEF3210-62ED-4098-9064-FF995F1E4CB4}" presName="compNode" presStyleCnt="0"/>
      <dgm:spPr/>
    </dgm:pt>
    <dgm:pt modelId="{1B4F62BE-0283-4041-9E55-EDAC53E6CC6A}" type="pres">
      <dgm:prSet presAssocID="{1DEF3210-62ED-4098-9064-FF995F1E4CB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24CA5D7B-5A72-4D88-9F64-4513107130E6}" type="pres">
      <dgm:prSet presAssocID="{1DEF3210-62ED-4098-9064-FF995F1E4CB4}" presName="spaceRect" presStyleCnt="0"/>
      <dgm:spPr/>
    </dgm:pt>
    <dgm:pt modelId="{8D31F2EB-9330-4D6C-8E10-4A668C6712B3}" type="pres">
      <dgm:prSet presAssocID="{1DEF3210-62ED-4098-9064-FF995F1E4CB4}" presName="textRect" presStyleLbl="revTx" presStyleIdx="1" presStyleCnt="2">
        <dgm:presLayoutVars>
          <dgm:chMax val="1"/>
          <dgm:chPref val="1"/>
        </dgm:presLayoutVars>
      </dgm:prSet>
      <dgm:spPr/>
    </dgm:pt>
  </dgm:ptLst>
  <dgm:cxnLst>
    <dgm:cxn modelId="{4BB1FF0D-B430-4E7D-AC5D-4E7E77E0A26C}" type="presOf" srcId="{1DEF3210-62ED-4098-9064-FF995F1E4CB4}" destId="{8D31F2EB-9330-4D6C-8E10-4A668C6712B3}" srcOrd="0" destOrd="0" presId="urn:microsoft.com/office/officeart/2018/2/layout/IconLabelList"/>
    <dgm:cxn modelId="{EDE77251-F615-47F3-93A4-CFD2D5549125}" srcId="{D59724C8-2E18-4A37-9241-791A4566C59A}" destId="{73D4E9A9-5215-4D81-9F22-4A3863EE785B}" srcOrd="0" destOrd="0" parTransId="{DF1032FD-4EEA-4939-B8B3-1D74DD971C24}" sibTransId="{0D218C24-699B-4B27-BF9C-B6CA8F3C2078}"/>
    <dgm:cxn modelId="{577A21BC-AA81-4729-918C-BEB956116E08}" type="presOf" srcId="{73D4E9A9-5215-4D81-9F22-4A3863EE785B}" destId="{87EECE24-2AEC-4576-B4C7-1D1567BA290D}" srcOrd="0" destOrd="0" presId="urn:microsoft.com/office/officeart/2018/2/layout/IconLabelList"/>
    <dgm:cxn modelId="{8F73D5C8-611F-40C5-8303-83BE682FDEE1}" type="presOf" srcId="{D59724C8-2E18-4A37-9241-791A4566C59A}" destId="{F603891F-35AC-4F14-8CB2-995EAB9ECBF6}" srcOrd="0" destOrd="0" presId="urn:microsoft.com/office/officeart/2018/2/layout/IconLabelList"/>
    <dgm:cxn modelId="{61DEA5DD-6E11-4E59-9776-C5CCB42D2D28}" srcId="{D59724C8-2E18-4A37-9241-791A4566C59A}" destId="{1DEF3210-62ED-4098-9064-FF995F1E4CB4}" srcOrd="1" destOrd="0" parTransId="{E442A573-5580-4855-8E05-36EFACE18FE3}" sibTransId="{C74EC1E9-469D-4C99-B244-78AB70920B20}"/>
    <dgm:cxn modelId="{7A57E742-3459-4E41-A64B-A4ABF9031B63}" type="presParOf" srcId="{F603891F-35AC-4F14-8CB2-995EAB9ECBF6}" destId="{6F6E33C4-6D62-4C36-A10E-634C52F99A9A}" srcOrd="0" destOrd="0" presId="urn:microsoft.com/office/officeart/2018/2/layout/IconLabelList"/>
    <dgm:cxn modelId="{8AD8A568-9A68-43DF-98DC-253ED54698B2}" type="presParOf" srcId="{6F6E33C4-6D62-4C36-A10E-634C52F99A9A}" destId="{746A3EB1-7611-4B9F-AC83-AEF7B0AC4AC5}" srcOrd="0" destOrd="0" presId="urn:microsoft.com/office/officeart/2018/2/layout/IconLabelList"/>
    <dgm:cxn modelId="{2F6A737F-3295-4E59-80C8-B2B2DF4EEDD3}" type="presParOf" srcId="{6F6E33C4-6D62-4C36-A10E-634C52F99A9A}" destId="{D0EB2FC4-BAB2-4E5D-869A-2DC503CFBF8E}" srcOrd="1" destOrd="0" presId="urn:microsoft.com/office/officeart/2018/2/layout/IconLabelList"/>
    <dgm:cxn modelId="{2B6DA37E-AAFC-4803-8804-00BCAA8693B2}" type="presParOf" srcId="{6F6E33C4-6D62-4C36-A10E-634C52F99A9A}" destId="{87EECE24-2AEC-4576-B4C7-1D1567BA290D}" srcOrd="2" destOrd="0" presId="urn:microsoft.com/office/officeart/2018/2/layout/IconLabelList"/>
    <dgm:cxn modelId="{490A8530-3812-4D63-80E3-FA88961AE4CE}" type="presParOf" srcId="{F603891F-35AC-4F14-8CB2-995EAB9ECBF6}" destId="{9303FC03-8C81-48B7-B449-33112A13AAF1}" srcOrd="1" destOrd="0" presId="urn:microsoft.com/office/officeart/2018/2/layout/IconLabelList"/>
    <dgm:cxn modelId="{1C639C53-2460-4381-834E-3931D480CCC5}" type="presParOf" srcId="{F603891F-35AC-4F14-8CB2-995EAB9ECBF6}" destId="{93CCF8B1-7CE8-4699-A53B-65636323085E}" srcOrd="2" destOrd="0" presId="urn:microsoft.com/office/officeart/2018/2/layout/IconLabelList"/>
    <dgm:cxn modelId="{06A2776B-52A1-4BC1-8E9F-775B5805B319}" type="presParOf" srcId="{93CCF8B1-7CE8-4699-A53B-65636323085E}" destId="{1B4F62BE-0283-4041-9E55-EDAC53E6CC6A}" srcOrd="0" destOrd="0" presId="urn:microsoft.com/office/officeart/2018/2/layout/IconLabelList"/>
    <dgm:cxn modelId="{06AE4C96-C08F-4853-80D3-89873FB53333}" type="presParOf" srcId="{93CCF8B1-7CE8-4699-A53B-65636323085E}" destId="{24CA5D7B-5A72-4D88-9F64-4513107130E6}" srcOrd="1" destOrd="0" presId="urn:microsoft.com/office/officeart/2018/2/layout/IconLabelList"/>
    <dgm:cxn modelId="{9B167CD3-2895-44B8-AFCA-FA21161B0016}" type="presParOf" srcId="{93CCF8B1-7CE8-4699-A53B-65636323085E}" destId="{8D31F2EB-9330-4D6C-8E10-4A668C6712B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A3EB1-7611-4B9F-AC83-AEF7B0AC4AC5}">
      <dsp:nvSpPr>
        <dsp:cNvPr id="0" name=""/>
        <dsp:cNvSpPr/>
      </dsp:nvSpPr>
      <dsp:spPr>
        <a:xfrm>
          <a:off x="1442999" y="21642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ECE24-2AEC-4576-B4C7-1D1567BA290D}">
      <dsp:nvSpPr>
        <dsp:cNvPr id="0" name=""/>
        <dsp:cNvSpPr/>
      </dsp:nvSpPr>
      <dsp:spPr>
        <a:xfrm>
          <a:off x="254999" y="263069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Completed weekly by superintendent/PM/onsite representative </a:t>
          </a:r>
        </a:p>
      </dsp:txBody>
      <dsp:txXfrm>
        <a:off x="254999" y="2630696"/>
        <a:ext cx="4320000" cy="720000"/>
      </dsp:txXfrm>
    </dsp:sp>
    <dsp:sp modelId="{1B4F62BE-0283-4041-9E55-EDAC53E6CC6A}">
      <dsp:nvSpPr>
        <dsp:cNvPr id="0" name=""/>
        <dsp:cNvSpPr/>
      </dsp:nvSpPr>
      <dsp:spPr>
        <a:xfrm>
          <a:off x="6518999" y="21642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31F2EB-9330-4D6C-8E10-4A668C6712B3}">
      <dsp:nvSpPr>
        <dsp:cNvPr id="0" name=""/>
        <dsp:cNvSpPr/>
      </dsp:nvSpPr>
      <dsp:spPr>
        <a:xfrm>
          <a:off x="5330999" y="263069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Best practice is to share the result of the checklists with all subcontractors and make sure safety is a daily topic</a:t>
          </a:r>
        </a:p>
      </dsp:txBody>
      <dsp:txXfrm>
        <a:off x="5330999" y="2630696"/>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3/15/2024</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82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3/15/2024</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55427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3/15/2024</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32075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3/15/2024</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23168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3/15/2024</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91959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3/15/2024</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86491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3/15/2024</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05707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3/15/2024</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81550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3/15/2024</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515566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3/15/2024</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33960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3/15/2024</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77584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3/15/2024</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910331923"/>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ancoruniversity.com/ancor-health-safety-pla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f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D5ECB1-AC85-4830-AF8E-3E8C2A1A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9113106" cy="6858000"/>
          </a:xfrm>
          <a:custGeom>
            <a:avLst/>
            <a:gdLst>
              <a:gd name="connsiteX0" fmla="*/ 2227781 w 9113106"/>
              <a:gd name="connsiteY0" fmla="*/ 6858000 h 6858000"/>
              <a:gd name="connsiteX1" fmla="*/ 2227781 w 9113106"/>
              <a:gd name="connsiteY1" fmla="*/ 6858000 h 6858000"/>
              <a:gd name="connsiteX2" fmla="*/ 0 w 9113106"/>
              <a:gd name="connsiteY2" fmla="*/ 6858000 h 6858000"/>
              <a:gd name="connsiteX3" fmla="*/ 6010592 w 9113106"/>
              <a:gd name="connsiteY3" fmla="*/ 0 h 6858000"/>
              <a:gd name="connsiteX4" fmla="*/ 6885325 w 9113106"/>
              <a:gd name="connsiteY4" fmla="*/ 0 h 6858000"/>
              <a:gd name="connsiteX5" fmla="*/ 6885325 w 9113106"/>
              <a:gd name="connsiteY5" fmla="*/ 1543809 h 6858000"/>
              <a:gd name="connsiteX6" fmla="*/ 8238373 w 9113106"/>
              <a:gd name="connsiteY6" fmla="*/ 0 h 6858000"/>
              <a:gd name="connsiteX7" fmla="*/ 9113106 w 9113106"/>
              <a:gd name="connsiteY7" fmla="*/ 0 h 6858000"/>
              <a:gd name="connsiteX8" fmla="*/ 9113106 w 9113106"/>
              <a:gd name="connsiteY8" fmla="*/ 6857999 h 6858000"/>
              <a:gd name="connsiteX0" fmla="*/ 2227781 w 9113106"/>
              <a:gd name="connsiteY0" fmla="*/ 6858000 h 6858000"/>
              <a:gd name="connsiteX1" fmla="*/ 2227781 w 9113106"/>
              <a:gd name="connsiteY1" fmla="*/ 6858000 h 6858000"/>
              <a:gd name="connsiteX2" fmla="*/ 0 w 9113106"/>
              <a:gd name="connsiteY2" fmla="*/ 6858000 h 6858000"/>
              <a:gd name="connsiteX3" fmla="*/ 6010592 w 9113106"/>
              <a:gd name="connsiteY3" fmla="*/ 0 h 6858000"/>
              <a:gd name="connsiteX4" fmla="*/ 6885325 w 9113106"/>
              <a:gd name="connsiteY4" fmla="*/ 0 h 6858000"/>
              <a:gd name="connsiteX5" fmla="*/ 8238373 w 9113106"/>
              <a:gd name="connsiteY5" fmla="*/ 0 h 6858000"/>
              <a:gd name="connsiteX6" fmla="*/ 9113106 w 9113106"/>
              <a:gd name="connsiteY6" fmla="*/ 0 h 6858000"/>
              <a:gd name="connsiteX7" fmla="*/ 9113106 w 9113106"/>
              <a:gd name="connsiteY7" fmla="*/ 6857999 h 6858000"/>
              <a:gd name="connsiteX8" fmla="*/ 2227781 w 9113106"/>
              <a:gd name="connsiteY8" fmla="*/ 6858000 h 6858000"/>
              <a:gd name="connsiteX0" fmla="*/ 2227781 w 9113106"/>
              <a:gd name="connsiteY0" fmla="*/ 6858000 h 6858000"/>
              <a:gd name="connsiteX1" fmla="*/ 2227781 w 9113106"/>
              <a:gd name="connsiteY1" fmla="*/ 6858000 h 6858000"/>
              <a:gd name="connsiteX2" fmla="*/ 0 w 9113106"/>
              <a:gd name="connsiteY2" fmla="*/ 6858000 h 6858000"/>
              <a:gd name="connsiteX3" fmla="*/ 6010592 w 9113106"/>
              <a:gd name="connsiteY3" fmla="*/ 0 h 6858000"/>
              <a:gd name="connsiteX4" fmla="*/ 8238373 w 9113106"/>
              <a:gd name="connsiteY4" fmla="*/ 0 h 6858000"/>
              <a:gd name="connsiteX5" fmla="*/ 9113106 w 9113106"/>
              <a:gd name="connsiteY5" fmla="*/ 0 h 6858000"/>
              <a:gd name="connsiteX6" fmla="*/ 9113106 w 9113106"/>
              <a:gd name="connsiteY6" fmla="*/ 6857999 h 6858000"/>
              <a:gd name="connsiteX7" fmla="*/ 2227781 w 9113106"/>
              <a:gd name="connsiteY7" fmla="*/ 6858000 h 6858000"/>
              <a:gd name="connsiteX0" fmla="*/ 2227781 w 9113106"/>
              <a:gd name="connsiteY0" fmla="*/ 6858000 h 6858000"/>
              <a:gd name="connsiteX1" fmla="*/ 2227781 w 9113106"/>
              <a:gd name="connsiteY1" fmla="*/ 6858000 h 6858000"/>
              <a:gd name="connsiteX2" fmla="*/ 0 w 9113106"/>
              <a:gd name="connsiteY2" fmla="*/ 6858000 h 6858000"/>
              <a:gd name="connsiteX3" fmla="*/ 6010592 w 9113106"/>
              <a:gd name="connsiteY3" fmla="*/ 0 h 6858000"/>
              <a:gd name="connsiteX4" fmla="*/ 9113106 w 9113106"/>
              <a:gd name="connsiteY4" fmla="*/ 0 h 6858000"/>
              <a:gd name="connsiteX5" fmla="*/ 9113106 w 9113106"/>
              <a:gd name="connsiteY5" fmla="*/ 6857999 h 6858000"/>
              <a:gd name="connsiteX6" fmla="*/ 2227781 w 9113106"/>
              <a:gd name="connsiteY6" fmla="*/ 6858000 h 6858000"/>
              <a:gd name="connsiteX0" fmla="*/ 9113106 w 9113106"/>
              <a:gd name="connsiteY0" fmla="*/ 6857999 h 6858000"/>
              <a:gd name="connsiteX1" fmla="*/ 2227781 w 9113106"/>
              <a:gd name="connsiteY1" fmla="*/ 6858000 h 6858000"/>
              <a:gd name="connsiteX2" fmla="*/ 0 w 9113106"/>
              <a:gd name="connsiteY2" fmla="*/ 6858000 h 6858000"/>
              <a:gd name="connsiteX3" fmla="*/ 6010592 w 9113106"/>
              <a:gd name="connsiteY3" fmla="*/ 0 h 6858000"/>
              <a:gd name="connsiteX4" fmla="*/ 9113106 w 9113106"/>
              <a:gd name="connsiteY4" fmla="*/ 0 h 6858000"/>
              <a:gd name="connsiteX5" fmla="*/ 9113106 w 9113106"/>
              <a:gd name="connsiteY5" fmla="*/ 6857999 h 6858000"/>
              <a:gd name="connsiteX0" fmla="*/ 9113106 w 9113106"/>
              <a:gd name="connsiteY0" fmla="*/ 6857999 h 6858000"/>
              <a:gd name="connsiteX1" fmla="*/ 0 w 9113106"/>
              <a:gd name="connsiteY1" fmla="*/ 6858000 h 6858000"/>
              <a:gd name="connsiteX2" fmla="*/ 6010592 w 9113106"/>
              <a:gd name="connsiteY2" fmla="*/ 0 h 6858000"/>
              <a:gd name="connsiteX3" fmla="*/ 9113106 w 9113106"/>
              <a:gd name="connsiteY3" fmla="*/ 0 h 6858000"/>
              <a:gd name="connsiteX4" fmla="*/ 9113106 w 9113106"/>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106" h="6858000">
                <a:moveTo>
                  <a:pt x="9113106" y="6857999"/>
                </a:moveTo>
                <a:lnTo>
                  <a:pt x="0" y="6858000"/>
                </a:lnTo>
                <a:lnTo>
                  <a:pt x="6010592" y="0"/>
                </a:lnTo>
                <a:lnTo>
                  <a:pt x="9113106" y="0"/>
                </a:lnTo>
                <a:lnTo>
                  <a:pt x="9113106" y="6857999"/>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BACFB8-03A7-7A94-0223-F58F450E2F32}"/>
              </a:ext>
            </a:extLst>
          </p:cNvPr>
          <p:cNvSpPr>
            <a:spLocks noGrp="1"/>
          </p:cNvSpPr>
          <p:nvPr>
            <p:ph type="ctrTitle"/>
          </p:nvPr>
        </p:nvSpPr>
        <p:spPr>
          <a:xfrm>
            <a:off x="461964" y="535994"/>
            <a:ext cx="6115050" cy="1998517"/>
          </a:xfrm>
        </p:spPr>
        <p:txBody>
          <a:bodyPr>
            <a:normAutofit fontScale="90000"/>
          </a:bodyPr>
          <a:lstStyle/>
          <a:p>
            <a:pPr algn="ctr"/>
            <a:r>
              <a:rPr lang="en-US" dirty="0" err="1"/>
              <a:t>AnCor’s</a:t>
            </a:r>
            <a:r>
              <a:rPr lang="en-US" dirty="0"/>
              <a:t> Health &amp;</a:t>
            </a:r>
            <a:br>
              <a:rPr lang="en-US" dirty="0"/>
            </a:br>
            <a:r>
              <a:rPr lang="en-US" dirty="0"/>
              <a:t>safety program</a:t>
            </a:r>
            <a:br>
              <a:rPr lang="en-US" dirty="0"/>
            </a:br>
            <a:r>
              <a:rPr lang="en-US" sz="2200" dirty="0"/>
              <a:t>Continuing education</a:t>
            </a:r>
          </a:p>
        </p:txBody>
      </p:sp>
      <p:pic>
        <p:nvPicPr>
          <p:cNvPr id="4" name="Picture 3">
            <a:extLst>
              <a:ext uri="{FF2B5EF4-FFF2-40B4-BE49-F238E27FC236}">
                <a16:creationId xmlns:a16="http://schemas.microsoft.com/office/drawing/2014/main" id="{0036ACFF-7247-EE04-78C6-FD6902DE86A3}"/>
              </a:ext>
            </a:extLst>
          </p:cNvPr>
          <p:cNvPicPr>
            <a:picLocks noChangeAspect="1"/>
          </p:cNvPicPr>
          <p:nvPr/>
        </p:nvPicPr>
        <p:blipFill rotWithShape="1">
          <a:blip r:embed="rId2"/>
          <a:srcRect l="495"/>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3" name="Freeform: Shape 12">
            <a:extLst>
              <a:ext uri="{FF2B5EF4-FFF2-40B4-BE49-F238E27FC236}">
                <a16:creationId xmlns:a16="http://schemas.microsoft.com/office/drawing/2014/main" id="{FD1C9DFA-A617-4257-95D3-CE862A146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6675"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logo&#10;&#10;Description automatically generated">
            <a:extLst>
              <a:ext uri="{FF2B5EF4-FFF2-40B4-BE49-F238E27FC236}">
                <a16:creationId xmlns:a16="http://schemas.microsoft.com/office/drawing/2014/main" id="{1B799EE2-6864-ECF4-4D66-097A036AC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275" y="3280502"/>
            <a:ext cx="2381250" cy="2085975"/>
          </a:xfrm>
          <a:prstGeom prst="rect">
            <a:avLst/>
          </a:prstGeom>
        </p:spPr>
      </p:pic>
      <p:sp>
        <p:nvSpPr>
          <p:cNvPr id="7" name="TextBox 6">
            <a:extLst>
              <a:ext uri="{FF2B5EF4-FFF2-40B4-BE49-F238E27FC236}">
                <a16:creationId xmlns:a16="http://schemas.microsoft.com/office/drawing/2014/main" id="{A2D50C0B-473E-B42F-BCEB-E2AF7B14E191}"/>
              </a:ext>
            </a:extLst>
          </p:cNvPr>
          <p:cNvSpPr txBox="1"/>
          <p:nvPr/>
        </p:nvSpPr>
        <p:spPr>
          <a:xfrm>
            <a:off x="9893509" y="6145967"/>
            <a:ext cx="1701384" cy="369332"/>
          </a:xfrm>
          <a:prstGeom prst="rect">
            <a:avLst/>
          </a:prstGeom>
          <a:noFill/>
        </p:spPr>
        <p:txBody>
          <a:bodyPr wrap="square" rtlCol="0">
            <a:spAutoFit/>
          </a:bodyPr>
          <a:lstStyle/>
          <a:p>
            <a:r>
              <a:rPr lang="en-US" dirty="0"/>
              <a:t>March 2024</a:t>
            </a:r>
          </a:p>
        </p:txBody>
      </p:sp>
    </p:spTree>
    <p:extLst>
      <p:ext uri="{BB962C8B-B14F-4D97-AF65-F5344CB8AC3E}">
        <p14:creationId xmlns:p14="http://schemas.microsoft.com/office/powerpoint/2010/main" val="3142036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0F91A-6FDD-83EF-4A00-B046C500FAB1}"/>
              </a:ext>
            </a:extLst>
          </p:cNvPr>
          <p:cNvSpPr>
            <a:spLocks noGrp="1"/>
          </p:cNvSpPr>
          <p:nvPr>
            <p:ph type="title"/>
          </p:nvPr>
        </p:nvSpPr>
        <p:spPr>
          <a:xfrm>
            <a:off x="1143000" y="376518"/>
            <a:ext cx="9905999" cy="1122673"/>
          </a:xfrm>
        </p:spPr>
        <p:txBody>
          <a:bodyPr>
            <a:normAutofit fontScale="90000"/>
          </a:bodyPr>
          <a:lstStyle/>
          <a:p>
            <a:r>
              <a:rPr lang="en-US" dirty="0"/>
              <a:t>PERSONAL PROCTECTIVE EQUIPMENT</a:t>
            </a:r>
            <a:br>
              <a:rPr lang="en-US" dirty="0"/>
            </a:br>
            <a:r>
              <a:rPr lang="en-US" dirty="0"/>
              <a:t>				(PPE)</a:t>
            </a:r>
          </a:p>
        </p:txBody>
      </p:sp>
      <p:pic>
        <p:nvPicPr>
          <p:cNvPr id="6" name="Content Placeholder 5" descr="A poster with a silhouette of a person wearing safety gear&#10;&#10;Description automatically generated">
            <a:extLst>
              <a:ext uri="{FF2B5EF4-FFF2-40B4-BE49-F238E27FC236}">
                <a16:creationId xmlns:a16="http://schemas.microsoft.com/office/drawing/2014/main" id="{73213C51-D8B8-DD8D-1621-C3EA888FE9A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000" y="2231144"/>
            <a:ext cx="2369391" cy="3549650"/>
          </a:xfrm>
        </p:spPr>
      </p:pic>
      <p:pic>
        <p:nvPicPr>
          <p:cNvPr id="8" name="Content Placeholder 7" descr="A sign with a person wearing a safety vest and gloves&#10;&#10;Description automatically generated">
            <a:extLst>
              <a:ext uri="{FF2B5EF4-FFF2-40B4-BE49-F238E27FC236}">
                <a16:creationId xmlns:a16="http://schemas.microsoft.com/office/drawing/2014/main" id="{AD735B3B-6670-0D16-EE30-3E84352E66D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024797" y="2231144"/>
            <a:ext cx="2664812" cy="3549650"/>
          </a:xfrm>
        </p:spPr>
      </p:pic>
      <p:sp>
        <p:nvSpPr>
          <p:cNvPr id="4" name="TextBox 3">
            <a:extLst>
              <a:ext uri="{FF2B5EF4-FFF2-40B4-BE49-F238E27FC236}">
                <a16:creationId xmlns:a16="http://schemas.microsoft.com/office/drawing/2014/main" id="{28A7264A-B50D-36D8-4EC2-073FDD4B0572}"/>
              </a:ext>
            </a:extLst>
          </p:cNvPr>
          <p:cNvSpPr txBox="1"/>
          <p:nvPr/>
        </p:nvSpPr>
        <p:spPr>
          <a:xfrm>
            <a:off x="3167205" y="2233833"/>
            <a:ext cx="5857592" cy="3416320"/>
          </a:xfrm>
          <a:prstGeom prst="rect">
            <a:avLst/>
          </a:prstGeom>
          <a:noFill/>
        </p:spPr>
        <p:txBody>
          <a:bodyPr wrap="square">
            <a:spAutoFit/>
          </a:bodyPr>
          <a:lstStyle/>
          <a:p>
            <a:pPr lvl="1"/>
            <a:r>
              <a:rPr lang="en-US" dirty="0"/>
              <a:t>MINIMUM REQUIREMENTS:</a:t>
            </a:r>
          </a:p>
          <a:p>
            <a:pPr marL="742950" lvl="1" indent="-285750">
              <a:buFont typeface="Arial" panose="020B0604020202020204" pitchFamily="34" charset="0"/>
              <a:buChar char="•"/>
            </a:pPr>
            <a:r>
              <a:rPr lang="en-US" dirty="0"/>
              <a:t>	HARD HATS</a:t>
            </a:r>
          </a:p>
          <a:p>
            <a:pPr marL="742950" lvl="1" indent="-285750">
              <a:buFont typeface="Arial" panose="020B0604020202020204" pitchFamily="34" charset="0"/>
              <a:buChar char="•"/>
            </a:pPr>
            <a:r>
              <a:rPr lang="en-US" dirty="0"/>
              <a:t>	SAFETY VESTS OR HIGH VIS CLOTHING</a:t>
            </a:r>
          </a:p>
          <a:p>
            <a:pPr marL="742950" lvl="1" indent="-285750">
              <a:buFont typeface="Arial" panose="020B0604020202020204" pitchFamily="34" charset="0"/>
              <a:buChar char="•"/>
            </a:pPr>
            <a:r>
              <a:rPr lang="en-US" dirty="0"/>
              <a:t>	LONG PANTS</a:t>
            </a:r>
          </a:p>
          <a:p>
            <a:pPr marL="742950" lvl="1" indent="-285750">
              <a:buFont typeface="Arial" panose="020B0604020202020204" pitchFamily="34" charset="0"/>
              <a:buChar char="•"/>
            </a:pPr>
            <a:r>
              <a:rPr lang="en-US" dirty="0"/>
              <a:t>	WORK BOOTS</a:t>
            </a:r>
          </a:p>
          <a:p>
            <a:pPr lvl="1"/>
            <a:endParaRPr lang="en-US" dirty="0"/>
          </a:p>
          <a:p>
            <a:pPr lvl="1"/>
            <a:r>
              <a:rPr lang="en-US" dirty="0"/>
              <a:t>AS NEEDED:</a:t>
            </a:r>
          </a:p>
          <a:p>
            <a:pPr marL="742950" lvl="1" indent="-285750">
              <a:buFont typeface="Arial" panose="020B0604020202020204" pitchFamily="34" charset="0"/>
              <a:buChar char="•"/>
            </a:pPr>
            <a:r>
              <a:rPr lang="en-US" dirty="0"/>
              <a:t>	EYE PROTECTION  (SAFETY GLASSES)</a:t>
            </a:r>
          </a:p>
          <a:p>
            <a:pPr marL="742950" lvl="1" indent="-285750">
              <a:buFont typeface="Arial" panose="020B0604020202020204" pitchFamily="34" charset="0"/>
              <a:buChar char="•"/>
            </a:pPr>
            <a:r>
              <a:rPr lang="en-US" dirty="0"/>
              <a:t>	HEARING PROCTECTION  (EAR PLUGS)</a:t>
            </a:r>
          </a:p>
          <a:p>
            <a:pPr marL="742950" lvl="1" indent="-285750">
              <a:buFont typeface="Arial" panose="020B0604020202020204" pitchFamily="34" charset="0"/>
              <a:buChar char="•"/>
            </a:pPr>
            <a:r>
              <a:rPr lang="en-US" dirty="0"/>
              <a:t>	GLOVES</a:t>
            </a:r>
          </a:p>
          <a:p>
            <a:pPr marL="742950" lvl="1" indent="-285750">
              <a:buFont typeface="Arial" panose="020B0604020202020204" pitchFamily="34" charset="0"/>
              <a:buChar char="•"/>
            </a:pPr>
            <a:r>
              <a:rPr lang="en-US" dirty="0"/>
              <a:t>	RESPIRATORS</a:t>
            </a:r>
          </a:p>
          <a:p>
            <a:pPr marL="742950" lvl="1" indent="-285750">
              <a:buFont typeface="Arial" panose="020B0604020202020204" pitchFamily="34" charset="0"/>
              <a:buChar char="•"/>
            </a:pPr>
            <a:r>
              <a:rPr lang="en-US" dirty="0"/>
              <a:t>   HARNESSES &amp; RESTRAINTS</a:t>
            </a:r>
          </a:p>
        </p:txBody>
      </p:sp>
    </p:spTree>
    <p:extLst>
      <p:ext uri="{BB962C8B-B14F-4D97-AF65-F5344CB8AC3E}">
        <p14:creationId xmlns:p14="http://schemas.microsoft.com/office/powerpoint/2010/main" val="8808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84D4E-C6AF-9797-8E8D-C9DBEE25C8C0}"/>
              </a:ext>
            </a:extLst>
          </p:cNvPr>
          <p:cNvSpPr>
            <a:spLocks noGrp="1"/>
          </p:cNvSpPr>
          <p:nvPr>
            <p:ph type="title"/>
          </p:nvPr>
        </p:nvSpPr>
        <p:spPr>
          <a:xfrm>
            <a:off x="1143001" y="287453"/>
            <a:ext cx="9905999" cy="1360898"/>
          </a:xfrm>
        </p:spPr>
        <p:txBody>
          <a:bodyPr/>
          <a:lstStyle/>
          <a:p>
            <a:pPr algn="ctr"/>
            <a:r>
              <a:rPr lang="en-US" dirty="0"/>
              <a:t>JOBSITE TRAILER OR OFFICE </a:t>
            </a:r>
            <a:br>
              <a:rPr lang="en-US" dirty="0"/>
            </a:br>
            <a:r>
              <a:rPr lang="en-US" dirty="0"/>
              <a:t>SAFETY REQUIREMENTS</a:t>
            </a:r>
          </a:p>
        </p:txBody>
      </p:sp>
      <p:sp>
        <p:nvSpPr>
          <p:cNvPr id="3" name="Content Placeholder 2">
            <a:extLst>
              <a:ext uri="{FF2B5EF4-FFF2-40B4-BE49-F238E27FC236}">
                <a16:creationId xmlns:a16="http://schemas.microsoft.com/office/drawing/2014/main" id="{F5A2CAB4-98DD-F9D3-6811-90D8B5426FF6}"/>
              </a:ext>
            </a:extLst>
          </p:cNvPr>
          <p:cNvSpPr>
            <a:spLocks noGrp="1"/>
          </p:cNvSpPr>
          <p:nvPr>
            <p:ph sz="half" idx="1"/>
          </p:nvPr>
        </p:nvSpPr>
        <p:spPr>
          <a:xfrm>
            <a:off x="1143000" y="1768001"/>
            <a:ext cx="4798979" cy="4802546"/>
          </a:xfrm>
        </p:spPr>
        <p:txBody>
          <a:bodyPr>
            <a:normAutofit fontScale="70000" lnSpcReduction="20000"/>
          </a:bodyPr>
          <a:lstStyle/>
          <a:p>
            <a:pPr lvl="0"/>
            <a:r>
              <a:rPr lang="en-US" sz="1900" dirty="0">
                <a:solidFill>
                  <a:srgbClr val="FFFFFF"/>
                </a:solidFill>
              </a:rPr>
              <a:t>SDS Binder (Safety Data Sheets)</a:t>
            </a:r>
          </a:p>
          <a:p>
            <a:pPr lvl="0"/>
            <a:r>
              <a:rPr lang="en-US" sz="1900" dirty="0">
                <a:solidFill>
                  <a:srgbClr val="FFFFFF"/>
                </a:solidFill>
              </a:rPr>
              <a:t>OSHA Posters (State, Federal or Combo)</a:t>
            </a:r>
          </a:p>
          <a:p>
            <a:pPr lvl="0"/>
            <a:r>
              <a:rPr lang="en-US" sz="1900" dirty="0">
                <a:solidFill>
                  <a:srgbClr val="FFFFFF"/>
                </a:solidFill>
              </a:rPr>
              <a:t>Fire Extinguishers</a:t>
            </a:r>
          </a:p>
          <a:p>
            <a:r>
              <a:rPr lang="en-US" sz="1900" dirty="0"/>
              <a:t>First Aid Kit (including Eye Wash Stations)</a:t>
            </a:r>
          </a:p>
          <a:p>
            <a:r>
              <a:rPr lang="en-US" sz="1900" dirty="0"/>
              <a:t>Extra Personal Protective Equipment (PPE):</a:t>
            </a:r>
          </a:p>
          <a:p>
            <a:r>
              <a:rPr lang="en-US" sz="1900" dirty="0"/>
              <a:t>Visitor Hard Hats &amp; Safety Vests</a:t>
            </a:r>
          </a:p>
          <a:p>
            <a:pPr marL="0" indent="0">
              <a:buNone/>
            </a:pPr>
            <a:endParaRPr lang="en-US" sz="1900" dirty="0"/>
          </a:p>
          <a:p>
            <a:r>
              <a:rPr lang="en-US" sz="1900" dirty="0"/>
              <a:t>Copy of </a:t>
            </a:r>
            <a:r>
              <a:rPr lang="en-US" sz="1900" dirty="0" err="1"/>
              <a:t>AnCor’s</a:t>
            </a:r>
            <a:r>
              <a:rPr lang="en-US" sz="1900" dirty="0"/>
              <a:t> Health &amp; Safety Plan (Binder)</a:t>
            </a:r>
          </a:p>
          <a:p>
            <a:r>
              <a:rPr lang="en-US" sz="1900" dirty="0"/>
              <a:t>Daily Sign in Sheets – Binder</a:t>
            </a:r>
          </a:p>
          <a:p>
            <a:pPr marL="0" indent="0">
              <a:buNone/>
            </a:pPr>
            <a:endParaRPr lang="en-US" sz="1900" dirty="0"/>
          </a:p>
          <a:p>
            <a:pPr marL="0" indent="0">
              <a:buNone/>
            </a:pPr>
            <a:endParaRPr lang="en-US" dirty="0"/>
          </a:p>
          <a:p>
            <a:pPr lvl="1"/>
            <a:endParaRPr lang="en-US" dirty="0"/>
          </a:p>
          <a:p>
            <a:pPr lvl="1"/>
            <a:endParaRPr lang="en-US" dirty="0"/>
          </a:p>
          <a:p>
            <a:pPr lvl="1"/>
            <a:r>
              <a:rPr lang="en-US" dirty="0"/>
              <a:t>	</a:t>
            </a:r>
          </a:p>
          <a:p>
            <a:pPr lvl="1"/>
            <a:r>
              <a:rPr lang="en-US" dirty="0"/>
              <a:t>	</a:t>
            </a:r>
          </a:p>
          <a:p>
            <a:pPr lvl="1"/>
            <a:endParaRPr lang="en-US" dirty="0"/>
          </a:p>
        </p:txBody>
      </p:sp>
      <p:sp>
        <p:nvSpPr>
          <p:cNvPr id="4" name="Content Placeholder 3">
            <a:extLst>
              <a:ext uri="{FF2B5EF4-FFF2-40B4-BE49-F238E27FC236}">
                <a16:creationId xmlns:a16="http://schemas.microsoft.com/office/drawing/2014/main" id="{FA5A0C85-6979-1B82-1412-A6419A5509B4}"/>
              </a:ext>
            </a:extLst>
          </p:cNvPr>
          <p:cNvSpPr>
            <a:spLocks noGrp="1"/>
          </p:cNvSpPr>
          <p:nvPr>
            <p:ph sz="half" idx="2"/>
          </p:nvPr>
        </p:nvSpPr>
        <p:spPr>
          <a:xfrm>
            <a:off x="6164295" y="1768001"/>
            <a:ext cx="4798980" cy="3550597"/>
          </a:xfrm>
        </p:spPr>
        <p:txBody>
          <a:bodyPr>
            <a:normAutofit fontScale="70000" lnSpcReduction="20000"/>
          </a:bodyPr>
          <a:lstStyle/>
          <a:p>
            <a:r>
              <a:rPr lang="en-US" dirty="0"/>
              <a:t>Signage:</a:t>
            </a:r>
          </a:p>
          <a:p>
            <a:pPr lvl="1"/>
            <a:r>
              <a:rPr lang="en-US" dirty="0"/>
              <a:t>	1. PPE Pictogram</a:t>
            </a:r>
          </a:p>
          <a:p>
            <a:pPr lvl="1"/>
            <a:r>
              <a:rPr lang="en-US" dirty="0"/>
              <a:t>	2. Emergency phone numbers</a:t>
            </a:r>
          </a:p>
          <a:p>
            <a:pPr lvl="1"/>
            <a:r>
              <a:rPr lang="en-US" dirty="0"/>
              <a:t>	3. Directions to the nearest hospital</a:t>
            </a:r>
          </a:p>
          <a:p>
            <a:pPr lvl="1"/>
            <a:r>
              <a:rPr lang="en-US" dirty="0"/>
              <a:t>	4. Daily Debris Removal </a:t>
            </a:r>
          </a:p>
          <a:p>
            <a:r>
              <a:rPr lang="en-US" dirty="0"/>
              <a:t>Designated Emergency Assembly Areas</a:t>
            </a:r>
          </a:p>
          <a:p>
            <a:endParaRPr lang="en-US" dirty="0"/>
          </a:p>
          <a:p>
            <a:pPr lvl="1"/>
            <a:r>
              <a:rPr lang="en-US" dirty="0"/>
              <a:t>	</a:t>
            </a:r>
          </a:p>
        </p:txBody>
      </p:sp>
    </p:spTree>
    <p:extLst>
      <p:ext uri="{BB962C8B-B14F-4D97-AF65-F5344CB8AC3E}">
        <p14:creationId xmlns:p14="http://schemas.microsoft.com/office/powerpoint/2010/main" val="296438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wipe(down)">
                                      <p:cBhvr>
                                        <p:cTn id="45" dur="500"/>
                                        <p:tgtEl>
                                          <p:spTgt spid="3">
                                            <p:txEl>
                                              <p:pRg st="13" end="13"/>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
                                            <p:txEl>
                                              <p:pRg st="14" end="14"/>
                                            </p:txEl>
                                          </p:spTgt>
                                        </p:tgtEl>
                                        <p:attrNameLst>
                                          <p:attrName>style.visibility</p:attrName>
                                        </p:attrNameLst>
                                      </p:cBhvr>
                                      <p:to>
                                        <p:strVal val="visible"/>
                                      </p:to>
                                    </p:set>
                                    <p:animEffect transition="in" filter="wipe(down)">
                                      <p:cBhvr>
                                        <p:cTn id="48" dur="500"/>
                                        <p:tgtEl>
                                          <p:spTgt spid="3">
                                            <p:txEl>
                                              <p:pRg st="14" end="1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wipe(down)">
                                      <p:cBhvr>
                                        <p:cTn id="53" dur="500"/>
                                        <p:tgtEl>
                                          <p:spTgt spid="4">
                                            <p:txEl>
                                              <p:pRg st="0" end="0"/>
                                            </p:tx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wipe(down)">
                                      <p:cBhvr>
                                        <p:cTn id="56" dur="500"/>
                                        <p:tgtEl>
                                          <p:spTgt spid="4">
                                            <p:txEl>
                                              <p:pRg st="1" end="1"/>
                                            </p:txEl>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wipe(down)">
                                      <p:cBhvr>
                                        <p:cTn id="59" dur="500"/>
                                        <p:tgtEl>
                                          <p:spTgt spid="4">
                                            <p:txEl>
                                              <p:pRg st="2" end="2"/>
                                            </p:tx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wipe(down)">
                                      <p:cBhvr>
                                        <p:cTn id="62" dur="500"/>
                                        <p:tgtEl>
                                          <p:spTgt spid="4">
                                            <p:txEl>
                                              <p:pRg st="3" end="3"/>
                                            </p:txEl>
                                          </p:spTgt>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Effect transition="in" filter="wipe(down)">
                                      <p:cBhvr>
                                        <p:cTn id="65" dur="500"/>
                                        <p:tgtEl>
                                          <p:spTgt spid="4">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4">
                                            <p:txEl>
                                              <p:pRg st="5" end="5"/>
                                            </p:txEl>
                                          </p:spTgt>
                                        </p:tgtEl>
                                        <p:attrNameLst>
                                          <p:attrName>style.visibility</p:attrName>
                                        </p:attrNameLst>
                                      </p:cBhvr>
                                      <p:to>
                                        <p:strVal val="visible"/>
                                      </p:to>
                                    </p:set>
                                    <p:animEffect transition="in" filter="wipe(down)">
                                      <p:cBhvr>
                                        <p:cTn id="70" dur="500"/>
                                        <p:tgtEl>
                                          <p:spTgt spid="4">
                                            <p:txEl>
                                              <p:pRg st="5" end="5"/>
                                            </p:txEl>
                                          </p:spTgt>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
                                            <p:txEl>
                                              <p:pRg st="7" end="7"/>
                                            </p:txEl>
                                          </p:spTgt>
                                        </p:tgtEl>
                                        <p:attrNameLst>
                                          <p:attrName>style.visibility</p:attrName>
                                        </p:attrNameLst>
                                      </p:cBhvr>
                                      <p:to>
                                        <p:strVal val="visible"/>
                                      </p:to>
                                    </p:set>
                                    <p:animEffect transition="in" filter="wipe(down)">
                                      <p:cBhvr>
                                        <p:cTn id="7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9">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9" name="Straight Connector 11">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 name="Rectangle 13">
            <a:extLst>
              <a:ext uri="{FF2B5EF4-FFF2-40B4-BE49-F238E27FC236}">
                <a16:creationId xmlns:a16="http://schemas.microsoft.com/office/drawing/2014/main" id="{70105F5E-5B61-4F51-927C-5B28DB7DD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5">
            <a:extLst>
              <a:ext uri="{FF2B5EF4-FFF2-40B4-BE49-F238E27FC236}">
                <a16:creationId xmlns:a16="http://schemas.microsoft.com/office/drawing/2014/main" id="{01BF472D-922F-4673-A4FE-0FC2B18B0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17267" cy="6858000"/>
          </a:xfrm>
          <a:custGeom>
            <a:avLst/>
            <a:gdLst>
              <a:gd name="connsiteX0" fmla="*/ 0 w 11317267"/>
              <a:gd name="connsiteY0" fmla="*/ 0 h 6858000"/>
              <a:gd name="connsiteX1" fmla="*/ 11317267 w 11317267"/>
              <a:gd name="connsiteY1" fmla="*/ 0 h 6858000"/>
              <a:gd name="connsiteX2" fmla="*/ 5306679 w 11317267"/>
              <a:gd name="connsiteY2" fmla="*/ 6857996 h 6858000"/>
              <a:gd name="connsiteX3" fmla="*/ 5306677 w 11317267"/>
              <a:gd name="connsiteY3" fmla="*/ 6857998 h 6858000"/>
              <a:gd name="connsiteX4" fmla="*/ 5306675 w 11317267"/>
              <a:gd name="connsiteY4" fmla="*/ 6858000 h 6858000"/>
              <a:gd name="connsiteX5" fmla="*/ 0 w 1131726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7267" h="6858000">
                <a:moveTo>
                  <a:pt x="0" y="0"/>
                </a:moveTo>
                <a:lnTo>
                  <a:pt x="11317267" y="0"/>
                </a:lnTo>
                <a:lnTo>
                  <a:pt x="5306679" y="6857996"/>
                </a:lnTo>
                <a:cubicBezTo>
                  <a:pt x="5306679" y="6857997"/>
                  <a:pt x="5306677" y="6857997"/>
                  <a:pt x="5306677" y="6857998"/>
                </a:cubicBezTo>
                <a:lnTo>
                  <a:pt x="530667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4260C6-EB88-8102-BFFE-EE502BDEF901}"/>
              </a:ext>
            </a:extLst>
          </p:cNvPr>
          <p:cNvSpPr>
            <a:spLocks noGrp="1"/>
          </p:cNvSpPr>
          <p:nvPr>
            <p:ph type="title"/>
          </p:nvPr>
        </p:nvSpPr>
        <p:spPr>
          <a:xfrm>
            <a:off x="1160891" y="1061686"/>
            <a:ext cx="6939044" cy="2789017"/>
          </a:xfrm>
        </p:spPr>
        <p:txBody>
          <a:bodyPr vert="horz" lIns="91440" tIns="45720" rIns="91440" bIns="45720" rtlCol="0" anchor="t">
            <a:normAutofit/>
          </a:bodyPr>
          <a:lstStyle/>
          <a:p>
            <a:r>
              <a:rPr lang="en-US" sz="5600" cap="all" spc="300"/>
              <a:t>What are the most frequent accidents?</a:t>
            </a:r>
          </a:p>
        </p:txBody>
      </p:sp>
      <p:pic>
        <p:nvPicPr>
          <p:cNvPr id="5" name="Picture 4" descr="A yellow sign with black text&#10;&#10;Description automatically generated with medium confidence">
            <a:extLst>
              <a:ext uri="{FF2B5EF4-FFF2-40B4-BE49-F238E27FC236}">
                <a16:creationId xmlns:a16="http://schemas.microsoft.com/office/drawing/2014/main" id="{85EF8032-5F72-4301-ECE2-0FB6C29EA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1936" y="3996267"/>
            <a:ext cx="3217333" cy="1608666"/>
          </a:xfrm>
          <a:prstGeom prst="rect">
            <a:avLst/>
          </a:prstGeom>
        </p:spPr>
      </p:pic>
    </p:spTree>
    <p:extLst>
      <p:ext uri="{BB962C8B-B14F-4D97-AF65-F5344CB8AC3E}">
        <p14:creationId xmlns:p14="http://schemas.microsoft.com/office/powerpoint/2010/main" val="86294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240D22-0166-39A7-8E02-C02D11ECB815}"/>
            </a:ext>
          </a:extLst>
        </p:cNvPr>
        <p:cNvGrpSpPr/>
        <p:nvPr/>
      </p:nvGrpSpPr>
      <p:grpSpPr>
        <a:xfrm>
          <a:off x="0" y="0"/>
          <a:ext cx="0" cy="0"/>
          <a:chOff x="0" y="0"/>
          <a:chExt cx="0" cy="0"/>
        </a:xfrm>
      </p:grpSpPr>
      <p:sp>
        <p:nvSpPr>
          <p:cNvPr id="18" name="Freeform: Shape 9">
            <a:extLst>
              <a:ext uri="{FF2B5EF4-FFF2-40B4-BE49-F238E27FC236}">
                <a16:creationId xmlns:a16="http://schemas.microsoft.com/office/drawing/2014/main" id="{D4C3AA34-9C35-366C-56C5-B2BB7E0D9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Walbaum Display"/>
              <a:ea typeface="+mn-ea"/>
              <a:cs typeface="+mn-cs"/>
            </a:endParaRPr>
          </a:p>
        </p:txBody>
      </p:sp>
      <p:cxnSp>
        <p:nvCxnSpPr>
          <p:cNvPr id="19" name="Straight Connector 11">
            <a:extLst>
              <a:ext uri="{FF2B5EF4-FFF2-40B4-BE49-F238E27FC236}">
                <a16:creationId xmlns:a16="http://schemas.microsoft.com/office/drawing/2014/main" id="{424D05F6-948B-70EE-2DB9-331C390ABB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 name="Rectangle 13">
            <a:extLst>
              <a:ext uri="{FF2B5EF4-FFF2-40B4-BE49-F238E27FC236}">
                <a16:creationId xmlns:a16="http://schemas.microsoft.com/office/drawing/2014/main" id="{F72A9255-3631-6397-98F6-215F1CF6E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Walbaum Display"/>
              <a:ea typeface="+mn-ea"/>
              <a:cs typeface="+mn-cs"/>
            </a:endParaRPr>
          </a:p>
        </p:txBody>
      </p:sp>
      <p:sp>
        <p:nvSpPr>
          <p:cNvPr id="21" name="Freeform: Shape 15">
            <a:extLst>
              <a:ext uri="{FF2B5EF4-FFF2-40B4-BE49-F238E27FC236}">
                <a16:creationId xmlns:a16="http://schemas.microsoft.com/office/drawing/2014/main" id="{0561A45B-FFEA-F59C-CB6C-196D429E7D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17267" cy="6858000"/>
          </a:xfrm>
          <a:custGeom>
            <a:avLst/>
            <a:gdLst>
              <a:gd name="connsiteX0" fmla="*/ 0 w 11317267"/>
              <a:gd name="connsiteY0" fmla="*/ 0 h 6858000"/>
              <a:gd name="connsiteX1" fmla="*/ 11317267 w 11317267"/>
              <a:gd name="connsiteY1" fmla="*/ 0 h 6858000"/>
              <a:gd name="connsiteX2" fmla="*/ 5306679 w 11317267"/>
              <a:gd name="connsiteY2" fmla="*/ 6857996 h 6858000"/>
              <a:gd name="connsiteX3" fmla="*/ 5306677 w 11317267"/>
              <a:gd name="connsiteY3" fmla="*/ 6857998 h 6858000"/>
              <a:gd name="connsiteX4" fmla="*/ 5306675 w 11317267"/>
              <a:gd name="connsiteY4" fmla="*/ 6858000 h 6858000"/>
              <a:gd name="connsiteX5" fmla="*/ 0 w 1131726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7267" h="6858000">
                <a:moveTo>
                  <a:pt x="0" y="0"/>
                </a:moveTo>
                <a:lnTo>
                  <a:pt x="11317267" y="0"/>
                </a:lnTo>
                <a:lnTo>
                  <a:pt x="5306679" y="6857996"/>
                </a:lnTo>
                <a:cubicBezTo>
                  <a:pt x="5306679" y="6857997"/>
                  <a:pt x="5306677" y="6857997"/>
                  <a:pt x="5306677" y="6857998"/>
                </a:cubicBezTo>
                <a:lnTo>
                  <a:pt x="530667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Walbaum Display"/>
              <a:ea typeface="+mn-ea"/>
              <a:cs typeface="+mn-cs"/>
            </a:endParaRPr>
          </a:p>
        </p:txBody>
      </p:sp>
      <p:sp>
        <p:nvSpPr>
          <p:cNvPr id="2" name="Title 1">
            <a:extLst>
              <a:ext uri="{FF2B5EF4-FFF2-40B4-BE49-F238E27FC236}">
                <a16:creationId xmlns:a16="http://schemas.microsoft.com/office/drawing/2014/main" id="{99E285D2-38CB-29CD-B42F-AB07F6688073}"/>
              </a:ext>
            </a:extLst>
          </p:cNvPr>
          <p:cNvSpPr>
            <a:spLocks noGrp="1"/>
          </p:cNvSpPr>
          <p:nvPr>
            <p:ph type="title"/>
          </p:nvPr>
        </p:nvSpPr>
        <p:spPr>
          <a:xfrm>
            <a:off x="563526" y="797443"/>
            <a:ext cx="7536409" cy="999458"/>
          </a:xfrm>
        </p:spPr>
        <p:txBody>
          <a:bodyPr vert="horz" lIns="91440" tIns="45720" rIns="91440" bIns="45720" rtlCol="0" anchor="t">
            <a:normAutofit/>
          </a:bodyPr>
          <a:lstStyle/>
          <a:p>
            <a:r>
              <a:rPr lang="en-US" sz="5600" cap="all" spc="300" dirty="0"/>
              <a:t>How to prevent</a:t>
            </a:r>
          </a:p>
        </p:txBody>
      </p:sp>
      <p:pic>
        <p:nvPicPr>
          <p:cNvPr id="5" name="Picture 4" descr="A yellow sign with black text&#10;&#10;Description automatically generated with medium confidence">
            <a:extLst>
              <a:ext uri="{FF2B5EF4-FFF2-40B4-BE49-F238E27FC236}">
                <a16:creationId xmlns:a16="http://schemas.microsoft.com/office/drawing/2014/main" id="{2CE73FC8-0E1A-5530-4CAD-715D4B2F1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141" y="370565"/>
            <a:ext cx="3217333" cy="1608666"/>
          </a:xfrm>
          <a:prstGeom prst="rect">
            <a:avLst/>
          </a:prstGeom>
        </p:spPr>
      </p:pic>
      <p:sp>
        <p:nvSpPr>
          <p:cNvPr id="7" name="TextBox 6">
            <a:extLst>
              <a:ext uri="{FF2B5EF4-FFF2-40B4-BE49-F238E27FC236}">
                <a16:creationId xmlns:a16="http://schemas.microsoft.com/office/drawing/2014/main" id="{2053A2C9-8DD6-A607-A825-A956D32B35FD}"/>
              </a:ext>
            </a:extLst>
          </p:cNvPr>
          <p:cNvSpPr txBox="1"/>
          <p:nvPr/>
        </p:nvSpPr>
        <p:spPr>
          <a:xfrm>
            <a:off x="297712" y="2299620"/>
            <a:ext cx="11642651" cy="3785652"/>
          </a:xfrm>
          <a:prstGeom prst="rect">
            <a:avLst/>
          </a:prstGeom>
          <a:noFill/>
        </p:spPr>
        <p:txBody>
          <a:bodyPr wrap="square">
            <a:spAutoFit/>
          </a:bodyPr>
          <a:lstStyle/>
          <a:p>
            <a:endParaRPr lang="en-US" sz="2000" cap="all" spc="300" dirty="0">
              <a:solidFill>
                <a:srgbClr val="FFFFFF"/>
              </a:solidFill>
              <a:latin typeface="Walbaum Display"/>
              <a:ea typeface="+mj-ea"/>
              <a:cs typeface="+mj-cs"/>
            </a:endParaRPr>
          </a:p>
          <a:p>
            <a:endParaRPr lang="en-US" sz="2000" cap="all" spc="300" dirty="0">
              <a:solidFill>
                <a:srgbClr val="FFFFFF"/>
              </a:solidFill>
              <a:latin typeface="Walbaum Display"/>
              <a:ea typeface="+mj-ea"/>
              <a:cs typeface="+mj-cs"/>
            </a:endParaRPr>
          </a:p>
          <a:p>
            <a:pPr marL="342900" indent="-342900">
              <a:buFont typeface="Arial" panose="020B0604020202020204" pitchFamily="34" charset="0"/>
              <a:buChar char="•"/>
            </a:pPr>
            <a:r>
              <a:rPr lang="en-US" sz="2000" cap="all" spc="300" dirty="0">
                <a:solidFill>
                  <a:srgbClr val="FFFFFF"/>
                </a:solidFill>
                <a:latin typeface="Walbaum Display"/>
                <a:ea typeface="+mj-ea"/>
                <a:cs typeface="+mj-cs"/>
              </a:rPr>
              <a:t>	clean up spills immediately</a:t>
            </a:r>
          </a:p>
          <a:p>
            <a:pPr marL="342900" indent="-342900">
              <a:buFont typeface="Arial" panose="020B0604020202020204" pitchFamily="34" charset="0"/>
              <a:buChar char="•"/>
            </a:pPr>
            <a:r>
              <a:rPr lang="en-US" sz="2000" cap="all" spc="300" dirty="0">
                <a:solidFill>
                  <a:srgbClr val="FFFFFF"/>
                </a:solidFill>
                <a:latin typeface="Walbaum Display"/>
                <a:ea typeface="+mj-ea"/>
                <a:cs typeface="+mj-cs"/>
              </a:rPr>
              <a:t>	wear shoes with good traction</a:t>
            </a:r>
          </a:p>
          <a:p>
            <a:pPr marL="342900" indent="-342900">
              <a:buFont typeface="Arial" panose="020B0604020202020204" pitchFamily="34" charset="0"/>
              <a:buChar char="•"/>
            </a:pPr>
            <a:r>
              <a:rPr lang="en-US" sz="2000" cap="all" spc="300" dirty="0">
                <a:solidFill>
                  <a:srgbClr val="FFFFFF"/>
                </a:solidFill>
                <a:latin typeface="Walbaum Display"/>
                <a:ea typeface="+mj-ea"/>
                <a:cs typeface="+mj-cs"/>
              </a:rPr>
              <a:t>	pay attention to changing floor or ground conditions</a:t>
            </a:r>
          </a:p>
          <a:p>
            <a:pPr marL="342900" indent="-342900">
              <a:buFont typeface="Arial" panose="020B0604020202020204" pitchFamily="34" charset="0"/>
              <a:buChar char="•"/>
            </a:pPr>
            <a:r>
              <a:rPr lang="en-US" sz="2000" cap="all" spc="300" dirty="0">
                <a:solidFill>
                  <a:srgbClr val="FFFFFF"/>
                </a:solidFill>
                <a:latin typeface="Walbaum Display"/>
                <a:ea typeface="+mj-ea"/>
                <a:cs typeface="+mj-cs"/>
              </a:rPr>
              <a:t>	take short steps when walking on slippery surfaces</a:t>
            </a:r>
          </a:p>
          <a:p>
            <a:pPr marL="342900" indent="-342900">
              <a:buFont typeface="Arial" panose="020B0604020202020204" pitchFamily="34" charset="0"/>
              <a:buChar char="•"/>
            </a:pPr>
            <a:r>
              <a:rPr lang="en-US" sz="2000" cap="all" spc="300" dirty="0">
                <a:solidFill>
                  <a:srgbClr val="FFFFFF"/>
                </a:solidFill>
                <a:latin typeface="Walbaum Display"/>
                <a:ea typeface="+mj-ea"/>
                <a:cs typeface="+mj-cs"/>
              </a:rPr>
              <a:t>	make sure that you can see where you are walking</a:t>
            </a:r>
          </a:p>
          <a:p>
            <a:pPr marL="342900" indent="-342900">
              <a:buFont typeface="Arial" panose="020B0604020202020204" pitchFamily="34" charset="0"/>
              <a:buChar char="•"/>
            </a:pPr>
            <a:r>
              <a:rPr lang="en-US" sz="2000" cap="all" spc="300" dirty="0">
                <a:solidFill>
                  <a:srgbClr val="FFFFFF"/>
                </a:solidFill>
                <a:latin typeface="Walbaum Display"/>
                <a:ea typeface="+mj-ea"/>
                <a:cs typeface="+mj-cs"/>
              </a:rPr>
              <a:t>	clear the path ahead</a:t>
            </a:r>
          </a:p>
          <a:p>
            <a:pPr marL="342900" indent="-342900">
              <a:buFont typeface="Arial" panose="020B0604020202020204" pitchFamily="34" charset="0"/>
              <a:buChar char="•"/>
            </a:pPr>
            <a:r>
              <a:rPr lang="en-US" sz="2000" cap="all" spc="300" dirty="0">
                <a:solidFill>
                  <a:srgbClr val="FFFFFF"/>
                </a:solidFill>
                <a:latin typeface="Walbaum Display"/>
                <a:ea typeface="+mj-ea"/>
                <a:cs typeface="+mj-cs"/>
              </a:rPr>
              <a:t>	don’t jump off stuff</a:t>
            </a:r>
          </a:p>
          <a:p>
            <a:pPr marL="342900" indent="-342900">
              <a:buFont typeface="Arial" panose="020B0604020202020204" pitchFamily="34" charset="0"/>
              <a:buChar char="•"/>
            </a:pPr>
            <a:r>
              <a:rPr lang="en-US" sz="2000" cap="all" spc="300" dirty="0">
                <a:solidFill>
                  <a:srgbClr val="FFFFFF"/>
                </a:solidFill>
                <a:latin typeface="Walbaum Display"/>
                <a:ea typeface="+mj-ea"/>
                <a:cs typeface="+mj-cs"/>
              </a:rPr>
              <a:t>	use the correct ladders or raised platforms for the job</a:t>
            </a:r>
          </a:p>
          <a:p>
            <a:pPr marL="342900" indent="-342900">
              <a:buFont typeface="Arial" panose="020B0604020202020204" pitchFamily="34" charset="0"/>
              <a:buChar char="•"/>
            </a:pPr>
            <a:r>
              <a:rPr lang="en-US" sz="2000" cap="all" spc="300" dirty="0">
                <a:solidFill>
                  <a:srgbClr val="FFFFFF"/>
                </a:solidFill>
                <a:latin typeface="Walbaum Display"/>
                <a:ea typeface="+mj-ea"/>
                <a:cs typeface="+mj-cs"/>
              </a:rPr>
              <a:t>	keep 3 points of contact when using ladders</a:t>
            </a:r>
          </a:p>
          <a:p>
            <a:endParaRPr lang="en-US" sz="2000" dirty="0"/>
          </a:p>
        </p:txBody>
      </p:sp>
    </p:spTree>
    <p:extLst>
      <p:ext uri="{BB962C8B-B14F-4D97-AF65-F5344CB8AC3E}">
        <p14:creationId xmlns:p14="http://schemas.microsoft.com/office/powerpoint/2010/main" val="82383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72905EC-0D71-76C2-AE17-1504F192D4A9}"/>
              </a:ext>
            </a:extLst>
          </p:cNvPr>
          <p:cNvSpPr>
            <a:spLocks noGrp="1"/>
          </p:cNvSpPr>
          <p:nvPr>
            <p:ph type="title"/>
          </p:nvPr>
        </p:nvSpPr>
        <p:spPr>
          <a:xfrm>
            <a:off x="1679943" y="0"/>
            <a:ext cx="9112103" cy="808074"/>
          </a:xfrm>
        </p:spPr>
        <p:txBody>
          <a:bodyPr>
            <a:normAutofit/>
          </a:bodyPr>
          <a:lstStyle/>
          <a:p>
            <a:pPr>
              <a:lnSpc>
                <a:spcPct val="90000"/>
              </a:lnSpc>
            </a:pPr>
            <a:r>
              <a:rPr lang="en-US" sz="3100" dirty="0"/>
              <a:t>Superintendent Responsibilities:</a:t>
            </a:r>
          </a:p>
        </p:txBody>
      </p:sp>
      <p:sp>
        <p:nvSpPr>
          <p:cNvPr id="3" name="Content Placeholder 2">
            <a:extLst>
              <a:ext uri="{FF2B5EF4-FFF2-40B4-BE49-F238E27FC236}">
                <a16:creationId xmlns:a16="http://schemas.microsoft.com/office/drawing/2014/main" id="{CBBE0C21-919E-6485-2595-1A550A62E5EE}"/>
              </a:ext>
            </a:extLst>
          </p:cNvPr>
          <p:cNvSpPr>
            <a:spLocks noGrp="1"/>
          </p:cNvSpPr>
          <p:nvPr>
            <p:ph idx="1"/>
          </p:nvPr>
        </p:nvSpPr>
        <p:spPr>
          <a:xfrm>
            <a:off x="321660" y="685800"/>
            <a:ext cx="6763657" cy="5406656"/>
          </a:xfrm>
        </p:spPr>
        <p:txBody>
          <a:bodyPr anchor="t">
            <a:noAutofit/>
          </a:bodyPr>
          <a:lstStyle/>
          <a:p>
            <a:r>
              <a:rPr lang="en-US" sz="1600" dirty="0"/>
              <a:t>Having coordination meetings with all subcontractors in advance of the work being done to discuss potential hazards</a:t>
            </a:r>
          </a:p>
          <a:p>
            <a:r>
              <a:rPr lang="en-US" sz="1600" dirty="0"/>
              <a:t>Inspecting project sites, to detect hazards that may have escaped established prevention and control mechanisms.</a:t>
            </a:r>
          </a:p>
          <a:p>
            <a:r>
              <a:rPr lang="en-US" sz="1600" dirty="0"/>
              <a:t>Investigating or overseeing investigation of employee and subcontractor’s reports of hazard.  </a:t>
            </a:r>
          </a:p>
          <a:p>
            <a:r>
              <a:rPr lang="en-US" sz="1600" dirty="0"/>
              <a:t>Responding to employee and subcontractor safety and health suggestions.</a:t>
            </a:r>
          </a:p>
          <a:p>
            <a:r>
              <a:rPr lang="en-US" sz="1600" dirty="0"/>
              <a:t>Inform subcontractors of any and all deficiencies  in the implementation of the Company’s health &amp; safety policies.</a:t>
            </a:r>
          </a:p>
          <a:p>
            <a:r>
              <a:rPr lang="en-US" sz="1600" dirty="0"/>
              <a:t>Obtain copies of crane, fork-lift, or heavy equipment operator licenses and forward to the Company’s corporate office.</a:t>
            </a:r>
          </a:p>
          <a:p>
            <a:r>
              <a:rPr lang="en-US" sz="1600" dirty="0"/>
              <a:t>Conducting and documenting all procedures required in accordance with the Health &amp; Safety manual and the Quality Management Process Manual (QMPM)</a:t>
            </a:r>
          </a:p>
          <a:p>
            <a:pPr lvl="1"/>
            <a:r>
              <a:rPr lang="en-US" sz="1600" dirty="0"/>
              <a:t>	</a:t>
            </a:r>
          </a:p>
        </p:txBody>
      </p:sp>
      <p:pic>
        <p:nvPicPr>
          <p:cNvPr id="7" name="Picture 6" descr="A picture containing indoor, headdress, helmet&#10;&#10;Description automatically generated">
            <a:extLst>
              <a:ext uri="{FF2B5EF4-FFF2-40B4-BE49-F238E27FC236}">
                <a16:creationId xmlns:a16="http://schemas.microsoft.com/office/drawing/2014/main" id="{9F472953-AC37-7990-6BE2-4103372C2E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317" y="3076191"/>
            <a:ext cx="4655273" cy="2409927"/>
          </a:xfrm>
          <a:prstGeom prst="rect">
            <a:avLst/>
          </a:prstGeom>
        </p:spPr>
      </p:pic>
      <p:cxnSp>
        <p:nvCxnSpPr>
          <p:cNvPr id="28" name="Straight Connector 27">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6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7">
            <a:extLst>
              <a:ext uri="{FF2B5EF4-FFF2-40B4-BE49-F238E27FC236}">
                <a16:creationId xmlns:a16="http://schemas.microsoft.com/office/drawing/2014/main" id="{20CC10FC-6518-423B-A972-3E4F7A4A8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9">
            <a:extLst>
              <a:ext uri="{FF2B5EF4-FFF2-40B4-BE49-F238E27FC236}">
                <a16:creationId xmlns:a16="http://schemas.microsoft.com/office/drawing/2014/main" id="{95D2D844-708E-4EAC-BF72-D7CE20B99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2" y="0"/>
            <a:ext cx="9103027" cy="6858000"/>
          </a:xfrm>
          <a:custGeom>
            <a:avLst/>
            <a:gdLst>
              <a:gd name="connsiteX0" fmla="*/ 6311486 w 9403920"/>
              <a:gd name="connsiteY0" fmla="*/ 0 h 6858000"/>
              <a:gd name="connsiteX1" fmla="*/ 8540820 w 9403920"/>
              <a:gd name="connsiteY1" fmla="*/ 0 h 6858000"/>
              <a:gd name="connsiteX2" fmla="*/ 8540819 w 9403920"/>
              <a:gd name="connsiteY2" fmla="*/ 1 h 6858000"/>
              <a:gd name="connsiteX3" fmla="*/ 8968550 w 9403920"/>
              <a:gd name="connsiteY3" fmla="*/ 1 h 6858000"/>
              <a:gd name="connsiteX4" fmla="*/ 9403920 w 9403920"/>
              <a:gd name="connsiteY4" fmla="*/ 1 h 6858000"/>
              <a:gd name="connsiteX5" fmla="*/ 9403920 w 9403920"/>
              <a:gd name="connsiteY5" fmla="*/ 6858000 h 6858000"/>
              <a:gd name="connsiteX6" fmla="*/ 6787053 w 9403920"/>
              <a:gd name="connsiteY6" fmla="*/ 6858000 h 6858000"/>
              <a:gd name="connsiteX7" fmla="*/ 6787053 w 9403920"/>
              <a:gd name="connsiteY7" fmla="*/ 6857999 h 6858000"/>
              <a:gd name="connsiteX8" fmla="*/ 2530229 w 9403920"/>
              <a:gd name="connsiteY8" fmla="*/ 6857999 h 6858000"/>
              <a:gd name="connsiteX9" fmla="*/ 2530228 w 9403920"/>
              <a:gd name="connsiteY9" fmla="*/ 6858000 h 6858000"/>
              <a:gd name="connsiteX10" fmla="*/ 300893 w 9403920"/>
              <a:gd name="connsiteY10" fmla="*/ 6858000 h 6858000"/>
              <a:gd name="connsiteX11" fmla="*/ 300894 w 9403920"/>
              <a:gd name="connsiteY11" fmla="*/ 6857999 h 6858000"/>
              <a:gd name="connsiteX12" fmla="*/ 0 w 9403920"/>
              <a:gd name="connsiteY12" fmla="*/ 6857999 h 6858000"/>
              <a:gd name="connsiteX13" fmla="*/ 300896 w 9403920"/>
              <a:gd name="connsiteY13" fmla="*/ 6857997 h 6858000"/>
              <a:gd name="connsiteX14" fmla="*/ 4740458 w 9403920"/>
              <a:gd name="connsiteY14" fmla="*/ 1792521 h 6858000"/>
              <a:gd name="connsiteX15" fmla="*/ 6304967 w 9403920"/>
              <a:gd name="connsiteY15" fmla="*/ 1 h 6858000"/>
              <a:gd name="connsiteX16" fmla="*/ 6311485 w 9403920"/>
              <a:gd name="connsiteY16" fmla="*/ 1 h 6858000"/>
              <a:gd name="connsiteX0" fmla="*/ 6311486 w 9403920"/>
              <a:gd name="connsiteY0" fmla="*/ 0 h 6858000"/>
              <a:gd name="connsiteX1" fmla="*/ 8540820 w 9403920"/>
              <a:gd name="connsiteY1" fmla="*/ 0 h 6858000"/>
              <a:gd name="connsiteX2" fmla="*/ 8968550 w 9403920"/>
              <a:gd name="connsiteY2" fmla="*/ 1 h 6858000"/>
              <a:gd name="connsiteX3" fmla="*/ 9403920 w 9403920"/>
              <a:gd name="connsiteY3" fmla="*/ 1 h 6858000"/>
              <a:gd name="connsiteX4" fmla="*/ 9403920 w 9403920"/>
              <a:gd name="connsiteY4" fmla="*/ 6858000 h 6858000"/>
              <a:gd name="connsiteX5" fmla="*/ 6787053 w 9403920"/>
              <a:gd name="connsiteY5" fmla="*/ 6858000 h 6858000"/>
              <a:gd name="connsiteX6" fmla="*/ 6787053 w 9403920"/>
              <a:gd name="connsiteY6" fmla="*/ 6857999 h 6858000"/>
              <a:gd name="connsiteX7" fmla="*/ 2530229 w 9403920"/>
              <a:gd name="connsiteY7" fmla="*/ 6857999 h 6858000"/>
              <a:gd name="connsiteX8" fmla="*/ 2530228 w 9403920"/>
              <a:gd name="connsiteY8" fmla="*/ 6858000 h 6858000"/>
              <a:gd name="connsiteX9" fmla="*/ 300893 w 9403920"/>
              <a:gd name="connsiteY9" fmla="*/ 6858000 h 6858000"/>
              <a:gd name="connsiteX10" fmla="*/ 300894 w 9403920"/>
              <a:gd name="connsiteY10" fmla="*/ 6857999 h 6858000"/>
              <a:gd name="connsiteX11" fmla="*/ 0 w 9403920"/>
              <a:gd name="connsiteY11" fmla="*/ 6857999 h 6858000"/>
              <a:gd name="connsiteX12" fmla="*/ 300896 w 9403920"/>
              <a:gd name="connsiteY12" fmla="*/ 6857997 h 6858000"/>
              <a:gd name="connsiteX13" fmla="*/ 4740458 w 9403920"/>
              <a:gd name="connsiteY13" fmla="*/ 1792521 h 6858000"/>
              <a:gd name="connsiteX14" fmla="*/ 6304967 w 9403920"/>
              <a:gd name="connsiteY14" fmla="*/ 1 h 6858000"/>
              <a:gd name="connsiteX15" fmla="*/ 6311485 w 9403920"/>
              <a:gd name="connsiteY15" fmla="*/ 1 h 6858000"/>
              <a:gd name="connsiteX16" fmla="*/ 6311486 w 9403920"/>
              <a:gd name="connsiteY16" fmla="*/ 0 h 6858000"/>
              <a:gd name="connsiteX0" fmla="*/ 6311486 w 9403920"/>
              <a:gd name="connsiteY0" fmla="*/ 0 h 6858000"/>
              <a:gd name="connsiteX1" fmla="*/ 8540820 w 9403920"/>
              <a:gd name="connsiteY1" fmla="*/ 0 h 6858000"/>
              <a:gd name="connsiteX2" fmla="*/ 9403920 w 9403920"/>
              <a:gd name="connsiteY2" fmla="*/ 1 h 6858000"/>
              <a:gd name="connsiteX3" fmla="*/ 9403920 w 9403920"/>
              <a:gd name="connsiteY3" fmla="*/ 6858000 h 6858000"/>
              <a:gd name="connsiteX4" fmla="*/ 6787053 w 9403920"/>
              <a:gd name="connsiteY4" fmla="*/ 6858000 h 6858000"/>
              <a:gd name="connsiteX5" fmla="*/ 6787053 w 9403920"/>
              <a:gd name="connsiteY5" fmla="*/ 6857999 h 6858000"/>
              <a:gd name="connsiteX6" fmla="*/ 2530229 w 9403920"/>
              <a:gd name="connsiteY6" fmla="*/ 6857999 h 6858000"/>
              <a:gd name="connsiteX7" fmla="*/ 2530228 w 9403920"/>
              <a:gd name="connsiteY7" fmla="*/ 6858000 h 6858000"/>
              <a:gd name="connsiteX8" fmla="*/ 300893 w 9403920"/>
              <a:gd name="connsiteY8" fmla="*/ 6858000 h 6858000"/>
              <a:gd name="connsiteX9" fmla="*/ 300894 w 9403920"/>
              <a:gd name="connsiteY9" fmla="*/ 6857999 h 6858000"/>
              <a:gd name="connsiteX10" fmla="*/ 0 w 9403920"/>
              <a:gd name="connsiteY10" fmla="*/ 6857999 h 6858000"/>
              <a:gd name="connsiteX11" fmla="*/ 300896 w 9403920"/>
              <a:gd name="connsiteY11" fmla="*/ 6857997 h 6858000"/>
              <a:gd name="connsiteX12" fmla="*/ 4740458 w 9403920"/>
              <a:gd name="connsiteY12" fmla="*/ 1792521 h 6858000"/>
              <a:gd name="connsiteX13" fmla="*/ 6304967 w 9403920"/>
              <a:gd name="connsiteY13" fmla="*/ 1 h 6858000"/>
              <a:gd name="connsiteX14" fmla="*/ 6311485 w 9403920"/>
              <a:gd name="connsiteY14" fmla="*/ 1 h 6858000"/>
              <a:gd name="connsiteX15" fmla="*/ 6311486 w 9403920"/>
              <a:gd name="connsiteY15" fmla="*/ 0 h 6858000"/>
              <a:gd name="connsiteX0" fmla="*/ 6311486 w 9403920"/>
              <a:gd name="connsiteY0" fmla="*/ 0 h 6858000"/>
              <a:gd name="connsiteX1" fmla="*/ 9403920 w 9403920"/>
              <a:gd name="connsiteY1" fmla="*/ 1 h 6858000"/>
              <a:gd name="connsiteX2" fmla="*/ 9403920 w 9403920"/>
              <a:gd name="connsiteY2" fmla="*/ 6858000 h 6858000"/>
              <a:gd name="connsiteX3" fmla="*/ 6787053 w 9403920"/>
              <a:gd name="connsiteY3" fmla="*/ 6858000 h 6858000"/>
              <a:gd name="connsiteX4" fmla="*/ 6787053 w 9403920"/>
              <a:gd name="connsiteY4" fmla="*/ 6857999 h 6858000"/>
              <a:gd name="connsiteX5" fmla="*/ 2530229 w 9403920"/>
              <a:gd name="connsiteY5" fmla="*/ 6857999 h 6858000"/>
              <a:gd name="connsiteX6" fmla="*/ 2530228 w 9403920"/>
              <a:gd name="connsiteY6" fmla="*/ 6858000 h 6858000"/>
              <a:gd name="connsiteX7" fmla="*/ 300893 w 9403920"/>
              <a:gd name="connsiteY7" fmla="*/ 6858000 h 6858000"/>
              <a:gd name="connsiteX8" fmla="*/ 300894 w 9403920"/>
              <a:gd name="connsiteY8" fmla="*/ 6857999 h 6858000"/>
              <a:gd name="connsiteX9" fmla="*/ 0 w 9403920"/>
              <a:gd name="connsiteY9" fmla="*/ 6857999 h 6858000"/>
              <a:gd name="connsiteX10" fmla="*/ 300896 w 9403920"/>
              <a:gd name="connsiteY10" fmla="*/ 6857997 h 6858000"/>
              <a:gd name="connsiteX11" fmla="*/ 4740458 w 9403920"/>
              <a:gd name="connsiteY11" fmla="*/ 1792521 h 6858000"/>
              <a:gd name="connsiteX12" fmla="*/ 6304967 w 9403920"/>
              <a:gd name="connsiteY12" fmla="*/ 1 h 6858000"/>
              <a:gd name="connsiteX13" fmla="*/ 6311485 w 9403920"/>
              <a:gd name="connsiteY13" fmla="*/ 1 h 6858000"/>
              <a:gd name="connsiteX14" fmla="*/ 6311486 w 9403920"/>
              <a:gd name="connsiteY14" fmla="*/ 0 h 6858000"/>
              <a:gd name="connsiteX0" fmla="*/ 6311486 w 9403920"/>
              <a:gd name="connsiteY0" fmla="*/ 0 h 6858000"/>
              <a:gd name="connsiteX1" fmla="*/ 9403920 w 9403920"/>
              <a:gd name="connsiteY1" fmla="*/ 1 h 6858000"/>
              <a:gd name="connsiteX2" fmla="*/ 9403920 w 9403920"/>
              <a:gd name="connsiteY2" fmla="*/ 6858000 h 6858000"/>
              <a:gd name="connsiteX3" fmla="*/ 6787053 w 9403920"/>
              <a:gd name="connsiteY3" fmla="*/ 6858000 h 6858000"/>
              <a:gd name="connsiteX4" fmla="*/ 6787053 w 9403920"/>
              <a:gd name="connsiteY4" fmla="*/ 6857999 h 6858000"/>
              <a:gd name="connsiteX5" fmla="*/ 2530229 w 9403920"/>
              <a:gd name="connsiteY5" fmla="*/ 6857999 h 6858000"/>
              <a:gd name="connsiteX6" fmla="*/ 2530228 w 9403920"/>
              <a:gd name="connsiteY6" fmla="*/ 6858000 h 6858000"/>
              <a:gd name="connsiteX7" fmla="*/ 300893 w 9403920"/>
              <a:gd name="connsiteY7" fmla="*/ 6858000 h 6858000"/>
              <a:gd name="connsiteX8" fmla="*/ 300894 w 9403920"/>
              <a:gd name="connsiteY8" fmla="*/ 6857999 h 6858000"/>
              <a:gd name="connsiteX9" fmla="*/ 0 w 9403920"/>
              <a:gd name="connsiteY9" fmla="*/ 6857999 h 6858000"/>
              <a:gd name="connsiteX10" fmla="*/ 300896 w 9403920"/>
              <a:gd name="connsiteY10" fmla="*/ 6857997 h 6858000"/>
              <a:gd name="connsiteX11" fmla="*/ 6304967 w 9403920"/>
              <a:gd name="connsiteY11" fmla="*/ 1 h 6858000"/>
              <a:gd name="connsiteX12" fmla="*/ 6311485 w 9403920"/>
              <a:gd name="connsiteY12" fmla="*/ 1 h 6858000"/>
              <a:gd name="connsiteX13" fmla="*/ 6311486 w 9403920"/>
              <a:gd name="connsiteY13"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6486160 w 9103027"/>
              <a:gd name="connsiteY4" fmla="*/ 6857999 h 6858000"/>
              <a:gd name="connsiteX5" fmla="*/ 2229336 w 9103027"/>
              <a:gd name="connsiteY5" fmla="*/ 6857999 h 6858000"/>
              <a:gd name="connsiteX6" fmla="*/ 2229335 w 9103027"/>
              <a:gd name="connsiteY6" fmla="*/ 6858000 h 6858000"/>
              <a:gd name="connsiteX7" fmla="*/ 0 w 9103027"/>
              <a:gd name="connsiteY7" fmla="*/ 6858000 h 6858000"/>
              <a:gd name="connsiteX8" fmla="*/ 1 w 9103027"/>
              <a:gd name="connsiteY8" fmla="*/ 6857999 h 6858000"/>
              <a:gd name="connsiteX9" fmla="*/ 3 w 9103027"/>
              <a:gd name="connsiteY9" fmla="*/ 6857997 h 6858000"/>
              <a:gd name="connsiteX10" fmla="*/ 6004074 w 9103027"/>
              <a:gd name="connsiteY10" fmla="*/ 1 h 6858000"/>
              <a:gd name="connsiteX11" fmla="*/ 6010592 w 9103027"/>
              <a:gd name="connsiteY11" fmla="*/ 1 h 6858000"/>
              <a:gd name="connsiteX12" fmla="*/ 6010593 w 9103027"/>
              <a:gd name="connsiteY12"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6486160 w 9103027"/>
              <a:gd name="connsiteY4" fmla="*/ 6857999 h 6858000"/>
              <a:gd name="connsiteX5" fmla="*/ 2229336 w 9103027"/>
              <a:gd name="connsiteY5" fmla="*/ 6857999 h 6858000"/>
              <a:gd name="connsiteX6" fmla="*/ 0 w 9103027"/>
              <a:gd name="connsiteY6" fmla="*/ 6858000 h 6858000"/>
              <a:gd name="connsiteX7" fmla="*/ 1 w 9103027"/>
              <a:gd name="connsiteY7" fmla="*/ 6857999 h 6858000"/>
              <a:gd name="connsiteX8" fmla="*/ 3 w 9103027"/>
              <a:gd name="connsiteY8" fmla="*/ 6857997 h 6858000"/>
              <a:gd name="connsiteX9" fmla="*/ 6004074 w 9103027"/>
              <a:gd name="connsiteY9" fmla="*/ 1 h 6858000"/>
              <a:gd name="connsiteX10" fmla="*/ 6010592 w 9103027"/>
              <a:gd name="connsiteY10" fmla="*/ 1 h 6858000"/>
              <a:gd name="connsiteX11" fmla="*/ 6010593 w 9103027"/>
              <a:gd name="connsiteY11"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2229336 w 9103027"/>
              <a:gd name="connsiteY4" fmla="*/ 6857999 h 6858000"/>
              <a:gd name="connsiteX5" fmla="*/ 0 w 9103027"/>
              <a:gd name="connsiteY5" fmla="*/ 6858000 h 6858000"/>
              <a:gd name="connsiteX6" fmla="*/ 1 w 9103027"/>
              <a:gd name="connsiteY6" fmla="*/ 6857999 h 6858000"/>
              <a:gd name="connsiteX7" fmla="*/ 3 w 9103027"/>
              <a:gd name="connsiteY7" fmla="*/ 6857997 h 6858000"/>
              <a:gd name="connsiteX8" fmla="*/ 6004074 w 9103027"/>
              <a:gd name="connsiteY8" fmla="*/ 1 h 6858000"/>
              <a:gd name="connsiteX9" fmla="*/ 6010592 w 9103027"/>
              <a:gd name="connsiteY9" fmla="*/ 1 h 6858000"/>
              <a:gd name="connsiteX10" fmla="*/ 6010593 w 9103027"/>
              <a:gd name="connsiteY10"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2229336 w 9103027"/>
              <a:gd name="connsiteY3" fmla="*/ 6857999 h 6858000"/>
              <a:gd name="connsiteX4" fmla="*/ 0 w 9103027"/>
              <a:gd name="connsiteY4" fmla="*/ 6858000 h 6858000"/>
              <a:gd name="connsiteX5" fmla="*/ 1 w 9103027"/>
              <a:gd name="connsiteY5" fmla="*/ 6857999 h 6858000"/>
              <a:gd name="connsiteX6" fmla="*/ 3 w 9103027"/>
              <a:gd name="connsiteY6" fmla="*/ 6857997 h 6858000"/>
              <a:gd name="connsiteX7" fmla="*/ 6004074 w 9103027"/>
              <a:gd name="connsiteY7" fmla="*/ 1 h 6858000"/>
              <a:gd name="connsiteX8" fmla="*/ 6010592 w 9103027"/>
              <a:gd name="connsiteY8" fmla="*/ 1 h 6858000"/>
              <a:gd name="connsiteX9" fmla="*/ 6010593 w 9103027"/>
              <a:gd name="connsiteY9"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0 w 9103027"/>
              <a:gd name="connsiteY3" fmla="*/ 6858000 h 6858000"/>
              <a:gd name="connsiteX4" fmla="*/ 1 w 9103027"/>
              <a:gd name="connsiteY4" fmla="*/ 6857999 h 6858000"/>
              <a:gd name="connsiteX5" fmla="*/ 3 w 9103027"/>
              <a:gd name="connsiteY5" fmla="*/ 6857997 h 6858000"/>
              <a:gd name="connsiteX6" fmla="*/ 6004074 w 9103027"/>
              <a:gd name="connsiteY6" fmla="*/ 1 h 6858000"/>
              <a:gd name="connsiteX7" fmla="*/ 6010592 w 9103027"/>
              <a:gd name="connsiteY7" fmla="*/ 1 h 6858000"/>
              <a:gd name="connsiteX8" fmla="*/ 6010593 w 9103027"/>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3027" h="6858000">
                <a:moveTo>
                  <a:pt x="6010593" y="0"/>
                </a:moveTo>
                <a:lnTo>
                  <a:pt x="9103027" y="1"/>
                </a:lnTo>
                <a:lnTo>
                  <a:pt x="9103027" y="6858000"/>
                </a:lnTo>
                <a:lnTo>
                  <a:pt x="0" y="6858000"/>
                </a:lnTo>
                <a:lnTo>
                  <a:pt x="1" y="6857999"/>
                </a:lnTo>
                <a:lnTo>
                  <a:pt x="3" y="6857997"/>
                </a:lnTo>
                <a:lnTo>
                  <a:pt x="6004074" y="1"/>
                </a:lnTo>
                <a:lnTo>
                  <a:pt x="6010592" y="1"/>
                </a:lnTo>
                <a:lnTo>
                  <a:pt x="6010593"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picture containing text&#10;&#10;Description automatically generated">
            <a:extLst>
              <a:ext uri="{FF2B5EF4-FFF2-40B4-BE49-F238E27FC236}">
                <a16:creationId xmlns:a16="http://schemas.microsoft.com/office/drawing/2014/main" id="{266D3CB0-152D-0F59-4D9F-70ECB8FD96A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715" r="8688" b="-1"/>
          <a:stretch/>
        </p:blipFill>
        <p:spPr>
          <a:xfrm>
            <a:off x="20" y="10"/>
            <a:ext cx="9102514" cy="6857990"/>
          </a:xfrm>
          <a:custGeom>
            <a:avLst/>
            <a:gdLst/>
            <a:ahLst/>
            <a:cxnLst/>
            <a:rect l="l" t="t" r="r" b="b"/>
            <a:pathLst>
              <a:path w="9102534" h="6858000">
                <a:moveTo>
                  <a:pt x="0" y="0"/>
                </a:moveTo>
                <a:lnTo>
                  <a:pt x="9102534" y="0"/>
                </a:lnTo>
                <a:lnTo>
                  <a:pt x="9102532" y="2"/>
                </a:lnTo>
                <a:cubicBezTo>
                  <a:pt x="9102532" y="3"/>
                  <a:pt x="9102531" y="3"/>
                  <a:pt x="9102531" y="4"/>
                </a:cubicBezTo>
                <a:lnTo>
                  <a:pt x="3091942" y="6858000"/>
                </a:lnTo>
                <a:lnTo>
                  <a:pt x="0" y="6858000"/>
                </a:lnTo>
                <a:close/>
              </a:path>
            </a:pathLst>
          </a:custGeom>
        </p:spPr>
      </p:pic>
      <p:sp>
        <p:nvSpPr>
          <p:cNvPr id="32" name="Freeform: Shape 31">
            <a:extLst>
              <a:ext uri="{FF2B5EF4-FFF2-40B4-BE49-F238E27FC236}">
                <a16:creationId xmlns:a16="http://schemas.microsoft.com/office/drawing/2014/main" id="{BFB227E1-F100-4CF9-9797-1E2001BBE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9F062B8-6473-FB90-0E54-7147466ED7F1}"/>
              </a:ext>
            </a:extLst>
          </p:cNvPr>
          <p:cNvSpPr>
            <a:spLocks noGrp="1"/>
          </p:cNvSpPr>
          <p:nvPr>
            <p:ph type="title"/>
          </p:nvPr>
        </p:nvSpPr>
        <p:spPr>
          <a:xfrm>
            <a:off x="1143001" y="1203866"/>
            <a:ext cx="3813888" cy="1958340"/>
          </a:xfrm>
        </p:spPr>
        <p:txBody>
          <a:bodyPr anchor="t">
            <a:normAutofit/>
          </a:bodyPr>
          <a:lstStyle/>
          <a:p>
            <a:r>
              <a:rPr lang="en-US" dirty="0">
                <a:solidFill>
                  <a:srgbClr val="FFFFFF"/>
                </a:solidFill>
              </a:rPr>
              <a:t>Introduction</a:t>
            </a:r>
          </a:p>
        </p:txBody>
      </p:sp>
      <p:sp>
        <p:nvSpPr>
          <p:cNvPr id="3" name="Content Placeholder 2">
            <a:extLst>
              <a:ext uri="{FF2B5EF4-FFF2-40B4-BE49-F238E27FC236}">
                <a16:creationId xmlns:a16="http://schemas.microsoft.com/office/drawing/2014/main" id="{FF29B9C6-3C28-4910-0EFE-AD522BD89B0A}"/>
              </a:ext>
            </a:extLst>
          </p:cNvPr>
          <p:cNvSpPr>
            <a:spLocks noGrp="1"/>
          </p:cNvSpPr>
          <p:nvPr>
            <p:ph idx="1"/>
          </p:nvPr>
        </p:nvSpPr>
        <p:spPr>
          <a:xfrm>
            <a:off x="6964557" y="2739654"/>
            <a:ext cx="4713092" cy="3111078"/>
          </a:xfrm>
        </p:spPr>
        <p:txBody>
          <a:bodyPr anchor="b">
            <a:normAutofit fontScale="92500"/>
          </a:bodyPr>
          <a:lstStyle/>
          <a:p>
            <a:r>
              <a:rPr lang="en-US" sz="1900" dirty="0" err="1"/>
              <a:t>AnCor’s</a:t>
            </a:r>
            <a:r>
              <a:rPr lang="en-US" sz="1900" dirty="0"/>
              <a:t> Health &amp; Safety Manual covers both interoffice health and safety procedures and policies as well as project site health and safety requirements</a:t>
            </a:r>
          </a:p>
          <a:p>
            <a:r>
              <a:rPr lang="en-US" sz="1900" dirty="0"/>
              <a:t>Developed in conjunction with our insurance company</a:t>
            </a:r>
          </a:p>
          <a:p>
            <a:r>
              <a:rPr lang="en-US" sz="1900" dirty="0"/>
              <a:t>Subject to audit from our insurance company</a:t>
            </a:r>
          </a:p>
        </p:txBody>
      </p:sp>
      <p:cxnSp>
        <p:nvCxnSpPr>
          <p:cNvPr id="34" name="Straight Connector 33">
            <a:extLst>
              <a:ext uri="{FF2B5EF4-FFF2-40B4-BE49-F238E27FC236}">
                <a16:creationId xmlns:a16="http://schemas.microsoft.com/office/drawing/2014/main" id="{A06758A3-C4A6-479A-8755-3BEC631429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77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6A81AF-2F6D-2989-B8F4-D4C6C5966ED5}"/>
              </a:ext>
            </a:extLst>
          </p:cNvPr>
          <p:cNvSpPr>
            <a:spLocks noGrp="1"/>
          </p:cNvSpPr>
          <p:nvPr>
            <p:ph type="title"/>
          </p:nvPr>
        </p:nvSpPr>
        <p:spPr>
          <a:xfrm>
            <a:off x="1143000" y="872937"/>
            <a:ext cx="8088406" cy="1360898"/>
          </a:xfrm>
        </p:spPr>
        <p:txBody>
          <a:bodyPr>
            <a:normAutofit/>
          </a:bodyPr>
          <a:lstStyle/>
          <a:p>
            <a:r>
              <a:rPr lang="en-US" dirty="0"/>
              <a:t>Goal</a:t>
            </a:r>
          </a:p>
        </p:txBody>
      </p:sp>
      <p:pic>
        <p:nvPicPr>
          <p:cNvPr id="5" name="Picture 4" descr="Sunset silhouette of scaffolding in construction site">
            <a:extLst>
              <a:ext uri="{FF2B5EF4-FFF2-40B4-BE49-F238E27FC236}">
                <a16:creationId xmlns:a16="http://schemas.microsoft.com/office/drawing/2014/main" id="{ABC41156-E78A-701B-CA6D-9D7F6D7FE246}"/>
              </a:ext>
            </a:extLst>
          </p:cNvPr>
          <p:cNvPicPr>
            <a:picLocks noChangeAspect="1"/>
          </p:cNvPicPr>
          <p:nvPr/>
        </p:nvPicPr>
        <p:blipFill rotWithShape="1">
          <a:blip r:embed="rId2"/>
          <a:srcRect l="14314" r="10457" b="-1"/>
          <a:stretch/>
        </p:blipFill>
        <p:spPr>
          <a:xfrm>
            <a:off x="4462998" y="10"/>
            <a:ext cx="7729002" cy="6857990"/>
          </a:xfrm>
          <a:custGeom>
            <a:avLst/>
            <a:gdLst/>
            <a:ahLst/>
            <a:cxnLst/>
            <a:rect l="l" t="t" r="r" b="b"/>
            <a:pathLst>
              <a:path w="7729002" h="6858000">
                <a:moveTo>
                  <a:pt x="6878624" y="0"/>
                </a:moveTo>
                <a:lnTo>
                  <a:pt x="7729002" y="0"/>
                </a:lnTo>
                <a:lnTo>
                  <a:pt x="7729002" y="4099788"/>
                </a:lnTo>
                <a:lnTo>
                  <a:pt x="5311608" y="6858000"/>
                </a:lnTo>
                <a:lnTo>
                  <a:pt x="868032" y="6858000"/>
                </a:lnTo>
                <a:close/>
                <a:moveTo>
                  <a:pt x="0" y="0"/>
                </a:moveTo>
                <a:lnTo>
                  <a:pt x="6878624" y="0"/>
                </a:lnTo>
                <a:lnTo>
                  <a:pt x="0" y="1"/>
                </a:lnTo>
                <a:close/>
              </a:path>
            </a:pathLst>
          </a:custGeom>
        </p:spPr>
      </p:pic>
      <p:sp>
        <p:nvSpPr>
          <p:cNvPr id="3" name="Content Placeholder 2">
            <a:extLst>
              <a:ext uri="{FF2B5EF4-FFF2-40B4-BE49-F238E27FC236}">
                <a16:creationId xmlns:a16="http://schemas.microsoft.com/office/drawing/2014/main" id="{EDB22639-147E-50AB-CD54-8B7A30B2F14A}"/>
              </a:ext>
            </a:extLst>
          </p:cNvPr>
          <p:cNvSpPr>
            <a:spLocks noGrp="1"/>
          </p:cNvSpPr>
          <p:nvPr>
            <p:ph idx="1"/>
          </p:nvPr>
        </p:nvSpPr>
        <p:spPr>
          <a:xfrm>
            <a:off x="1142999" y="2332030"/>
            <a:ext cx="5668460" cy="3443482"/>
          </a:xfrm>
        </p:spPr>
        <p:txBody>
          <a:bodyPr>
            <a:normAutofit/>
          </a:bodyPr>
          <a:lstStyle/>
          <a:p>
            <a:r>
              <a:rPr lang="en-US" dirty="0"/>
              <a:t>The goal of this program is to apprise all new employees, as well as reiterate for all current employees, the potential liabilities and exposures that are inherent in the construction industry, and how strict adherence to </a:t>
            </a:r>
            <a:r>
              <a:rPr lang="en-US" dirty="0" err="1"/>
              <a:t>AnCor’s</a:t>
            </a:r>
            <a:r>
              <a:rPr lang="en-US" dirty="0"/>
              <a:t> health and safety procedures may reduce and transfer these risks.  </a:t>
            </a:r>
          </a:p>
        </p:txBody>
      </p:sp>
      <p:cxnSp>
        <p:nvCxnSpPr>
          <p:cNvPr id="18" name="Straight Connector 17">
            <a:extLst>
              <a:ext uri="{FF2B5EF4-FFF2-40B4-BE49-F238E27FC236}">
                <a16:creationId xmlns:a16="http://schemas.microsoft.com/office/drawing/2014/main" id="{2AD042BA-B482-486E-9E0C-75374069BB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18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CF23DDA-0D09-4FE5-AE88-EBBE5E024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13D69AA-C937-C128-0865-EFDB719F98C8}"/>
              </a:ext>
            </a:extLst>
          </p:cNvPr>
          <p:cNvSpPr>
            <a:spLocks noGrp="1"/>
          </p:cNvSpPr>
          <p:nvPr>
            <p:ph type="title"/>
          </p:nvPr>
        </p:nvSpPr>
        <p:spPr>
          <a:xfrm>
            <a:off x="1143000" y="491646"/>
            <a:ext cx="3894412" cy="2028707"/>
          </a:xfrm>
        </p:spPr>
        <p:txBody>
          <a:bodyPr anchor="t">
            <a:normAutofit fontScale="90000"/>
          </a:bodyPr>
          <a:lstStyle/>
          <a:p>
            <a:r>
              <a:rPr lang="en-US" dirty="0"/>
              <a:t>What are the reasons for a Health &amp; Safety Program:</a:t>
            </a:r>
          </a:p>
        </p:txBody>
      </p:sp>
      <p:sp>
        <p:nvSpPr>
          <p:cNvPr id="17" name="Content Placeholder 2">
            <a:extLst>
              <a:ext uri="{FF2B5EF4-FFF2-40B4-BE49-F238E27FC236}">
                <a16:creationId xmlns:a16="http://schemas.microsoft.com/office/drawing/2014/main" id="{D9291F1E-5461-483C-1890-83D42FCC0CC5}"/>
              </a:ext>
            </a:extLst>
          </p:cNvPr>
          <p:cNvSpPr>
            <a:spLocks noGrp="1"/>
          </p:cNvSpPr>
          <p:nvPr>
            <p:ph idx="1"/>
          </p:nvPr>
        </p:nvSpPr>
        <p:spPr>
          <a:xfrm>
            <a:off x="4859079" y="491645"/>
            <a:ext cx="6189921" cy="5079815"/>
          </a:xfrm>
        </p:spPr>
        <p:txBody>
          <a:bodyPr anchor="b">
            <a:normAutofit/>
          </a:bodyPr>
          <a:lstStyle/>
          <a:p>
            <a:pPr marL="457200" indent="-457200">
              <a:buFont typeface="+mj-lt"/>
              <a:buAutoNum type="arabicPeriod"/>
            </a:pPr>
            <a:endParaRPr lang="en-US" dirty="0"/>
          </a:p>
          <a:p>
            <a:pPr marL="457200" indent="-457200">
              <a:buFont typeface="+mj-lt"/>
              <a:buAutoNum type="arabicPeriod"/>
            </a:pPr>
            <a:r>
              <a:rPr lang="en-US" dirty="0"/>
              <a:t>To provide a safe and healthy working environment for all employees, clients, visitors, vendors, supplier and other contractors.  </a:t>
            </a:r>
          </a:p>
          <a:p>
            <a:pPr marL="457200" indent="-457200">
              <a:buFont typeface="+mj-lt"/>
              <a:buAutoNum type="arabicPeriod"/>
            </a:pPr>
            <a:r>
              <a:rPr lang="en-US" dirty="0"/>
              <a:t>To reduce the potential for accidental injuries and to protect the property of the company, employees, clients and the public.</a:t>
            </a:r>
          </a:p>
          <a:p>
            <a:pPr marL="457200" indent="-457200">
              <a:buFont typeface="+mj-lt"/>
              <a:buAutoNum type="arabicPeriod"/>
            </a:pPr>
            <a:r>
              <a:rPr lang="en-US" dirty="0"/>
              <a:t>To comply with applicate federal, state &amp; local laws, statues, standards, rules &amp; regulations.</a:t>
            </a:r>
          </a:p>
          <a:p>
            <a:pPr marL="457200" indent="-457200">
              <a:buFont typeface="+mj-lt"/>
              <a:buAutoNum type="arabicPeriod"/>
            </a:pPr>
            <a:r>
              <a:rPr lang="en-US" dirty="0"/>
              <a:t>Delegate responsibilities to implement policies, plans and procedures to all subcontractors, suppliers and vendors. </a:t>
            </a:r>
          </a:p>
          <a:p>
            <a:pPr marL="0" indent="0">
              <a:buNone/>
            </a:pPr>
            <a:endParaRPr lang="en-US" dirty="0"/>
          </a:p>
        </p:txBody>
      </p:sp>
      <p:cxnSp>
        <p:nvCxnSpPr>
          <p:cNvPr id="12" name="Straight Connector 11">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6054F094-397F-C2CA-7182-CA85B180C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372" y="3886202"/>
            <a:ext cx="2990850" cy="1524000"/>
          </a:xfrm>
          <a:prstGeom prst="rect">
            <a:avLst/>
          </a:prstGeom>
        </p:spPr>
      </p:pic>
    </p:spTree>
    <p:extLst>
      <p:ext uri="{BB962C8B-B14F-4D97-AF65-F5344CB8AC3E}">
        <p14:creationId xmlns:p14="http://schemas.microsoft.com/office/powerpoint/2010/main" val="208929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wipe(down)">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wipe(down)">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wipe(down)">
                                      <p:cBhvr>
                                        <p:cTn id="17" dur="500"/>
                                        <p:tgtEl>
                                          <p:spTgt spid="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wipe(down)">
                                      <p:cBhvr>
                                        <p:cTn id="22"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0293E77-B1FA-0C6F-E0A1-9C4BF1077055}"/>
              </a:ext>
            </a:extLst>
          </p:cNvPr>
          <p:cNvSpPr>
            <a:spLocks noGrp="1"/>
          </p:cNvSpPr>
          <p:nvPr>
            <p:ph type="title"/>
          </p:nvPr>
        </p:nvSpPr>
        <p:spPr>
          <a:xfrm>
            <a:off x="1143001" y="872935"/>
            <a:ext cx="5999018" cy="1360898"/>
          </a:xfrm>
        </p:spPr>
        <p:txBody>
          <a:bodyPr>
            <a:normAutofit/>
          </a:bodyPr>
          <a:lstStyle/>
          <a:p>
            <a:r>
              <a:rPr lang="en-US" dirty="0"/>
              <a:t>Insurance Costs</a:t>
            </a:r>
            <a:endParaRPr lang="en-US"/>
          </a:p>
        </p:txBody>
      </p:sp>
      <p:sp>
        <p:nvSpPr>
          <p:cNvPr id="3" name="Content Placeholder 2">
            <a:extLst>
              <a:ext uri="{FF2B5EF4-FFF2-40B4-BE49-F238E27FC236}">
                <a16:creationId xmlns:a16="http://schemas.microsoft.com/office/drawing/2014/main" id="{53943C6F-46E6-A5C4-5ED7-3632A1148468}"/>
              </a:ext>
            </a:extLst>
          </p:cNvPr>
          <p:cNvSpPr>
            <a:spLocks noGrp="1"/>
          </p:cNvSpPr>
          <p:nvPr>
            <p:ph idx="1"/>
          </p:nvPr>
        </p:nvSpPr>
        <p:spPr>
          <a:xfrm>
            <a:off x="1143001" y="2332026"/>
            <a:ext cx="4953000" cy="3567118"/>
          </a:xfrm>
        </p:spPr>
        <p:txBody>
          <a:bodyPr anchor="t">
            <a:normAutofit/>
          </a:bodyPr>
          <a:lstStyle/>
          <a:p>
            <a:r>
              <a:rPr lang="en-US" dirty="0"/>
              <a:t>Cost of our construction insurance is based on many factors but is greatly influenced by our safety record:</a:t>
            </a:r>
          </a:p>
          <a:p>
            <a:pPr lvl="1"/>
            <a:r>
              <a:rPr lang="en-US" dirty="0"/>
              <a:t>	1. Number of accidents each year</a:t>
            </a:r>
          </a:p>
          <a:p>
            <a:pPr lvl="1"/>
            <a:r>
              <a:rPr lang="en-US" dirty="0"/>
              <a:t>	2. Cost of those accidents</a:t>
            </a:r>
          </a:p>
        </p:txBody>
      </p:sp>
      <p:pic>
        <p:nvPicPr>
          <p:cNvPr id="5" name="Picture 4" descr="Icon&#10;&#10;Description automatically generated">
            <a:extLst>
              <a:ext uri="{FF2B5EF4-FFF2-40B4-BE49-F238E27FC236}">
                <a16:creationId xmlns:a16="http://schemas.microsoft.com/office/drawing/2014/main" id="{859BC159-94FE-3D81-354D-1BF1A6647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7153" y="1976067"/>
            <a:ext cx="3327437" cy="3327437"/>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6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7DC0-9A71-3A55-02DD-94AB79A52D39}"/>
              </a:ext>
            </a:extLst>
          </p:cNvPr>
          <p:cNvSpPr>
            <a:spLocks noGrp="1"/>
          </p:cNvSpPr>
          <p:nvPr>
            <p:ph type="title"/>
          </p:nvPr>
        </p:nvSpPr>
        <p:spPr>
          <a:xfrm>
            <a:off x="1143000" y="380016"/>
            <a:ext cx="9905999" cy="1360898"/>
          </a:xfrm>
        </p:spPr>
        <p:txBody>
          <a:bodyPr/>
          <a:lstStyle/>
          <a:p>
            <a:pPr algn="ctr"/>
            <a:r>
              <a:rPr lang="en-US" dirty="0"/>
              <a:t>EMR – Experience Modification Rate</a:t>
            </a:r>
          </a:p>
        </p:txBody>
      </p:sp>
      <p:sp>
        <p:nvSpPr>
          <p:cNvPr id="3" name="Content Placeholder 2">
            <a:extLst>
              <a:ext uri="{FF2B5EF4-FFF2-40B4-BE49-F238E27FC236}">
                <a16:creationId xmlns:a16="http://schemas.microsoft.com/office/drawing/2014/main" id="{319EC505-0960-0093-E0DA-1888CA28F399}"/>
              </a:ext>
            </a:extLst>
          </p:cNvPr>
          <p:cNvSpPr>
            <a:spLocks noGrp="1"/>
          </p:cNvSpPr>
          <p:nvPr>
            <p:ph sz="half" idx="1"/>
          </p:nvPr>
        </p:nvSpPr>
        <p:spPr>
          <a:xfrm>
            <a:off x="1142996" y="1653701"/>
            <a:ext cx="4798979" cy="3550597"/>
          </a:xfrm>
        </p:spPr>
        <p:txBody>
          <a:bodyPr>
            <a:normAutofit fontScale="92500" lnSpcReduction="10000"/>
          </a:bodyPr>
          <a:lstStyle/>
          <a:p>
            <a:r>
              <a:rPr lang="en-US" dirty="0"/>
              <a:t>EMR is a calculation used by insurance industry or State regulators to price the cost of workers’ compensation premiums.  The rating reflects a variety of lagging indicators, such as injury costs or claim history, and offers a prediction of future risk.  </a:t>
            </a:r>
          </a:p>
          <a:p>
            <a:r>
              <a:rPr lang="en-US" dirty="0"/>
              <a:t>The EMR  is calculated using a 3-year average, so any accident negatively affects our rate for the following 3 years.</a:t>
            </a:r>
          </a:p>
        </p:txBody>
      </p:sp>
      <p:sp>
        <p:nvSpPr>
          <p:cNvPr id="4" name="Content Placeholder 3">
            <a:extLst>
              <a:ext uri="{FF2B5EF4-FFF2-40B4-BE49-F238E27FC236}">
                <a16:creationId xmlns:a16="http://schemas.microsoft.com/office/drawing/2014/main" id="{EAAF17B1-166B-2B13-11EC-5E730CD209EB}"/>
              </a:ext>
            </a:extLst>
          </p:cNvPr>
          <p:cNvSpPr>
            <a:spLocks noGrp="1"/>
          </p:cNvSpPr>
          <p:nvPr>
            <p:ph sz="half" idx="2"/>
          </p:nvPr>
        </p:nvSpPr>
        <p:spPr>
          <a:xfrm>
            <a:off x="6173008" y="1653701"/>
            <a:ext cx="4798980" cy="3550597"/>
          </a:xfrm>
        </p:spPr>
        <p:txBody>
          <a:bodyPr>
            <a:normAutofit fontScale="92500" lnSpcReduction="10000"/>
          </a:bodyPr>
          <a:lstStyle/>
          <a:p>
            <a:r>
              <a:rPr lang="en-US" dirty="0"/>
              <a:t>How it works:</a:t>
            </a:r>
          </a:p>
          <a:p>
            <a:pPr lvl="1"/>
            <a:r>
              <a:rPr lang="en-US" dirty="0"/>
              <a:t>	If the EMR is above 1 – we pay more 	than the premium amount by 	whatever factor it is.</a:t>
            </a:r>
          </a:p>
          <a:p>
            <a:r>
              <a:rPr lang="en-US" dirty="0"/>
              <a:t>Ex:  EMR of 1.07, means we pay 7% increase over our normal rate</a:t>
            </a:r>
          </a:p>
          <a:p>
            <a:r>
              <a:rPr lang="en-US" dirty="0"/>
              <a:t>Ex:  EMR of .93, means we get a 7% discount off our normal rate</a:t>
            </a:r>
          </a:p>
        </p:txBody>
      </p:sp>
      <p:sp>
        <p:nvSpPr>
          <p:cNvPr id="5" name="Title 1">
            <a:extLst>
              <a:ext uri="{FF2B5EF4-FFF2-40B4-BE49-F238E27FC236}">
                <a16:creationId xmlns:a16="http://schemas.microsoft.com/office/drawing/2014/main" id="{1E4EE6D5-A370-7B03-4B4D-BD0229BFF7AC}"/>
              </a:ext>
            </a:extLst>
          </p:cNvPr>
          <p:cNvSpPr txBox="1">
            <a:spLocks/>
          </p:cNvSpPr>
          <p:nvPr/>
        </p:nvSpPr>
        <p:spPr>
          <a:xfrm>
            <a:off x="1297027" y="5117087"/>
            <a:ext cx="9905999" cy="108956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en-US" sz="1900" dirty="0"/>
              <a:t>					</a:t>
            </a:r>
            <a:r>
              <a:rPr lang="en-US" sz="1900" dirty="0" err="1"/>
              <a:t>AnCor’s</a:t>
            </a:r>
            <a:r>
              <a:rPr lang="en-US" sz="1900" dirty="0"/>
              <a:t> EMR</a:t>
            </a:r>
            <a:r>
              <a:rPr lang="en-US" sz="1900" dirty="0">
                <a:latin typeface="Berlin Sans FB Demi" panose="020E0802020502020306" pitchFamily="34" charset="0"/>
              </a:rPr>
              <a:t>:        5/1/</a:t>
            </a:r>
            <a:r>
              <a:rPr lang="en-US" sz="1900" dirty="0">
                <a:latin typeface="Berlin Sans FB Demi" panose="020E0802020502020306" pitchFamily="34" charset="0"/>
                <a:cs typeface="Arial" panose="020B0604020202020204" pitchFamily="34" charset="0"/>
              </a:rPr>
              <a:t>2023 – 5/1/2024:   	.93</a:t>
            </a:r>
          </a:p>
          <a:p>
            <a:r>
              <a:rPr lang="en-US" sz="1900" dirty="0">
                <a:latin typeface="Berlin Sans FB Demi" panose="020E0802020502020306" pitchFamily="34" charset="0"/>
                <a:cs typeface="Arial" panose="020B0604020202020204" pitchFamily="34" charset="0"/>
              </a:rPr>
              <a:t>                             						 5/1/2022 – 5/1/2023:	.95</a:t>
            </a:r>
          </a:p>
          <a:p>
            <a:r>
              <a:rPr lang="en-US" sz="1900" dirty="0">
                <a:latin typeface="Berlin Sans FB Demi" panose="020E0802020502020306" pitchFamily="34" charset="0"/>
                <a:cs typeface="Arial" panose="020B0604020202020204" pitchFamily="34" charset="0"/>
              </a:rPr>
              <a:t>							 5/1/2021 – 5/1/2022:	.95</a:t>
            </a:r>
          </a:p>
          <a:p>
            <a:r>
              <a:rPr lang="en-US" sz="1900" dirty="0">
                <a:latin typeface="Berlin Sans FB Demi" panose="020E0802020502020306" pitchFamily="34" charset="0"/>
                <a:cs typeface="Arial" panose="020B0604020202020204" pitchFamily="34" charset="0"/>
              </a:rPr>
              <a:t>	</a:t>
            </a:r>
          </a:p>
        </p:txBody>
      </p:sp>
    </p:spTree>
    <p:extLst>
      <p:ext uri="{BB962C8B-B14F-4D97-AF65-F5344CB8AC3E}">
        <p14:creationId xmlns:p14="http://schemas.microsoft.com/office/powerpoint/2010/main" val="185878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down)">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ABA191-10A4-1FBA-040C-C2FA6441302F}"/>
              </a:ext>
            </a:extLst>
          </p:cNvPr>
          <p:cNvSpPr>
            <a:spLocks noGrp="1"/>
          </p:cNvSpPr>
          <p:nvPr>
            <p:ph type="title"/>
          </p:nvPr>
        </p:nvSpPr>
        <p:spPr>
          <a:xfrm>
            <a:off x="1143001" y="372140"/>
            <a:ext cx="7097232" cy="1861693"/>
          </a:xfrm>
        </p:spPr>
        <p:txBody>
          <a:bodyPr>
            <a:normAutofit/>
          </a:bodyPr>
          <a:lstStyle/>
          <a:p>
            <a:r>
              <a:rPr lang="en-US" dirty="0"/>
              <a:t>Components of </a:t>
            </a:r>
            <a:r>
              <a:rPr lang="en-US" dirty="0" err="1"/>
              <a:t>AnCor’s</a:t>
            </a:r>
            <a:r>
              <a:rPr lang="en-US" dirty="0"/>
              <a:t> Health &amp; Safety Program</a:t>
            </a:r>
          </a:p>
        </p:txBody>
      </p:sp>
      <p:sp>
        <p:nvSpPr>
          <p:cNvPr id="3" name="Content Placeholder 2">
            <a:extLst>
              <a:ext uri="{FF2B5EF4-FFF2-40B4-BE49-F238E27FC236}">
                <a16:creationId xmlns:a16="http://schemas.microsoft.com/office/drawing/2014/main" id="{E0C38215-CCC7-6B3E-4E38-307251FCC685}"/>
              </a:ext>
            </a:extLst>
          </p:cNvPr>
          <p:cNvSpPr>
            <a:spLocks noGrp="1"/>
          </p:cNvSpPr>
          <p:nvPr>
            <p:ph idx="1"/>
          </p:nvPr>
        </p:nvSpPr>
        <p:spPr>
          <a:xfrm>
            <a:off x="1143001" y="2332026"/>
            <a:ext cx="7850980" cy="3567118"/>
          </a:xfrm>
        </p:spPr>
        <p:txBody>
          <a:bodyPr anchor="t">
            <a:normAutofit fontScale="92500" lnSpcReduction="10000"/>
          </a:bodyPr>
          <a:lstStyle/>
          <a:p>
            <a:pPr marL="457200" indent="-457200">
              <a:buFont typeface="+mj-lt"/>
              <a:buAutoNum type="arabicPeriod"/>
            </a:pPr>
            <a:r>
              <a:rPr lang="en-US" dirty="0"/>
              <a:t>Weekly </a:t>
            </a:r>
            <a:r>
              <a:rPr lang="en-US" dirty="0" err="1"/>
              <a:t>ToolBox</a:t>
            </a:r>
            <a:r>
              <a:rPr lang="en-US" dirty="0"/>
              <a:t> Talks</a:t>
            </a:r>
          </a:p>
          <a:p>
            <a:pPr marL="457200" indent="-457200">
              <a:buFont typeface="+mj-lt"/>
              <a:buAutoNum type="arabicPeriod"/>
            </a:pPr>
            <a:r>
              <a:rPr lang="en-US" dirty="0"/>
              <a:t>Weekly Safety Checklists</a:t>
            </a:r>
          </a:p>
          <a:p>
            <a:pPr marL="457200" indent="-457200">
              <a:buFont typeface="+mj-lt"/>
              <a:buAutoNum type="arabicPeriod"/>
            </a:pPr>
            <a:r>
              <a:rPr lang="en-US" dirty="0"/>
              <a:t>Safety Kits</a:t>
            </a:r>
          </a:p>
          <a:p>
            <a:pPr marL="457200" indent="-457200">
              <a:buFont typeface="+mj-lt"/>
              <a:buAutoNum type="arabicPeriod"/>
            </a:pPr>
            <a:r>
              <a:rPr lang="en-US" dirty="0"/>
              <a:t>Safety Audits</a:t>
            </a:r>
          </a:p>
          <a:p>
            <a:pPr marL="457200" indent="-457200">
              <a:buFont typeface="+mj-lt"/>
              <a:buAutoNum type="arabicPeriod"/>
            </a:pPr>
            <a:endParaRPr lang="en-US" dirty="0"/>
          </a:p>
          <a:p>
            <a:pPr marL="0" indent="0">
              <a:buNone/>
            </a:pPr>
            <a:endParaRPr lang="en-US" dirty="0"/>
          </a:p>
          <a:p>
            <a:pPr marL="0" indent="0">
              <a:buNone/>
            </a:pPr>
            <a:r>
              <a:rPr lang="en-US" dirty="0" err="1"/>
              <a:t>AnCor</a:t>
            </a:r>
            <a:r>
              <a:rPr lang="en-US" dirty="0"/>
              <a:t> Health &amp; Safety Manual Link:</a:t>
            </a:r>
          </a:p>
          <a:p>
            <a:pPr marL="0" indent="0">
              <a:buNone/>
            </a:pPr>
            <a:r>
              <a:rPr lang="en-US" dirty="0">
                <a:hlinkClick r:id="rId2"/>
              </a:rPr>
              <a:t>https://www.ancoruniversity.com/ancor-health-safety-plan</a:t>
            </a:r>
            <a:r>
              <a:rPr lang="en-US" dirty="0"/>
              <a:t> </a:t>
            </a:r>
          </a:p>
        </p:txBody>
      </p:sp>
      <p:pic>
        <p:nvPicPr>
          <p:cNvPr id="11" name="Picture 10" descr="A picture containing text, first-aid kit, device&#10;&#10;Description automatically generated">
            <a:extLst>
              <a:ext uri="{FF2B5EF4-FFF2-40B4-BE49-F238E27FC236}">
                <a16:creationId xmlns:a16="http://schemas.microsoft.com/office/drawing/2014/main" id="{FFC7198D-898A-27E1-FA3B-A2E5F5C198D3}"/>
              </a:ext>
            </a:extLst>
          </p:cNvPr>
          <p:cNvPicPr>
            <a:picLocks noChangeAspect="1"/>
          </p:cNvPicPr>
          <p:nvPr/>
        </p:nvPicPr>
        <p:blipFill rotWithShape="1">
          <a:blip r:embed="rId3">
            <a:extLst>
              <a:ext uri="{28A0092B-C50C-407E-A947-70E740481C1C}">
                <a14:useLocalDpi xmlns:a14="http://schemas.microsoft.com/office/drawing/2010/main" val="0"/>
              </a:ext>
            </a:extLst>
          </a:blip>
          <a:srcRect t="13448" b="12800"/>
          <a:stretch/>
        </p:blipFill>
        <p:spPr>
          <a:xfrm>
            <a:off x="7951095" y="2491155"/>
            <a:ext cx="3327437" cy="2454030"/>
          </a:xfrm>
          <a:prstGeom prst="rect">
            <a:avLst/>
          </a:prstGeom>
        </p:spPr>
      </p:pic>
      <p:cxnSp>
        <p:nvCxnSpPr>
          <p:cNvPr id="34" name="Straight Connector 3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42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1C2A5E-4892-6110-60F1-B0F6F4844536}"/>
              </a:ext>
            </a:extLst>
          </p:cNvPr>
          <p:cNvSpPr>
            <a:spLocks noGrp="1"/>
          </p:cNvSpPr>
          <p:nvPr>
            <p:ph type="title"/>
          </p:nvPr>
        </p:nvSpPr>
        <p:spPr>
          <a:xfrm>
            <a:off x="1143001" y="872935"/>
            <a:ext cx="5999018" cy="1360898"/>
          </a:xfrm>
        </p:spPr>
        <p:txBody>
          <a:bodyPr>
            <a:normAutofit/>
          </a:bodyPr>
          <a:lstStyle/>
          <a:p>
            <a:r>
              <a:rPr lang="en-US" dirty="0" err="1"/>
              <a:t>ToolBox</a:t>
            </a:r>
            <a:r>
              <a:rPr lang="en-US" dirty="0"/>
              <a:t> Talks</a:t>
            </a:r>
          </a:p>
        </p:txBody>
      </p:sp>
      <p:sp>
        <p:nvSpPr>
          <p:cNvPr id="3" name="Content Placeholder 2">
            <a:extLst>
              <a:ext uri="{FF2B5EF4-FFF2-40B4-BE49-F238E27FC236}">
                <a16:creationId xmlns:a16="http://schemas.microsoft.com/office/drawing/2014/main" id="{09D9C676-AD17-1947-989F-2B8BEAFE0BA3}"/>
              </a:ext>
            </a:extLst>
          </p:cNvPr>
          <p:cNvSpPr>
            <a:spLocks noGrp="1"/>
          </p:cNvSpPr>
          <p:nvPr>
            <p:ph idx="1"/>
          </p:nvPr>
        </p:nvSpPr>
        <p:spPr>
          <a:xfrm>
            <a:off x="1143001" y="2332026"/>
            <a:ext cx="4953000" cy="3567118"/>
          </a:xfrm>
        </p:spPr>
        <p:txBody>
          <a:bodyPr anchor="t">
            <a:normAutofit/>
          </a:bodyPr>
          <a:lstStyle/>
          <a:p>
            <a:r>
              <a:rPr lang="en-US" dirty="0"/>
              <a:t>Completed weekly by superintendent</a:t>
            </a:r>
          </a:p>
          <a:p>
            <a:r>
              <a:rPr lang="en-US" dirty="0"/>
              <a:t>Best practice is to select correct topic each week that is relevant to the work being performed</a:t>
            </a:r>
          </a:p>
        </p:txBody>
      </p:sp>
      <p:pic>
        <p:nvPicPr>
          <p:cNvPr id="5" name="Picture 4" descr="A picture containing background pattern&#10;&#10;Description automatically generated">
            <a:extLst>
              <a:ext uri="{FF2B5EF4-FFF2-40B4-BE49-F238E27FC236}">
                <a16:creationId xmlns:a16="http://schemas.microsoft.com/office/drawing/2014/main" id="{1817338E-81B6-DFD6-7A42-DE0547231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291" y="2332026"/>
            <a:ext cx="3327437" cy="2492365"/>
          </a:xfrm>
          <a:prstGeom prst="rect">
            <a:avLst/>
          </a:prstGeom>
        </p:spPr>
      </p:pic>
      <p:cxnSp>
        <p:nvCxnSpPr>
          <p:cNvPr id="21" name="Straight Connector 20">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53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12379-9E3C-5964-921D-E3A23F53A83B}"/>
              </a:ext>
            </a:extLst>
          </p:cNvPr>
          <p:cNvSpPr>
            <a:spLocks noGrp="1"/>
          </p:cNvSpPr>
          <p:nvPr>
            <p:ph type="title"/>
          </p:nvPr>
        </p:nvSpPr>
        <p:spPr/>
        <p:txBody>
          <a:bodyPr/>
          <a:lstStyle/>
          <a:p>
            <a:pPr algn="ctr"/>
            <a:r>
              <a:rPr lang="en-US" dirty="0"/>
              <a:t>Weekly Safety Checklist</a:t>
            </a:r>
          </a:p>
        </p:txBody>
      </p:sp>
      <p:graphicFrame>
        <p:nvGraphicFramePr>
          <p:cNvPr id="7" name="Content Placeholder 2">
            <a:extLst>
              <a:ext uri="{FF2B5EF4-FFF2-40B4-BE49-F238E27FC236}">
                <a16:creationId xmlns:a16="http://schemas.microsoft.com/office/drawing/2014/main" id="{A313C975-12B5-8257-3A04-9910A0AF62BA}"/>
              </a:ext>
            </a:extLst>
          </p:cNvPr>
          <p:cNvGraphicFramePr>
            <a:graphicFrameLocks noGrp="1"/>
          </p:cNvGraphicFramePr>
          <p:nvPr>
            <p:ph idx="1"/>
          </p:nvPr>
        </p:nvGraphicFramePr>
        <p:xfrm>
          <a:off x="1143000" y="2332026"/>
          <a:ext cx="9905999" cy="3567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Diagram&#10;&#10;Description automatically generated">
            <a:extLst>
              <a:ext uri="{FF2B5EF4-FFF2-40B4-BE49-F238E27FC236}">
                <a16:creationId xmlns:a16="http://schemas.microsoft.com/office/drawing/2014/main" id="{C21B8FEE-F1F4-3556-6605-9EAAC72BB8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6312" y="2557462"/>
            <a:ext cx="2619375" cy="1743075"/>
          </a:xfrm>
          <a:prstGeom prst="rect">
            <a:avLst/>
          </a:prstGeom>
        </p:spPr>
      </p:pic>
    </p:spTree>
    <p:extLst>
      <p:ext uri="{BB962C8B-B14F-4D97-AF65-F5344CB8AC3E}">
        <p14:creationId xmlns:p14="http://schemas.microsoft.com/office/powerpoint/2010/main" val="276253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theme1.xml><?xml version="1.0" encoding="utf-8"?>
<a:theme xmlns:a="http://schemas.openxmlformats.org/drawingml/2006/main" name="Regatta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docProps/app.xml><?xml version="1.0" encoding="utf-8"?>
<Properties xmlns="http://schemas.openxmlformats.org/officeDocument/2006/extended-properties" xmlns:vt="http://schemas.openxmlformats.org/officeDocument/2006/docPropsVTypes">
  <TotalTime>11313</TotalTime>
  <Words>852</Words>
  <Application>Microsoft Office PowerPoint</Application>
  <PresentationFormat>Widescreen</PresentationFormat>
  <Paragraphs>103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Berlin Sans FB Demi</vt:lpstr>
      <vt:lpstr>Walbaum Display</vt:lpstr>
      <vt:lpstr>RegattaVTI</vt:lpstr>
      <vt:lpstr>AnCor’s Health &amp; safety program Continuing education</vt:lpstr>
      <vt:lpstr>Introduction</vt:lpstr>
      <vt:lpstr>Goal</vt:lpstr>
      <vt:lpstr>What are the reasons for a Health &amp; Safety Program:</vt:lpstr>
      <vt:lpstr>Insurance Costs</vt:lpstr>
      <vt:lpstr>EMR – Experience Modification Rate</vt:lpstr>
      <vt:lpstr>Components of AnCor’s Health &amp; Safety Program</vt:lpstr>
      <vt:lpstr>ToolBox Talks</vt:lpstr>
      <vt:lpstr>Weekly Safety Checklist</vt:lpstr>
      <vt:lpstr>PERSONAL PROCTECTIVE EQUIPMENT     (PPE)</vt:lpstr>
      <vt:lpstr>JOBSITE TRAILER OR OFFICE  SAFETY REQUIREMENTS</vt:lpstr>
      <vt:lpstr>What are the most frequent accidents?</vt:lpstr>
      <vt:lpstr>How to prevent</vt:lpstr>
      <vt:lpstr>Superintendent Responsibilities: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AnCor’s  safety program Continuing education</dc:title>
  <dc:creator>Tiffany Jackson</dc:creator>
  <cp:lastModifiedBy>Katherine Woods</cp:lastModifiedBy>
  <cp:revision>7</cp:revision>
  <cp:lastPrinted>2024-03-06T21:04:15Z</cp:lastPrinted>
  <dcterms:created xsi:type="dcterms:W3CDTF">2023-03-08T18:40:42Z</dcterms:created>
  <dcterms:modified xsi:type="dcterms:W3CDTF">2024-03-15T19:09:00Z</dcterms:modified>
</cp:coreProperties>
</file>