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56FC2-B93D-40DF-B706-1A758D4C8AB8}" v="19" dt="2024-02-26T19:10:4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45658-5D55-409A-A2E7-7342D5643FF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C091C4A-28EE-4874-AC49-33D4A395FE82}">
      <dgm:prSet/>
      <dgm:spPr/>
      <dgm:t>
        <a:bodyPr/>
        <a:lstStyle/>
        <a:p>
          <a:r>
            <a:rPr lang="en-US"/>
            <a:t>Biweekly Client Walk Thru Agenda</a:t>
          </a:r>
        </a:p>
      </dgm:t>
    </dgm:pt>
    <dgm:pt modelId="{9D68E44E-5BD0-4F40-907C-C09182CEE187}" type="parTrans" cxnId="{ACA47DC9-A70F-4BA1-92A6-422C7FDDE954}">
      <dgm:prSet/>
      <dgm:spPr/>
      <dgm:t>
        <a:bodyPr/>
        <a:lstStyle/>
        <a:p>
          <a:endParaRPr lang="en-US"/>
        </a:p>
      </dgm:t>
    </dgm:pt>
    <dgm:pt modelId="{E1C7D3D6-6763-4F68-876B-513A4194F2B1}" type="sibTrans" cxnId="{ACA47DC9-A70F-4BA1-92A6-422C7FDDE954}">
      <dgm:prSet/>
      <dgm:spPr/>
      <dgm:t>
        <a:bodyPr/>
        <a:lstStyle/>
        <a:p>
          <a:endParaRPr lang="en-US"/>
        </a:p>
      </dgm:t>
    </dgm:pt>
    <dgm:pt modelId="{E8C8F78E-064A-4103-99E9-6335C2A46B38}">
      <dgm:prSet/>
      <dgm:spPr/>
      <dgm:t>
        <a:bodyPr/>
        <a:lstStyle/>
        <a:p>
          <a:r>
            <a:rPr lang="en-US"/>
            <a:t>General Discussion</a:t>
          </a:r>
        </a:p>
      </dgm:t>
    </dgm:pt>
    <dgm:pt modelId="{6A67349B-3A1E-43F1-A4FC-84EF06A7B24D}" type="parTrans" cxnId="{7A518561-0547-4144-A6A2-7980244B66E4}">
      <dgm:prSet/>
      <dgm:spPr/>
      <dgm:t>
        <a:bodyPr/>
        <a:lstStyle/>
        <a:p>
          <a:endParaRPr lang="en-US"/>
        </a:p>
      </dgm:t>
    </dgm:pt>
    <dgm:pt modelId="{337DE878-E3AA-4AD4-B11E-A74FEE409604}" type="sibTrans" cxnId="{7A518561-0547-4144-A6A2-7980244B66E4}">
      <dgm:prSet/>
      <dgm:spPr/>
      <dgm:t>
        <a:bodyPr/>
        <a:lstStyle/>
        <a:p>
          <a:endParaRPr lang="en-US"/>
        </a:p>
      </dgm:t>
    </dgm:pt>
    <dgm:pt modelId="{F33C8076-5460-487C-851E-4A1E8B709C6F}">
      <dgm:prSet/>
      <dgm:spPr/>
      <dgm:t>
        <a:bodyPr/>
        <a:lstStyle/>
        <a:p>
          <a:r>
            <a:rPr lang="en-US" dirty="0"/>
            <a:t>Go Through Anything Deemed Important From the daily internal meetings and weekly client summary. </a:t>
          </a:r>
        </a:p>
      </dgm:t>
    </dgm:pt>
    <dgm:pt modelId="{A9917B3C-7F6C-424A-9A9F-A3ADA1298B40}" type="parTrans" cxnId="{F356441A-F04E-4F88-ABBD-D00C3CCA76A1}">
      <dgm:prSet/>
      <dgm:spPr/>
      <dgm:t>
        <a:bodyPr/>
        <a:lstStyle/>
        <a:p>
          <a:endParaRPr lang="en-US"/>
        </a:p>
      </dgm:t>
    </dgm:pt>
    <dgm:pt modelId="{19AA2EC8-6F53-4F14-BC67-E877F62CB34F}" type="sibTrans" cxnId="{F356441A-F04E-4F88-ABBD-D00C3CCA76A1}">
      <dgm:prSet/>
      <dgm:spPr/>
      <dgm:t>
        <a:bodyPr/>
        <a:lstStyle/>
        <a:p>
          <a:endParaRPr lang="en-US"/>
        </a:p>
      </dgm:t>
    </dgm:pt>
    <dgm:pt modelId="{E3869250-E91E-44E2-B109-2AFF2A2F3207}">
      <dgm:prSet/>
      <dgm:spPr/>
      <dgm:t>
        <a:bodyPr/>
        <a:lstStyle/>
        <a:p>
          <a:r>
            <a:rPr lang="en-US" dirty="0"/>
            <a:t>Review Procore Dashboard</a:t>
          </a:r>
        </a:p>
      </dgm:t>
    </dgm:pt>
    <dgm:pt modelId="{DD1038BC-1C6E-487C-BA16-955C6FEFEA71}" type="parTrans" cxnId="{E4D4B460-2D3C-4C8C-9AD1-68FFC67A9420}">
      <dgm:prSet/>
      <dgm:spPr/>
      <dgm:t>
        <a:bodyPr/>
        <a:lstStyle/>
        <a:p>
          <a:endParaRPr lang="en-US"/>
        </a:p>
      </dgm:t>
    </dgm:pt>
    <dgm:pt modelId="{21A13E2B-24A2-487C-B9C8-06C2C975668E}" type="sibTrans" cxnId="{E4D4B460-2D3C-4C8C-9AD1-68FFC67A9420}">
      <dgm:prSet/>
      <dgm:spPr/>
      <dgm:t>
        <a:bodyPr/>
        <a:lstStyle/>
        <a:p>
          <a:endParaRPr lang="en-US"/>
        </a:p>
      </dgm:t>
    </dgm:pt>
    <dgm:pt modelId="{37CD70C7-B5E6-4692-96BC-AE4084910469}">
      <dgm:prSet/>
      <dgm:spPr/>
      <dgm:t>
        <a:bodyPr/>
        <a:lstStyle/>
        <a:p>
          <a:r>
            <a:rPr lang="en-US"/>
            <a:t>RFI’s</a:t>
          </a:r>
        </a:p>
      </dgm:t>
    </dgm:pt>
    <dgm:pt modelId="{779D62D7-347E-4281-9BEA-C39F78CBD34E}" type="parTrans" cxnId="{D1F6DCE5-526C-4273-83E2-CB7ED92E9EED}">
      <dgm:prSet/>
      <dgm:spPr/>
      <dgm:t>
        <a:bodyPr/>
        <a:lstStyle/>
        <a:p>
          <a:endParaRPr lang="en-US"/>
        </a:p>
      </dgm:t>
    </dgm:pt>
    <dgm:pt modelId="{7523E824-17FF-4D33-BCD0-B670C0E6FD65}" type="sibTrans" cxnId="{D1F6DCE5-526C-4273-83E2-CB7ED92E9EED}">
      <dgm:prSet/>
      <dgm:spPr/>
      <dgm:t>
        <a:bodyPr/>
        <a:lstStyle/>
        <a:p>
          <a:endParaRPr lang="en-US"/>
        </a:p>
      </dgm:t>
    </dgm:pt>
    <dgm:pt modelId="{E92FDE1D-851A-4EEA-8E11-F6BA81A41E61}">
      <dgm:prSet/>
      <dgm:spPr/>
      <dgm:t>
        <a:bodyPr/>
        <a:lstStyle/>
        <a:p>
          <a:r>
            <a:rPr lang="en-US" dirty="0"/>
            <a:t>Submittals</a:t>
          </a:r>
        </a:p>
      </dgm:t>
    </dgm:pt>
    <dgm:pt modelId="{B66D03DD-556A-47C5-8599-37B5D77DEAC0}" type="parTrans" cxnId="{1C8C6D03-7FDB-4365-A8AB-325601C41784}">
      <dgm:prSet/>
      <dgm:spPr/>
      <dgm:t>
        <a:bodyPr/>
        <a:lstStyle/>
        <a:p>
          <a:endParaRPr lang="en-US"/>
        </a:p>
      </dgm:t>
    </dgm:pt>
    <dgm:pt modelId="{E9FEF559-C865-491A-A7BE-F7D168FD6C7C}" type="sibTrans" cxnId="{1C8C6D03-7FDB-4365-A8AB-325601C41784}">
      <dgm:prSet/>
      <dgm:spPr/>
      <dgm:t>
        <a:bodyPr/>
        <a:lstStyle/>
        <a:p>
          <a:endParaRPr lang="en-US"/>
        </a:p>
      </dgm:t>
    </dgm:pt>
    <dgm:pt modelId="{DDCB01B8-93EA-41DB-874B-3B87105101D0}">
      <dgm:prSet/>
      <dgm:spPr/>
      <dgm:t>
        <a:bodyPr/>
        <a:lstStyle/>
        <a:p>
          <a:r>
            <a:rPr lang="en-US"/>
            <a:t>Open Change Orders</a:t>
          </a:r>
        </a:p>
      </dgm:t>
    </dgm:pt>
    <dgm:pt modelId="{64D487F4-6CDA-4DA3-906C-92F919BDBC28}" type="parTrans" cxnId="{5DE99D6E-7A92-40A8-8E38-AA1C56D5F16C}">
      <dgm:prSet/>
      <dgm:spPr/>
      <dgm:t>
        <a:bodyPr/>
        <a:lstStyle/>
        <a:p>
          <a:endParaRPr lang="en-US"/>
        </a:p>
      </dgm:t>
    </dgm:pt>
    <dgm:pt modelId="{AAEB6C72-17C2-4A74-825C-7305D6A63081}" type="sibTrans" cxnId="{5DE99D6E-7A92-40A8-8E38-AA1C56D5F16C}">
      <dgm:prSet/>
      <dgm:spPr/>
      <dgm:t>
        <a:bodyPr/>
        <a:lstStyle/>
        <a:p>
          <a:endParaRPr lang="en-US"/>
        </a:p>
      </dgm:t>
    </dgm:pt>
    <dgm:pt modelId="{ED16C5CD-F12B-4231-AAB8-8E23D9A6529F}">
      <dgm:prSet/>
      <dgm:spPr/>
      <dgm:t>
        <a:bodyPr/>
        <a:lstStyle/>
        <a:p>
          <a:r>
            <a:rPr lang="en-US"/>
            <a:t>Review Schedule</a:t>
          </a:r>
        </a:p>
      </dgm:t>
    </dgm:pt>
    <dgm:pt modelId="{1CD82F24-9AB8-4488-B449-5C4955FBECB4}" type="parTrans" cxnId="{A82D880A-5144-446D-AE50-45E06A72B19F}">
      <dgm:prSet/>
      <dgm:spPr/>
      <dgm:t>
        <a:bodyPr/>
        <a:lstStyle/>
        <a:p>
          <a:endParaRPr lang="en-US"/>
        </a:p>
      </dgm:t>
    </dgm:pt>
    <dgm:pt modelId="{35A97637-6E0F-4193-B136-3A29CA660A26}" type="sibTrans" cxnId="{A82D880A-5144-446D-AE50-45E06A72B19F}">
      <dgm:prSet/>
      <dgm:spPr/>
      <dgm:t>
        <a:bodyPr/>
        <a:lstStyle/>
        <a:p>
          <a:endParaRPr lang="en-US"/>
        </a:p>
      </dgm:t>
    </dgm:pt>
    <dgm:pt modelId="{12A3E07E-BE2C-43FC-9874-050D1D1FD2E9}">
      <dgm:prSet/>
      <dgm:spPr/>
      <dgm:t>
        <a:bodyPr/>
        <a:lstStyle/>
        <a:p>
          <a:r>
            <a:rPr lang="en-US"/>
            <a:t>Commencement Date</a:t>
          </a:r>
        </a:p>
      </dgm:t>
    </dgm:pt>
    <dgm:pt modelId="{493A9749-B49C-41DF-AAF0-77CE0C781766}" type="parTrans" cxnId="{2431085A-A702-4136-B71B-91B4921FEB8C}">
      <dgm:prSet/>
      <dgm:spPr/>
      <dgm:t>
        <a:bodyPr/>
        <a:lstStyle/>
        <a:p>
          <a:endParaRPr lang="en-US"/>
        </a:p>
      </dgm:t>
    </dgm:pt>
    <dgm:pt modelId="{88CDD33C-2BC9-479B-91F9-4F9A715E5F16}" type="sibTrans" cxnId="{2431085A-A702-4136-B71B-91B4921FEB8C}">
      <dgm:prSet/>
      <dgm:spPr/>
      <dgm:t>
        <a:bodyPr/>
        <a:lstStyle/>
        <a:p>
          <a:endParaRPr lang="en-US"/>
        </a:p>
      </dgm:t>
    </dgm:pt>
    <dgm:pt modelId="{D67DCECE-A4D9-4154-9279-AF8ED24FAA89}">
      <dgm:prSet/>
      <dgm:spPr/>
      <dgm:t>
        <a:bodyPr/>
        <a:lstStyle/>
        <a:p>
          <a:r>
            <a:rPr lang="en-US"/>
            <a:t>Turnover Date</a:t>
          </a:r>
        </a:p>
      </dgm:t>
    </dgm:pt>
    <dgm:pt modelId="{2DF9638F-0794-4AE9-9012-115553CEC128}" type="parTrans" cxnId="{FFE84B33-E251-4060-85B3-A6A1901E7B55}">
      <dgm:prSet/>
      <dgm:spPr/>
      <dgm:t>
        <a:bodyPr/>
        <a:lstStyle/>
        <a:p>
          <a:endParaRPr lang="en-US"/>
        </a:p>
      </dgm:t>
    </dgm:pt>
    <dgm:pt modelId="{C82C7D0F-27BA-494E-B35F-04EE365CD12E}" type="sibTrans" cxnId="{FFE84B33-E251-4060-85B3-A6A1901E7B55}">
      <dgm:prSet/>
      <dgm:spPr/>
      <dgm:t>
        <a:bodyPr/>
        <a:lstStyle/>
        <a:p>
          <a:endParaRPr lang="en-US"/>
        </a:p>
      </dgm:t>
    </dgm:pt>
    <dgm:pt modelId="{8FD31711-4FF3-4945-B6A4-6BF14576C4CB}">
      <dgm:prSet/>
      <dgm:spPr/>
      <dgm:t>
        <a:bodyPr/>
        <a:lstStyle/>
        <a:p>
          <a:r>
            <a:rPr lang="en-US"/>
            <a:t>Review Schedule Extension Requirements</a:t>
          </a:r>
        </a:p>
      </dgm:t>
    </dgm:pt>
    <dgm:pt modelId="{9E4D0765-1BA0-4F1D-881A-B35A9FE75BD9}" type="parTrans" cxnId="{8ADA10E4-588D-413B-B051-58CEE68FEC98}">
      <dgm:prSet/>
      <dgm:spPr/>
      <dgm:t>
        <a:bodyPr/>
        <a:lstStyle/>
        <a:p>
          <a:endParaRPr lang="en-US"/>
        </a:p>
      </dgm:t>
    </dgm:pt>
    <dgm:pt modelId="{6CC25327-4DAB-4890-AADB-1E6C629500CC}" type="sibTrans" cxnId="{8ADA10E4-588D-413B-B051-58CEE68FEC98}">
      <dgm:prSet/>
      <dgm:spPr/>
      <dgm:t>
        <a:bodyPr/>
        <a:lstStyle/>
        <a:p>
          <a:endParaRPr lang="en-US"/>
        </a:p>
      </dgm:t>
    </dgm:pt>
    <dgm:pt modelId="{8A0B4318-2A3C-418A-92BF-D276CB322093}">
      <dgm:prSet/>
      <dgm:spPr/>
      <dgm:t>
        <a:bodyPr/>
        <a:lstStyle/>
        <a:p>
          <a:r>
            <a:rPr lang="en-US"/>
            <a:t>Upcoming Two Weeks</a:t>
          </a:r>
        </a:p>
      </dgm:t>
    </dgm:pt>
    <dgm:pt modelId="{281F9F69-C293-4E87-97CF-384F69952FFF}" type="parTrans" cxnId="{240E95F4-74B0-4AB0-A4C8-3567CB1CA1E6}">
      <dgm:prSet/>
      <dgm:spPr/>
      <dgm:t>
        <a:bodyPr/>
        <a:lstStyle/>
        <a:p>
          <a:endParaRPr lang="en-US"/>
        </a:p>
      </dgm:t>
    </dgm:pt>
    <dgm:pt modelId="{49C039D5-6D31-4141-A04E-F3308F65610F}" type="sibTrans" cxnId="{240E95F4-74B0-4AB0-A4C8-3567CB1CA1E6}">
      <dgm:prSet/>
      <dgm:spPr/>
      <dgm:t>
        <a:bodyPr/>
        <a:lstStyle/>
        <a:p>
          <a:endParaRPr lang="en-US"/>
        </a:p>
      </dgm:t>
    </dgm:pt>
    <dgm:pt modelId="{3D465A22-6EE1-4898-9C8F-B46C2A7BD569}">
      <dgm:prSet/>
      <dgm:spPr/>
      <dgm:t>
        <a:bodyPr/>
        <a:lstStyle/>
        <a:p>
          <a:r>
            <a:rPr lang="en-US"/>
            <a:t>Potential Delays</a:t>
          </a:r>
        </a:p>
      </dgm:t>
    </dgm:pt>
    <dgm:pt modelId="{1A80D81C-546B-4CC1-A748-127AB5A9376A}" type="parTrans" cxnId="{298673F5-C3B7-463D-9E10-CADB1631F54A}">
      <dgm:prSet/>
      <dgm:spPr/>
      <dgm:t>
        <a:bodyPr/>
        <a:lstStyle/>
        <a:p>
          <a:endParaRPr lang="en-US"/>
        </a:p>
      </dgm:t>
    </dgm:pt>
    <dgm:pt modelId="{879005F6-D866-4112-ABC7-CEA5F8F7F43B}" type="sibTrans" cxnId="{298673F5-C3B7-463D-9E10-CADB1631F54A}">
      <dgm:prSet/>
      <dgm:spPr/>
      <dgm:t>
        <a:bodyPr/>
        <a:lstStyle/>
        <a:p>
          <a:endParaRPr lang="en-US"/>
        </a:p>
      </dgm:t>
    </dgm:pt>
    <dgm:pt modelId="{B057CD2C-1240-4858-8E53-9CB145BD869B}">
      <dgm:prSet/>
      <dgm:spPr/>
      <dgm:t>
        <a:bodyPr/>
        <a:lstStyle/>
        <a:p>
          <a:r>
            <a:rPr lang="en-US" dirty="0"/>
            <a:t>Video Walk Thru (See Slide For Requirements)</a:t>
          </a:r>
        </a:p>
      </dgm:t>
    </dgm:pt>
    <dgm:pt modelId="{40FD0EBF-95DE-4FE6-99D1-16AA9EF374BD}" type="parTrans" cxnId="{ED255458-46F4-44AD-A6CF-F05FE92EEF3E}">
      <dgm:prSet/>
      <dgm:spPr/>
      <dgm:t>
        <a:bodyPr/>
        <a:lstStyle/>
        <a:p>
          <a:endParaRPr lang="en-US"/>
        </a:p>
      </dgm:t>
    </dgm:pt>
    <dgm:pt modelId="{963474DB-037B-42F7-B9A4-FFADF88A6A9A}" type="sibTrans" cxnId="{ED255458-46F4-44AD-A6CF-F05FE92EEF3E}">
      <dgm:prSet/>
      <dgm:spPr/>
      <dgm:t>
        <a:bodyPr/>
        <a:lstStyle/>
        <a:p>
          <a:endParaRPr lang="en-US"/>
        </a:p>
      </dgm:t>
    </dgm:pt>
    <dgm:pt modelId="{EC824020-7EDD-43A5-A53D-29609910DA5F}">
      <dgm:prSet/>
      <dgm:spPr/>
      <dgm:t>
        <a:bodyPr/>
        <a:lstStyle/>
        <a:p>
          <a:r>
            <a:rPr lang="en-US" dirty="0"/>
            <a:t>Confirm Receipt of Weekly Client Summary</a:t>
          </a:r>
        </a:p>
      </dgm:t>
    </dgm:pt>
    <dgm:pt modelId="{2651936B-39A4-4A57-8A84-31583F038D3B}" type="parTrans" cxnId="{90A8FBFD-A6E3-470C-B04B-B0AF03043BA4}">
      <dgm:prSet/>
      <dgm:spPr/>
    </dgm:pt>
    <dgm:pt modelId="{CC15516F-7549-4F5D-8100-359CF5CC8A0E}" type="sibTrans" cxnId="{90A8FBFD-A6E3-470C-B04B-B0AF03043BA4}">
      <dgm:prSet/>
      <dgm:spPr/>
    </dgm:pt>
    <dgm:pt modelId="{239553C9-64BE-4DDF-921D-F13910A1C48C}" type="pres">
      <dgm:prSet presAssocID="{DC345658-5D55-409A-A2E7-7342D5643FFC}" presName="Name0" presStyleCnt="0">
        <dgm:presLayoutVars>
          <dgm:dir/>
          <dgm:animLvl val="lvl"/>
          <dgm:resizeHandles val="exact"/>
        </dgm:presLayoutVars>
      </dgm:prSet>
      <dgm:spPr/>
    </dgm:pt>
    <dgm:pt modelId="{97042C31-94DD-416F-9FA1-252B241AC85B}" type="pres">
      <dgm:prSet presAssocID="{8C091C4A-28EE-4874-AC49-33D4A395FE82}" presName="composite" presStyleCnt="0"/>
      <dgm:spPr/>
    </dgm:pt>
    <dgm:pt modelId="{01ED4B61-CE84-4443-865B-5FE95F7BA7DD}" type="pres">
      <dgm:prSet presAssocID="{8C091C4A-28EE-4874-AC49-33D4A395FE82}" presName="parTx" presStyleLbl="alignNode1" presStyleIdx="0" presStyleCnt="1">
        <dgm:presLayoutVars>
          <dgm:chMax val="0"/>
          <dgm:chPref val="0"/>
          <dgm:bulletEnabled val="1"/>
        </dgm:presLayoutVars>
      </dgm:prSet>
      <dgm:spPr/>
    </dgm:pt>
    <dgm:pt modelId="{99E6E6E6-A275-4B36-B193-D6FC88ED6FE8}" type="pres">
      <dgm:prSet presAssocID="{8C091C4A-28EE-4874-AC49-33D4A395FE82}" presName="desTx" presStyleLbl="alignAccFollowNode1" presStyleIdx="0" presStyleCnt="1">
        <dgm:presLayoutVars>
          <dgm:bulletEnabled val="1"/>
        </dgm:presLayoutVars>
      </dgm:prSet>
      <dgm:spPr/>
    </dgm:pt>
  </dgm:ptLst>
  <dgm:cxnLst>
    <dgm:cxn modelId="{9E02A101-5239-4E59-9461-1245820B89B5}" type="presOf" srcId="{B057CD2C-1240-4858-8E53-9CB145BD869B}" destId="{99E6E6E6-A275-4B36-B193-D6FC88ED6FE8}" srcOrd="0" destOrd="13" presId="urn:microsoft.com/office/officeart/2005/8/layout/hList1"/>
    <dgm:cxn modelId="{1C8C6D03-7FDB-4365-A8AB-325601C41784}" srcId="{E3869250-E91E-44E2-B109-2AFF2A2F3207}" destId="{E92FDE1D-851A-4EEA-8E11-F6BA81A41E61}" srcOrd="1" destOrd="0" parTransId="{B66D03DD-556A-47C5-8599-37B5D77DEAC0}" sibTransId="{E9FEF559-C865-491A-A7BE-F7D168FD6C7C}"/>
    <dgm:cxn modelId="{A82D880A-5144-446D-AE50-45E06A72B19F}" srcId="{8C091C4A-28EE-4874-AC49-33D4A395FE82}" destId="{ED16C5CD-F12B-4231-AAB8-8E23D9A6529F}" srcOrd="3" destOrd="0" parTransId="{1CD82F24-9AB8-4488-B449-5C4955FBECB4}" sibTransId="{35A97637-6E0F-4193-B136-3A29CA660A26}"/>
    <dgm:cxn modelId="{59A2A412-EC33-4087-BC9F-953F926228D8}" type="presOf" srcId="{3D465A22-6EE1-4898-9C8F-B46C2A7BD569}" destId="{99E6E6E6-A275-4B36-B193-D6FC88ED6FE8}" srcOrd="0" destOrd="12" presId="urn:microsoft.com/office/officeart/2005/8/layout/hList1"/>
    <dgm:cxn modelId="{F356441A-F04E-4F88-ABBD-D00C3CCA76A1}" srcId="{E8C8F78E-064A-4103-99E9-6335C2A46B38}" destId="{F33C8076-5460-487C-851E-4A1E8B709C6F}" srcOrd="0" destOrd="0" parTransId="{A9917B3C-7F6C-424A-9A9F-A3ADA1298B40}" sibTransId="{19AA2EC8-6F53-4F14-BC67-E877F62CB34F}"/>
    <dgm:cxn modelId="{E9866A28-405E-4EF5-8190-4141BE8AF1AB}" type="presOf" srcId="{E3869250-E91E-44E2-B109-2AFF2A2F3207}" destId="{99E6E6E6-A275-4B36-B193-D6FC88ED6FE8}" srcOrd="0" destOrd="3" presId="urn:microsoft.com/office/officeart/2005/8/layout/hList1"/>
    <dgm:cxn modelId="{FFE84B33-E251-4060-85B3-A6A1901E7B55}" srcId="{ED16C5CD-F12B-4231-AAB8-8E23D9A6529F}" destId="{D67DCECE-A4D9-4154-9279-AF8ED24FAA89}" srcOrd="1" destOrd="0" parTransId="{2DF9638F-0794-4AE9-9012-115553CEC128}" sibTransId="{C82C7D0F-27BA-494E-B35F-04EE365CD12E}"/>
    <dgm:cxn modelId="{039E4838-FBD3-4B5C-A021-480853FAC5A5}" type="presOf" srcId="{8C091C4A-28EE-4874-AC49-33D4A395FE82}" destId="{01ED4B61-CE84-4443-865B-5FE95F7BA7DD}" srcOrd="0" destOrd="0" presId="urn:microsoft.com/office/officeart/2005/8/layout/hList1"/>
    <dgm:cxn modelId="{E4D4B460-2D3C-4C8C-9AD1-68FFC67A9420}" srcId="{8C091C4A-28EE-4874-AC49-33D4A395FE82}" destId="{E3869250-E91E-44E2-B109-2AFF2A2F3207}" srcOrd="2" destOrd="0" parTransId="{DD1038BC-1C6E-487C-BA16-955C6FEFEA71}" sibTransId="{21A13E2B-24A2-487C-B9C8-06C2C975668E}"/>
    <dgm:cxn modelId="{7A518561-0547-4144-A6A2-7980244B66E4}" srcId="{8C091C4A-28EE-4874-AC49-33D4A395FE82}" destId="{E8C8F78E-064A-4103-99E9-6335C2A46B38}" srcOrd="0" destOrd="0" parTransId="{6A67349B-3A1E-43F1-A4FC-84EF06A7B24D}" sibTransId="{337DE878-E3AA-4AD4-B11E-A74FEE409604}"/>
    <dgm:cxn modelId="{02718545-1261-4464-93C3-FDCDA3B36213}" type="presOf" srcId="{37CD70C7-B5E6-4692-96BC-AE4084910469}" destId="{99E6E6E6-A275-4B36-B193-D6FC88ED6FE8}" srcOrd="0" destOrd="4" presId="urn:microsoft.com/office/officeart/2005/8/layout/hList1"/>
    <dgm:cxn modelId="{5DE99D6E-7A92-40A8-8E38-AA1C56D5F16C}" srcId="{E3869250-E91E-44E2-B109-2AFF2A2F3207}" destId="{DDCB01B8-93EA-41DB-874B-3B87105101D0}" srcOrd="2" destOrd="0" parTransId="{64D487F4-6CDA-4DA3-906C-92F919BDBC28}" sibTransId="{AAEB6C72-17C2-4A74-825C-7305D6A63081}"/>
    <dgm:cxn modelId="{7F55E951-7279-4CBB-809F-E60DD04A6D8F}" type="presOf" srcId="{ED16C5CD-F12B-4231-AAB8-8E23D9A6529F}" destId="{99E6E6E6-A275-4B36-B193-D6FC88ED6FE8}" srcOrd="0" destOrd="7" presId="urn:microsoft.com/office/officeart/2005/8/layout/hList1"/>
    <dgm:cxn modelId="{6E394773-8E55-4206-AFEF-006FCD662D30}" type="presOf" srcId="{8FD31711-4FF3-4945-B6A4-6BF14576C4CB}" destId="{99E6E6E6-A275-4B36-B193-D6FC88ED6FE8}" srcOrd="0" destOrd="10" presId="urn:microsoft.com/office/officeart/2005/8/layout/hList1"/>
    <dgm:cxn modelId="{ED255458-46F4-44AD-A6CF-F05FE92EEF3E}" srcId="{8C091C4A-28EE-4874-AC49-33D4A395FE82}" destId="{B057CD2C-1240-4858-8E53-9CB145BD869B}" srcOrd="4" destOrd="0" parTransId="{40FD0EBF-95DE-4FE6-99D1-16AA9EF374BD}" sibTransId="{963474DB-037B-42F7-B9A4-FFADF88A6A9A}"/>
    <dgm:cxn modelId="{A4B81479-23E5-4E10-B9D2-CFB6534922A4}" type="presOf" srcId="{D67DCECE-A4D9-4154-9279-AF8ED24FAA89}" destId="{99E6E6E6-A275-4B36-B193-D6FC88ED6FE8}" srcOrd="0" destOrd="9" presId="urn:microsoft.com/office/officeart/2005/8/layout/hList1"/>
    <dgm:cxn modelId="{2431085A-A702-4136-B71B-91B4921FEB8C}" srcId="{ED16C5CD-F12B-4231-AAB8-8E23D9A6529F}" destId="{12A3E07E-BE2C-43FC-9874-050D1D1FD2E9}" srcOrd="0" destOrd="0" parTransId="{493A9749-B49C-41DF-AAF0-77CE0C781766}" sibTransId="{88CDD33C-2BC9-479B-91F9-4F9A715E5F16}"/>
    <dgm:cxn modelId="{3EFCD586-FBEF-4AE0-B0F0-D7FCD985E863}" type="presOf" srcId="{8A0B4318-2A3C-418A-92BF-D276CB322093}" destId="{99E6E6E6-A275-4B36-B193-D6FC88ED6FE8}" srcOrd="0" destOrd="11" presId="urn:microsoft.com/office/officeart/2005/8/layout/hList1"/>
    <dgm:cxn modelId="{A6EBF499-BBF7-4773-8600-4D6DE83ED837}" type="presOf" srcId="{E92FDE1D-851A-4EEA-8E11-F6BA81A41E61}" destId="{99E6E6E6-A275-4B36-B193-D6FC88ED6FE8}" srcOrd="0" destOrd="5" presId="urn:microsoft.com/office/officeart/2005/8/layout/hList1"/>
    <dgm:cxn modelId="{6B12B3A0-204B-4C63-9D39-DF2F3073957A}" type="presOf" srcId="{12A3E07E-BE2C-43FC-9874-050D1D1FD2E9}" destId="{99E6E6E6-A275-4B36-B193-D6FC88ED6FE8}" srcOrd="0" destOrd="8" presId="urn:microsoft.com/office/officeart/2005/8/layout/hList1"/>
    <dgm:cxn modelId="{90C8FEA7-554A-48E6-AB2E-A0CA6B434E07}" type="presOf" srcId="{EC824020-7EDD-43A5-A53D-29609910DA5F}" destId="{99E6E6E6-A275-4B36-B193-D6FC88ED6FE8}" srcOrd="0" destOrd="2" presId="urn:microsoft.com/office/officeart/2005/8/layout/hList1"/>
    <dgm:cxn modelId="{93633BA9-86DA-40C9-8443-258D875BA35A}" type="presOf" srcId="{DC345658-5D55-409A-A2E7-7342D5643FFC}" destId="{239553C9-64BE-4DDF-921D-F13910A1C48C}" srcOrd="0" destOrd="0" presId="urn:microsoft.com/office/officeart/2005/8/layout/hList1"/>
    <dgm:cxn modelId="{ACA47DC9-A70F-4BA1-92A6-422C7FDDE954}" srcId="{DC345658-5D55-409A-A2E7-7342D5643FFC}" destId="{8C091C4A-28EE-4874-AC49-33D4A395FE82}" srcOrd="0" destOrd="0" parTransId="{9D68E44E-5BD0-4F40-907C-C09182CEE187}" sibTransId="{E1C7D3D6-6763-4F68-876B-513A4194F2B1}"/>
    <dgm:cxn modelId="{E0A286CB-32E6-45C0-9E09-ED2CDEA93126}" type="presOf" srcId="{E8C8F78E-064A-4103-99E9-6335C2A46B38}" destId="{99E6E6E6-A275-4B36-B193-D6FC88ED6FE8}" srcOrd="0" destOrd="0" presId="urn:microsoft.com/office/officeart/2005/8/layout/hList1"/>
    <dgm:cxn modelId="{8ADA10E4-588D-413B-B051-58CEE68FEC98}" srcId="{ED16C5CD-F12B-4231-AAB8-8E23D9A6529F}" destId="{8FD31711-4FF3-4945-B6A4-6BF14576C4CB}" srcOrd="2" destOrd="0" parTransId="{9E4D0765-1BA0-4F1D-881A-B35A9FE75BD9}" sibTransId="{6CC25327-4DAB-4890-AADB-1E6C629500CC}"/>
    <dgm:cxn modelId="{D1F6DCE5-526C-4273-83E2-CB7ED92E9EED}" srcId="{E3869250-E91E-44E2-B109-2AFF2A2F3207}" destId="{37CD70C7-B5E6-4692-96BC-AE4084910469}" srcOrd="0" destOrd="0" parTransId="{779D62D7-347E-4281-9BEA-C39F78CBD34E}" sibTransId="{7523E824-17FF-4D33-BCD0-B670C0E6FD65}"/>
    <dgm:cxn modelId="{478739F4-DEA5-4804-9F03-2BC498461484}" type="presOf" srcId="{F33C8076-5460-487C-851E-4A1E8B709C6F}" destId="{99E6E6E6-A275-4B36-B193-D6FC88ED6FE8}" srcOrd="0" destOrd="1" presId="urn:microsoft.com/office/officeart/2005/8/layout/hList1"/>
    <dgm:cxn modelId="{240E95F4-74B0-4AB0-A4C8-3567CB1CA1E6}" srcId="{ED16C5CD-F12B-4231-AAB8-8E23D9A6529F}" destId="{8A0B4318-2A3C-418A-92BF-D276CB322093}" srcOrd="3" destOrd="0" parTransId="{281F9F69-C293-4E87-97CF-384F69952FFF}" sibTransId="{49C039D5-6D31-4141-A04E-F3308F65610F}"/>
    <dgm:cxn modelId="{298673F5-C3B7-463D-9E10-CADB1631F54A}" srcId="{ED16C5CD-F12B-4231-AAB8-8E23D9A6529F}" destId="{3D465A22-6EE1-4898-9C8F-B46C2A7BD569}" srcOrd="4" destOrd="0" parTransId="{1A80D81C-546B-4CC1-A748-127AB5A9376A}" sibTransId="{879005F6-D866-4112-ABC7-CEA5F8F7F43B}"/>
    <dgm:cxn modelId="{C6ED19FA-DFAB-4157-B931-6812BC155C88}" type="presOf" srcId="{DDCB01B8-93EA-41DB-874B-3B87105101D0}" destId="{99E6E6E6-A275-4B36-B193-D6FC88ED6FE8}" srcOrd="0" destOrd="6" presId="urn:microsoft.com/office/officeart/2005/8/layout/hList1"/>
    <dgm:cxn modelId="{90A8FBFD-A6E3-470C-B04B-B0AF03043BA4}" srcId="{8C091C4A-28EE-4874-AC49-33D4A395FE82}" destId="{EC824020-7EDD-43A5-A53D-29609910DA5F}" srcOrd="1" destOrd="0" parTransId="{2651936B-39A4-4A57-8A84-31583F038D3B}" sibTransId="{CC15516F-7549-4F5D-8100-359CF5CC8A0E}"/>
    <dgm:cxn modelId="{A856D8B9-A912-4827-A65D-079847663C62}" type="presParOf" srcId="{239553C9-64BE-4DDF-921D-F13910A1C48C}" destId="{97042C31-94DD-416F-9FA1-252B241AC85B}" srcOrd="0" destOrd="0" presId="urn:microsoft.com/office/officeart/2005/8/layout/hList1"/>
    <dgm:cxn modelId="{928F30FD-A06A-460B-8C40-168F46E3D7AD}" type="presParOf" srcId="{97042C31-94DD-416F-9FA1-252B241AC85B}" destId="{01ED4B61-CE84-4443-865B-5FE95F7BA7DD}" srcOrd="0" destOrd="0" presId="urn:microsoft.com/office/officeart/2005/8/layout/hList1"/>
    <dgm:cxn modelId="{B2B968F7-528C-4502-B84E-616978E22C69}" type="presParOf" srcId="{97042C31-94DD-416F-9FA1-252B241AC85B}" destId="{99E6E6E6-A275-4B36-B193-D6FC88ED6F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4B61-CE84-4443-865B-5FE95F7BA7DD}">
      <dsp:nvSpPr>
        <dsp:cNvPr id="0" name=""/>
        <dsp:cNvSpPr/>
      </dsp:nvSpPr>
      <dsp:spPr>
        <a:xfrm>
          <a:off x="0" y="12788"/>
          <a:ext cx="10515600" cy="4608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Biweekly Client Walk Thru Agenda</a:t>
          </a:r>
        </a:p>
      </dsp:txBody>
      <dsp:txXfrm>
        <a:off x="0" y="12788"/>
        <a:ext cx="10515600" cy="460800"/>
      </dsp:txXfrm>
    </dsp:sp>
    <dsp:sp modelId="{99E6E6E6-A275-4B36-B193-D6FC88ED6FE8}">
      <dsp:nvSpPr>
        <dsp:cNvPr id="0" name=""/>
        <dsp:cNvSpPr/>
      </dsp:nvSpPr>
      <dsp:spPr>
        <a:xfrm>
          <a:off x="0" y="473589"/>
          <a:ext cx="10515600" cy="386496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General Discussion</a:t>
          </a:r>
        </a:p>
        <a:p>
          <a:pPr marL="342900" lvl="2" indent="-171450" algn="l" defTabSz="711200">
            <a:lnSpc>
              <a:spcPct val="90000"/>
            </a:lnSpc>
            <a:spcBef>
              <a:spcPct val="0"/>
            </a:spcBef>
            <a:spcAft>
              <a:spcPct val="15000"/>
            </a:spcAft>
            <a:buChar char="•"/>
          </a:pPr>
          <a:r>
            <a:rPr lang="en-US" sz="1600" kern="1200" dirty="0"/>
            <a:t>Go Through Anything Deemed Important From the daily internal meetings and weekly client summary. </a:t>
          </a:r>
        </a:p>
        <a:p>
          <a:pPr marL="171450" lvl="1" indent="-171450" algn="l" defTabSz="711200">
            <a:lnSpc>
              <a:spcPct val="90000"/>
            </a:lnSpc>
            <a:spcBef>
              <a:spcPct val="0"/>
            </a:spcBef>
            <a:spcAft>
              <a:spcPct val="15000"/>
            </a:spcAft>
            <a:buChar char="•"/>
          </a:pPr>
          <a:r>
            <a:rPr lang="en-US" sz="1600" kern="1200" dirty="0"/>
            <a:t>Confirm Receipt of Weekly Client Summary</a:t>
          </a:r>
        </a:p>
        <a:p>
          <a:pPr marL="171450" lvl="1" indent="-171450" algn="l" defTabSz="711200">
            <a:lnSpc>
              <a:spcPct val="90000"/>
            </a:lnSpc>
            <a:spcBef>
              <a:spcPct val="0"/>
            </a:spcBef>
            <a:spcAft>
              <a:spcPct val="15000"/>
            </a:spcAft>
            <a:buChar char="•"/>
          </a:pPr>
          <a:r>
            <a:rPr lang="en-US" sz="1600" kern="1200" dirty="0"/>
            <a:t>Review Procore Dashboard</a:t>
          </a:r>
        </a:p>
        <a:p>
          <a:pPr marL="342900" lvl="2" indent="-171450" algn="l" defTabSz="711200">
            <a:lnSpc>
              <a:spcPct val="90000"/>
            </a:lnSpc>
            <a:spcBef>
              <a:spcPct val="0"/>
            </a:spcBef>
            <a:spcAft>
              <a:spcPct val="15000"/>
            </a:spcAft>
            <a:buChar char="•"/>
          </a:pPr>
          <a:r>
            <a:rPr lang="en-US" sz="1600" kern="1200"/>
            <a:t>RFI’s</a:t>
          </a:r>
        </a:p>
        <a:p>
          <a:pPr marL="342900" lvl="2" indent="-171450" algn="l" defTabSz="711200">
            <a:lnSpc>
              <a:spcPct val="90000"/>
            </a:lnSpc>
            <a:spcBef>
              <a:spcPct val="0"/>
            </a:spcBef>
            <a:spcAft>
              <a:spcPct val="15000"/>
            </a:spcAft>
            <a:buChar char="•"/>
          </a:pPr>
          <a:r>
            <a:rPr lang="en-US" sz="1600" kern="1200" dirty="0"/>
            <a:t>Submittals</a:t>
          </a:r>
        </a:p>
        <a:p>
          <a:pPr marL="342900" lvl="2" indent="-171450" algn="l" defTabSz="711200">
            <a:lnSpc>
              <a:spcPct val="90000"/>
            </a:lnSpc>
            <a:spcBef>
              <a:spcPct val="0"/>
            </a:spcBef>
            <a:spcAft>
              <a:spcPct val="15000"/>
            </a:spcAft>
            <a:buChar char="•"/>
          </a:pPr>
          <a:r>
            <a:rPr lang="en-US" sz="1600" kern="1200"/>
            <a:t>Open Change Orders</a:t>
          </a:r>
        </a:p>
        <a:p>
          <a:pPr marL="171450" lvl="1" indent="-171450" algn="l" defTabSz="711200">
            <a:lnSpc>
              <a:spcPct val="90000"/>
            </a:lnSpc>
            <a:spcBef>
              <a:spcPct val="0"/>
            </a:spcBef>
            <a:spcAft>
              <a:spcPct val="15000"/>
            </a:spcAft>
            <a:buChar char="•"/>
          </a:pPr>
          <a:r>
            <a:rPr lang="en-US" sz="1600" kern="1200"/>
            <a:t>Review Schedule</a:t>
          </a:r>
        </a:p>
        <a:p>
          <a:pPr marL="342900" lvl="2" indent="-171450" algn="l" defTabSz="711200">
            <a:lnSpc>
              <a:spcPct val="90000"/>
            </a:lnSpc>
            <a:spcBef>
              <a:spcPct val="0"/>
            </a:spcBef>
            <a:spcAft>
              <a:spcPct val="15000"/>
            </a:spcAft>
            <a:buChar char="•"/>
          </a:pPr>
          <a:r>
            <a:rPr lang="en-US" sz="1600" kern="1200"/>
            <a:t>Commencement Date</a:t>
          </a:r>
        </a:p>
        <a:p>
          <a:pPr marL="342900" lvl="2" indent="-171450" algn="l" defTabSz="711200">
            <a:lnSpc>
              <a:spcPct val="90000"/>
            </a:lnSpc>
            <a:spcBef>
              <a:spcPct val="0"/>
            </a:spcBef>
            <a:spcAft>
              <a:spcPct val="15000"/>
            </a:spcAft>
            <a:buChar char="•"/>
          </a:pPr>
          <a:r>
            <a:rPr lang="en-US" sz="1600" kern="1200"/>
            <a:t>Turnover Date</a:t>
          </a:r>
        </a:p>
        <a:p>
          <a:pPr marL="342900" lvl="2" indent="-171450" algn="l" defTabSz="711200">
            <a:lnSpc>
              <a:spcPct val="90000"/>
            </a:lnSpc>
            <a:spcBef>
              <a:spcPct val="0"/>
            </a:spcBef>
            <a:spcAft>
              <a:spcPct val="15000"/>
            </a:spcAft>
            <a:buChar char="•"/>
          </a:pPr>
          <a:r>
            <a:rPr lang="en-US" sz="1600" kern="1200"/>
            <a:t>Review Schedule Extension Requirements</a:t>
          </a:r>
        </a:p>
        <a:p>
          <a:pPr marL="342900" lvl="2" indent="-171450" algn="l" defTabSz="711200">
            <a:lnSpc>
              <a:spcPct val="90000"/>
            </a:lnSpc>
            <a:spcBef>
              <a:spcPct val="0"/>
            </a:spcBef>
            <a:spcAft>
              <a:spcPct val="15000"/>
            </a:spcAft>
            <a:buChar char="•"/>
          </a:pPr>
          <a:r>
            <a:rPr lang="en-US" sz="1600" kern="1200"/>
            <a:t>Upcoming Two Weeks</a:t>
          </a:r>
        </a:p>
        <a:p>
          <a:pPr marL="342900" lvl="2" indent="-171450" algn="l" defTabSz="711200">
            <a:lnSpc>
              <a:spcPct val="90000"/>
            </a:lnSpc>
            <a:spcBef>
              <a:spcPct val="0"/>
            </a:spcBef>
            <a:spcAft>
              <a:spcPct val="15000"/>
            </a:spcAft>
            <a:buChar char="•"/>
          </a:pPr>
          <a:r>
            <a:rPr lang="en-US" sz="1600" kern="1200"/>
            <a:t>Potential Delays</a:t>
          </a:r>
        </a:p>
        <a:p>
          <a:pPr marL="171450" lvl="1" indent="-171450" algn="l" defTabSz="711200">
            <a:lnSpc>
              <a:spcPct val="90000"/>
            </a:lnSpc>
            <a:spcBef>
              <a:spcPct val="0"/>
            </a:spcBef>
            <a:spcAft>
              <a:spcPct val="15000"/>
            </a:spcAft>
            <a:buChar char="•"/>
          </a:pPr>
          <a:r>
            <a:rPr lang="en-US" sz="1600" kern="1200" dirty="0"/>
            <a:t>Video Walk Thru (See Slide For Requirements)</a:t>
          </a:r>
        </a:p>
      </dsp:txBody>
      <dsp:txXfrm>
        <a:off x="0" y="473589"/>
        <a:ext cx="10515600" cy="3864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DC7E-9431-BC92-D367-401EFF13B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FCACE-3A9B-8610-E6D0-92B55AAE8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33102-CD6C-3EDF-345D-F1EBB8AB2E2C}"/>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5" name="Footer Placeholder 4">
            <a:extLst>
              <a:ext uri="{FF2B5EF4-FFF2-40B4-BE49-F238E27FC236}">
                <a16:creationId xmlns:a16="http://schemas.microsoft.com/office/drawing/2014/main" id="{30EE5DCD-0714-7126-4758-F89D0C2EC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46E79-3CC1-9086-4914-4AA2F671C3A4}"/>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2643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D02A-31AC-BF04-7936-4C4DBDD8CA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107F5-D6D8-9926-54EE-8966DC57EC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09C85-39E4-A20C-73F4-524BF063031B}"/>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5" name="Footer Placeholder 4">
            <a:extLst>
              <a:ext uri="{FF2B5EF4-FFF2-40B4-BE49-F238E27FC236}">
                <a16:creationId xmlns:a16="http://schemas.microsoft.com/office/drawing/2014/main" id="{B9ACFCEB-AB85-1DD9-6A00-B52E39253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745B4-B133-B5E3-E414-DC98BE3D8291}"/>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384577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351B-3C76-17CF-40C0-1EA047775D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E568C-4A20-6E0F-8368-237CC1D6D3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2011F-FFA5-F94A-E900-213BB5F1B87D}"/>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5" name="Footer Placeholder 4">
            <a:extLst>
              <a:ext uri="{FF2B5EF4-FFF2-40B4-BE49-F238E27FC236}">
                <a16:creationId xmlns:a16="http://schemas.microsoft.com/office/drawing/2014/main" id="{BF9C5411-E02A-FB32-1767-E47F1A564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9E06-FAC8-D671-044E-797ABEDE6449}"/>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12684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E5A7-390F-433C-DE64-66F4875C3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A15EB-ADEC-789E-8EF0-8C1312235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04A97-9904-F7DC-0214-B531CF810612}"/>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5" name="Footer Placeholder 4">
            <a:extLst>
              <a:ext uri="{FF2B5EF4-FFF2-40B4-BE49-F238E27FC236}">
                <a16:creationId xmlns:a16="http://schemas.microsoft.com/office/drawing/2014/main" id="{B816E1D9-5426-40F3-1761-96CD2A12A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207C9-D752-3ACF-83E9-BBFE12F74124}"/>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361514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B8CC-0F79-63C1-64C6-040D97994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3643E-AF5F-0291-793F-A0C8D3A219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D09DDD-0178-EE55-30E1-9D4884BF58E6}"/>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5" name="Footer Placeholder 4">
            <a:extLst>
              <a:ext uri="{FF2B5EF4-FFF2-40B4-BE49-F238E27FC236}">
                <a16:creationId xmlns:a16="http://schemas.microsoft.com/office/drawing/2014/main" id="{DD9E78F9-BB97-8BC7-A378-5F1F321C2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7A382-B92F-00C8-14B8-C705E28E21E6}"/>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244840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067E-73B5-25E9-EF91-A74F02327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8A4F2-4B36-2112-7122-93EEFD39C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1D979-C28B-EC17-5FF8-324A0A5286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82263-085D-649E-24D4-2821DD5F42AA}"/>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6" name="Footer Placeholder 5">
            <a:extLst>
              <a:ext uri="{FF2B5EF4-FFF2-40B4-BE49-F238E27FC236}">
                <a16:creationId xmlns:a16="http://schemas.microsoft.com/office/drawing/2014/main" id="{1C2050B3-2DD4-9418-3F8B-C622B0BBA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B787E-97ED-9807-46C5-8011428E144D}"/>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426438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95B6-547F-BFA3-87FC-4F32B6ABC3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CCDAA-D819-C5F7-0839-438F37F53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8BEE5-D447-12BD-AEC9-CC738E0E66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28423-69BA-FBAC-77A8-3354ED984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4084EA-205D-4D31-A615-D37C58876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13B3C4-89C8-4C1B-F788-9090A5D83F2A}"/>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8" name="Footer Placeholder 7">
            <a:extLst>
              <a:ext uri="{FF2B5EF4-FFF2-40B4-BE49-F238E27FC236}">
                <a16:creationId xmlns:a16="http://schemas.microsoft.com/office/drawing/2014/main" id="{980DFC7D-EC19-F069-214A-6F80525F6F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2EE0D6-8F8F-F2AB-5C6D-7B53A9083476}"/>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330267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C3BC-A38A-113B-BA5F-FD2FC5057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12396-B517-8FF8-2935-5A416477C472}"/>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4" name="Footer Placeholder 3">
            <a:extLst>
              <a:ext uri="{FF2B5EF4-FFF2-40B4-BE49-F238E27FC236}">
                <a16:creationId xmlns:a16="http://schemas.microsoft.com/office/drawing/2014/main" id="{83A2B1DD-D89E-EF36-CDF8-F609862BD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46427F-722B-1440-FC0E-0D6CF365A8AE}"/>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179341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8334B-9F10-A164-AABF-8FC6169CC4E0}"/>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3" name="Footer Placeholder 2">
            <a:extLst>
              <a:ext uri="{FF2B5EF4-FFF2-40B4-BE49-F238E27FC236}">
                <a16:creationId xmlns:a16="http://schemas.microsoft.com/office/drawing/2014/main" id="{93378F91-E111-897E-3368-66D3C5EDFE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8EFC7-F9D1-4EE5-5ED9-4610ADE637F8}"/>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22885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1450-126E-FAA2-9D43-E4227A824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584CD-2C01-F9A4-1886-A5F5BEABE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D14EA-C3B8-89F1-D813-DB76A576B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2C8-18AC-7480-BA69-89D39A2A07C9}"/>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6" name="Footer Placeholder 5">
            <a:extLst>
              <a:ext uri="{FF2B5EF4-FFF2-40B4-BE49-F238E27FC236}">
                <a16:creationId xmlns:a16="http://schemas.microsoft.com/office/drawing/2014/main" id="{E78D10EA-4A93-0153-4430-92728C4CC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8433B-0D69-D0F0-DF08-1A4AD992ACCD}"/>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378877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302B-C72C-4C02-C851-A3733CC8A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AA06D3-926F-C885-B05D-8E812C1A8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F2DF5-6571-0B54-8112-ED047C70E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55FF2-5E33-6313-AAB1-78D9D75D66F7}"/>
              </a:ext>
            </a:extLst>
          </p:cNvPr>
          <p:cNvSpPr>
            <a:spLocks noGrp="1"/>
          </p:cNvSpPr>
          <p:nvPr>
            <p:ph type="dt" sz="half" idx="10"/>
          </p:nvPr>
        </p:nvSpPr>
        <p:spPr/>
        <p:txBody>
          <a:bodyPr/>
          <a:lstStyle/>
          <a:p>
            <a:fld id="{36F6D713-4A6E-411D-B888-E46106063C32}" type="datetimeFigureOut">
              <a:rPr lang="en-US" smtClean="0"/>
              <a:t>3/15/2024</a:t>
            </a:fld>
            <a:endParaRPr lang="en-US"/>
          </a:p>
        </p:txBody>
      </p:sp>
      <p:sp>
        <p:nvSpPr>
          <p:cNvPr id="6" name="Footer Placeholder 5">
            <a:extLst>
              <a:ext uri="{FF2B5EF4-FFF2-40B4-BE49-F238E27FC236}">
                <a16:creationId xmlns:a16="http://schemas.microsoft.com/office/drawing/2014/main" id="{83B3598D-27D5-5BB8-2255-AF5690D84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445ED-F2E9-9DAE-4C86-5FF86F6F6BDD}"/>
              </a:ext>
            </a:extLst>
          </p:cNvPr>
          <p:cNvSpPr>
            <a:spLocks noGrp="1"/>
          </p:cNvSpPr>
          <p:nvPr>
            <p:ph type="sldNum" sz="quarter" idx="12"/>
          </p:nvPr>
        </p:nvSpPr>
        <p:spPr/>
        <p:txBody>
          <a:bodyPr/>
          <a:lstStyle/>
          <a:p>
            <a:fld id="{C6C493A3-E96C-4A92-8AA8-6933E7F1E2CA}" type="slidenum">
              <a:rPr lang="en-US" smtClean="0"/>
              <a:t>‹#›</a:t>
            </a:fld>
            <a:endParaRPr lang="en-US"/>
          </a:p>
        </p:txBody>
      </p:sp>
    </p:spTree>
    <p:extLst>
      <p:ext uri="{BB962C8B-B14F-4D97-AF65-F5344CB8AC3E}">
        <p14:creationId xmlns:p14="http://schemas.microsoft.com/office/powerpoint/2010/main" val="76867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12CBF-C42A-00FA-3BD6-126057908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A53314-3C0F-F99F-FF1F-D9764EF3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A51C7-9D47-4F81-858A-75FBE0B22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6D713-4A6E-411D-B888-E46106063C32}" type="datetimeFigureOut">
              <a:rPr lang="en-US" smtClean="0"/>
              <a:t>3/15/2024</a:t>
            </a:fld>
            <a:endParaRPr lang="en-US"/>
          </a:p>
        </p:txBody>
      </p:sp>
      <p:sp>
        <p:nvSpPr>
          <p:cNvPr id="5" name="Footer Placeholder 4">
            <a:extLst>
              <a:ext uri="{FF2B5EF4-FFF2-40B4-BE49-F238E27FC236}">
                <a16:creationId xmlns:a16="http://schemas.microsoft.com/office/drawing/2014/main" id="{C29EB85B-FA50-F943-1F73-23B39EB50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C21831-D969-5BF2-9346-DA6FAF654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C493A3-E96C-4A92-8AA8-6933E7F1E2CA}" type="slidenum">
              <a:rPr lang="en-US" smtClean="0"/>
              <a:t>‹#›</a:t>
            </a:fld>
            <a:endParaRPr lang="en-US"/>
          </a:p>
        </p:txBody>
      </p:sp>
    </p:spTree>
    <p:extLst>
      <p:ext uri="{BB962C8B-B14F-4D97-AF65-F5344CB8AC3E}">
        <p14:creationId xmlns:p14="http://schemas.microsoft.com/office/powerpoint/2010/main" val="4270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0998-E1C4-E597-BFF7-0029DD1AF4C3}"/>
              </a:ext>
            </a:extLst>
          </p:cNvPr>
          <p:cNvSpPr>
            <a:spLocks noGrp="1"/>
          </p:cNvSpPr>
          <p:nvPr>
            <p:ph type="ctrTitle"/>
          </p:nvPr>
        </p:nvSpPr>
        <p:spPr>
          <a:xfrm>
            <a:off x="838200" y="2483630"/>
            <a:ext cx="4654339" cy="1266735"/>
          </a:xfrm>
        </p:spPr>
        <p:txBody>
          <a:bodyPr anchor="t">
            <a:normAutofit/>
          </a:bodyPr>
          <a:lstStyle/>
          <a:p>
            <a:pPr algn="l"/>
            <a:r>
              <a:rPr lang="en-US" sz="4000" dirty="0"/>
              <a:t>Project Walk Thru Agenda’s</a:t>
            </a:r>
          </a:p>
        </p:txBody>
      </p:sp>
      <p:sp>
        <p:nvSpPr>
          <p:cNvPr id="3" name="Subtitle 2">
            <a:extLst>
              <a:ext uri="{FF2B5EF4-FFF2-40B4-BE49-F238E27FC236}">
                <a16:creationId xmlns:a16="http://schemas.microsoft.com/office/drawing/2014/main" id="{D300905D-ABE1-2D5B-E0EC-DB09E6D6310C}"/>
              </a:ext>
            </a:extLst>
          </p:cNvPr>
          <p:cNvSpPr>
            <a:spLocks noGrp="1"/>
          </p:cNvSpPr>
          <p:nvPr>
            <p:ph type="subTitle" idx="1"/>
          </p:nvPr>
        </p:nvSpPr>
        <p:spPr>
          <a:xfrm flipH="1" flipV="1">
            <a:off x="5521540" y="5981701"/>
            <a:ext cx="574459" cy="81474"/>
          </a:xfrm>
        </p:spPr>
        <p:txBody>
          <a:bodyPr anchor="ctr">
            <a:normAutofit fontScale="25000" lnSpcReduction="20000"/>
          </a:bodyPr>
          <a:lstStyle/>
          <a:p>
            <a:pPr algn="l"/>
            <a:endParaRPr lang="en-US" sz="2000" dirty="0"/>
          </a:p>
        </p:txBody>
      </p:sp>
      <p:pic>
        <p:nvPicPr>
          <p:cNvPr id="5" name="Picture 4" descr="Writing an appointment on a paper agenda">
            <a:extLst>
              <a:ext uri="{FF2B5EF4-FFF2-40B4-BE49-F238E27FC236}">
                <a16:creationId xmlns:a16="http://schemas.microsoft.com/office/drawing/2014/main" id="{E935CFA8-F1CC-3FB4-9B51-CE2FED1A89B7}"/>
              </a:ext>
            </a:extLst>
          </p:cNvPr>
          <p:cNvPicPr>
            <a:picLocks noChangeAspect="1"/>
          </p:cNvPicPr>
          <p:nvPr/>
        </p:nvPicPr>
        <p:blipFill rotWithShape="1">
          <a:blip r:embed="rId2"/>
          <a:srcRect r="45951" b="-2"/>
          <a:stretch/>
        </p:blipFill>
        <p:spPr>
          <a:xfrm>
            <a:off x="6638988" y="-1"/>
            <a:ext cx="5553012" cy="6858001"/>
          </a:xfrm>
          <a:prstGeom prst="rect">
            <a:avLst/>
          </a:prstGeom>
        </p:spPr>
      </p:pic>
      <p:grpSp>
        <p:nvGrpSpPr>
          <p:cNvPr id="9" name="Group 8">
            <a:extLst>
              <a:ext uri="{FF2B5EF4-FFF2-40B4-BE49-F238E27FC236}">
                <a16:creationId xmlns:a16="http://schemas.microsoft.com/office/drawing/2014/main" id="{F2C2385A-6F3A-07EF-D18E-AA9E680CE4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6794B55E-EB5A-B230-96EA-54C8AEB19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58827A-DDAE-A009-92D2-4F4452814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4374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FAF24D-E41B-AA3D-04CF-81E31FE8EF16}"/>
              </a:ext>
            </a:extLst>
          </p:cNvPr>
          <p:cNvSpPr txBox="1"/>
          <p:nvPr/>
        </p:nvSpPr>
        <p:spPr>
          <a:xfrm>
            <a:off x="761800" y="-177420"/>
            <a:ext cx="5334197" cy="4708478"/>
          </a:xfrm>
          <a:prstGeom prst="rect">
            <a:avLst/>
          </a:prstGeom>
        </p:spPr>
        <p:txBody>
          <a:bodyPr vert="horz" lIns="91440" tIns="45720" rIns="91440" bIns="45720" rtlCol="0" anchor="ctr">
            <a:normAutofit/>
          </a:bodyPr>
          <a:lstStyle/>
          <a:p>
            <a:pPr>
              <a:lnSpc>
                <a:spcPct val="90000"/>
              </a:lnSpc>
              <a:spcAft>
                <a:spcPts val="600"/>
              </a:spcAft>
            </a:pPr>
            <a:r>
              <a:rPr lang="en-US" sz="1700" dirty="0"/>
              <a:t>Current market conditions in the construction industry consist of labor shortages, long lead times on material delivery, high client expectations and tremendous competition.  AnCor must be better than our competition with the level of sophistication we bring to a project in terms of our communication and problem solving abilities.  Ensuring we have proper communication with all team members based on regularly occurring meetings with  clear agendas will help our delivery process ensuring better client satisfaction.</a:t>
            </a:r>
          </a:p>
        </p:txBody>
      </p:sp>
      <p:pic>
        <p:nvPicPr>
          <p:cNvPr id="4" name="Picture 3" descr="Sunset silhouette of scaffolding in construction site">
            <a:extLst>
              <a:ext uri="{FF2B5EF4-FFF2-40B4-BE49-F238E27FC236}">
                <a16:creationId xmlns:a16="http://schemas.microsoft.com/office/drawing/2014/main" id="{B772E0BA-33DB-FCCE-C90F-612EE214FB5D}"/>
              </a:ext>
            </a:extLst>
          </p:cNvPr>
          <p:cNvPicPr>
            <a:picLocks noChangeAspect="1"/>
          </p:cNvPicPr>
          <p:nvPr/>
        </p:nvPicPr>
        <p:blipFill rotWithShape="1">
          <a:blip r:embed="rId2"/>
          <a:srcRect l="26009" r="2215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6518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ne in a crowd">
            <a:extLst>
              <a:ext uri="{FF2B5EF4-FFF2-40B4-BE49-F238E27FC236}">
                <a16:creationId xmlns:a16="http://schemas.microsoft.com/office/drawing/2014/main" id="{14C3857C-7215-1A31-91D0-CC02EF531762}"/>
              </a:ext>
            </a:extLst>
          </p:cNvPr>
          <p:cNvPicPr>
            <a:picLocks noChangeAspect="1"/>
          </p:cNvPicPr>
          <p:nvPr/>
        </p:nvPicPr>
        <p:blipFill rotWithShape="1">
          <a:blip r:embed="rId2"/>
          <a:srcRect b="5436"/>
          <a:stretch/>
        </p:blipFill>
        <p:spPr>
          <a:xfrm>
            <a:off x="1723233" y="2514599"/>
            <a:ext cx="6803572" cy="3276601"/>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AB67DE4-CAB1-2355-E055-EE1490774BA4}"/>
              </a:ext>
            </a:extLst>
          </p:cNvPr>
          <p:cNvSpPr txBox="1"/>
          <p:nvPr/>
        </p:nvSpPr>
        <p:spPr>
          <a:xfrm>
            <a:off x="1059486" y="614148"/>
            <a:ext cx="10096193" cy="1900451"/>
          </a:xfrm>
          <a:prstGeom prst="rect">
            <a:avLst/>
          </a:prstGeom>
        </p:spPr>
        <p:txBody>
          <a:bodyPr vert="horz" lIns="91440" tIns="45720" rIns="91440" bIns="45720" rtlCol="0">
            <a:normAutofit/>
          </a:bodyPr>
          <a:lstStyle/>
          <a:p>
            <a:pPr>
              <a:lnSpc>
                <a:spcPct val="90000"/>
              </a:lnSpc>
              <a:spcAft>
                <a:spcPts val="600"/>
              </a:spcAft>
            </a:pPr>
            <a:r>
              <a:rPr lang="en-US" sz="2000" dirty="0"/>
              <a:t>The Primary Issue in Construction Delivery Today is Communication.  The more aligned a team is, the more successful the overall project will be.  </a:t>
            </a:r>
          </a:p>
          <a:p>
            <a:pPr>
              <a:lnSpc>
                <a:spcPct val="90000"/>
              </a:lnSpc>
              <a:spcAft>
                <a:spcPts val="600"/>
              </a:spcAft>
            </a:pPr>
            <a:endParaRPr lang="en-US" sz="2000" dirty="0"/>
          </a:p>
          <a:p>
            <a:pPr>
              <a:lnSpc>
                <a:spcPct val="90000"/>
              </a:lnSpc>
              <a:spcAft>
                <a:spcPts val="600"/>
              </a:spcAft>
            </a:pPr>
            <a:r>
              <a:rPr lang="en-US" sz="2000" b="1" i="1" dirty="0">
                <a:solidFill>
                  <a:srgbClr val="002060"/>
                </a:solidFill>
              </a:rPr>
              <a:t>Excellent Meetings = Excellent Communication = Excellent Results</a:t>
            </a:r>
          </a:p>
        </p:txBody>
      </p:sp>
    </p:spTree>
    <p:extLst>
      <p:ext uri="{BB962C8B-B14F-4D97-AF65-F5344CB8AC3E}">
        <p14:creationId xmlns:p14="http://schemas.microsoft.com/office/powerpoint/2010/main" val="3057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1494F6-90B1-4BDA-5CAA-21B55524010C}"/>
              </a:ext>
            </a:extLst>
          </p:cNvPr>
          <p:cNvSpPr txBox="1"/>
          <p:nvPr/>
        </p:nvSpPr>
        <p:spPr>
          <a:xfrm>
            <a:off x="3820887" y="366551"/>
            <a:ext cx="2895600" cy="369332"/>
          </a:xfrm>
          <a:prstGeom prst="rect">
            <a:avLst/>
          </a:prstGeom>
          <a:noFill/>
        </p:spPr>
        <p:txBody>
          <a:bodyPr wrap="square" rtlCol="0">
            <a:spAutoFit/>
          </a:bodyPr>
          <a:lstStyle/>
          <a:p>
            <a:r>
              <a:rPr lang="en-US" b="1" dirty="0"/>
              <a:t>Procore Meeting Tool</a:t>
            </a:r>
          </a:p>
        </p:txBody>
      </p:sp>
      <p:pic>
        <p:nvPicPr>
          <p:cNvPr id="4" name="Picture 3" descr="A screenshot of a computer&#10;&#10;Description automatically generated">
            <a:extLst>
              <a:ext uri="{FF2B5EF4-FFF2-40B4-BE49-F238E27FC236}">
                <a16:creationId xmlns:a16="http://schemas.microsoft.com/office/drawing/2014/main" id="{20015530-485E-54B9-F604-EF9A71DE3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18" y="1882444"/>
            <a:ext cx="11483163" cy="4975555"/>
          </a:xfrm>
          <a:prstGeom prst="rect">
            <a:avLst/>
          </a:prstGeom>
        </p:spPr>
      </p:pic>
      <p:sp>
        <p:nvSpPr>
          <p:cNvPr id="5" name="TextBox 4">
            <a:extLst>
              <a:ext uri="{FF2B5EF4-FFF2-40B4-BE49-F238E27FC236}">
                <a16:creationId xmlns:a16="http://schemas.microsoft.com/office/drawing/2014/main" id="{9BAA494A-A4A6-3F18-B680-DBBEB4A91E14}"/>
              </a:ext>
            </a:extLst>
          </p:cNvPr>
          <p:cNvSpPr txBox="1"/>
          <p:nvPr/>
        </p:nvSpPr>
        <p:spPr>
          <a:xfrm>
            <a:off x="2623930" y="902626"/>
            <a:ext cx="6771861" cy="646331"/>
          </a:xfrm>
          <a:prstGeom prst="rect">
            <a:avLst/>
          </a:prstGeom>
          <a:noFill/>
        </p:spPr>
        <p:txBody>
          <a:bodyPr wrap="square" rtlCol="0">
            <a:spAutoFit/>
          </a:bodyPr>
          <a:lstStyle/>
          <a:p>
            <a:r>
              <a:rPr lang="en-US" dirty="0"/>
              <a:t>Utilizing this tool makes creating agendas, tracking minutes, assigning responsibility and due dates very easy!</a:t>
            </a:r>
          </a:p>
        </p:txBody>
      </p:sp>
    </p:spTree>
    <p:extLst>
      <p:ext uri="{BB962C8B-B14F-4D97-AF65-F5344CB8AC3E}">
        <p14:creationId xmlns:p14="http://schemas.microsoft.com/office/powerpoint/2010/main" val="221084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nference room table">
            <a:extLst>
              <a:ext uri="{FF2B5EF4-FFF2-40B4-BE49-F238E27FC236}">
                <a16:creationId xmlns:a16="http://schemas.microsoft.com/office/drawing/2014/main" id="{A1B4FFB4-DD46-07B8-7F0A-614F0DBC9B8E}"/>
              </a:ext>
            </a:extLst>
          </p:cNvPr>
          <p:cNvPicPr>
            <a:picLocks noChangeAspect="1"/>
          </p:cNvPicPr>
          <p:nvPr/>
        </p:nvPicPr>
        <p:blipFill rotWithShape="1">
          <a:blip r:embed="rId2"/>
          <a:srcRect l="20667"/>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A3DE993-CC51-5C6C-28F9-2C772BBC0D28}"/>
              </a:ext>
            </a:extLst>
          </p:cNvPr>
          <p:cNvSpPr txBox="1"/>
          <p:nvPr/>
        </p:nvSpPr>
        <p:spPr>
          <a:xfrm>
            <a:off x="6193971" y="2533476"/>
            <a:ext cx="5769429" cy="2926420"/>
          </a:xfrm>
          <a:prstGeom prst="rect">
            <a:avLst/>
          </a:prstGeom>
        </p:spPr>
        <p:txBody>
          <a:bodyPr vert="horz" lIns="91440" tIns="45720" rIns="91440" bIns="45720" rtlCol="0" anchor="t">
            <a:normAutofit/>
          </a:bodyPr>
          <a:lstStyle/>
          <a:p>
            <a:pPr>
              <a:lnSpc>
                <a:spcPct val="90000"/>
              </a:lnSpc>
              <a:spcAft>
                <a:spcPts val="600"/>
              </a:spcAft>
            </a:pPr>
            <a:r>
              <a:rPr lang="en-US" sz="2000" b="1" u="sng" dirty="0"/>
              <a:t>3 Types of Walk Thru Agendas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Project Deep Dive - Daily Meeting w  AnCor Team</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Bi-Weekly Client Walk Thru</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Client Visit Walk Thru Form</a:t>
            </a:r>
          </a:p>
        </p:txBody>
      </p:sp>
    </p:spTree>
    <p:extLst>
      <p:ext uri="{BB962C8B-B14F-4D97-AF65-F5344CB8AC3E}">
        <p14:creationId xmlns:p14="http://schemas.microsoft.com/office/powerpoint/2010/main" val="90900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lls of blueprints">
            <a:extLst>
              <a:ext uri="{FF2B5EF4-FFF2-40B4-BE49-F238E27FC236}">
                <a16:creationId xmlns:a16="http://schemas.microsoft.com/office/drawing/2014/main" id="{5EB08354-4224-AD25-8AA1-87585B1647BC}"/>
              </a:ext>
            </a:extLst>
          </p:cNvPr>
          <p:cNvPicPr>
            <a:picLocks noChangeAspect="1"/>
          </p:cNvPicPr>
          <p:nvPr/>
        </p:nvPicPr>
        <p:blipFill rotWithShape="1">
          <a:blip r:embed="rId2"/>
          <a:srcRect l="47342" r="-2" b="-2"/>
          <a:stretch/>
        </p:blipFill>
        <p:spPr>
          <a:xfrm>
            <a:off x="-1" y="-2"/>
            <a:ext cx="5410198" cy="6858002"/>
          </a:xfrm>
          <a:prstGeom prst="rect">
            <a:avLst/>
          </a:prstGeom>
        </p:spPr>
      </p:pic>
      <p:sp useBgFill="1">
        <p:nvSpPr>
          <p:cNvPr id="10" name="Rectangle 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6F535F-91FD-526F-0415-5CA0561E062D}"/>
              </a:ext>
            </a:extLst>
          </p:cNvPr>
          <p:cNvSpPr txBox="1"/>
          <p:nvPr/>
        </p:nvSpPr>
        <p:spPr>
          <a:xfrm>
            <a:off x="6115317" y="491319"/>
            <a:ext cx="5247340" cy="5748759"/>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1000" b="1" u="sng" dirty="0"/>
              <a:t>Daily Meeting w AnCor Team Agenda</a:t>
            </a:r>
          </a:p>
          <a:p>
            <a:pPr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Required Attendees – Project Manager, Superintendent, Admin – Op’s/Precon As Needed</a:t>
            </a:r>
          </a:p>
          <a:p>
            <a:pPr marL="285750" indent="-228600">
              <a:lnSpc>
                <a:spcPct val="90000"/>
              </a:lnSpc>
              <a:spcAft>
                <a:spcPts val="600"/>
              </a:spcAft>
              <a:buFont typeface="Arial" panose="020B0604020202020204" pitchFamily="34" charset="0"/>
              <a:buChar char="•"/>
            </a:pPr>
            <a:r>
              <a:rPr lang="en-US" sz="1000" dirty="0"/>
              <a:t>Start Date</a:t>
            </a:r>
          </a:p>
          <a:p>
            <a:pPr marL="285750" indent="-228600">
              <a:lnSpc>
                <a:spcPct val="90000"/>
              </a:lnSpc>
              <a:spcAft>
                <a:spcPts val="600"/>
              </a:spcAft>
              <a:buFont typeface="Arial" panose="020B0604020202020204" pitchFamily="34" charset="0"/>
              <a:buChar char="•"/>
            </a:pPr>
            <a:r>
              <a:rPr lang="en-US" sz="1000" dirty="0"/>
              <a:t>Turnover Date (if adjusted list ORCA’s)</a:t>
            </a:r>
          </a:p>
          <a:p>
            <a:pPr marL="285750" indent="-228600">
              <a:lnSpc>
                <a:spcPct val="90000"/>
              </a:lnSpc>
              <a:spcAft>
                <a:spcPts val="600"/>
              </a:spcAft>
              <a:buFont typeface="Arial" panose="020B0604020202020204" pitchFamily="34" charset="0"/>
              <a:buChar char="•"/>
            </a:pPr>
            <a:r>
              <a:rPr lang="en-US" sz="1000" dirty="0"/>
              <a:t>Super Travel Schedule &amp; PM Site Visit</a:t>
            </a:r>
          </a:p>
          <a:p>
            <a:pPr marL="285750" indent="-228600">
              <a:lnSpc>
                <a:spcPct val="90000"/>
              </a:lnSpc>
              <a:spcAft>
                <a:spcPts val="600"/>
              </a:spcAft>
              <a:buFont typeface="Arial" panose="020B0604020202020204" pitchFamily="34" charset="0"/>
              <a:buChar char="•"/>
            </a:pPr>
            <a:r>
              <a:rPr lang="en-US" sz="1000" dirty="0"/>
              <a:t>General Discussion</a:t>
            </a:r>
          </a:p>
          <a:p>
            <a:pPr marL="285750" indent="-228600">
              <a:lnSpc>
                <a:spcPct val="90000"/>
              </a:lnSpc>
              <a:spcAft>
                <a:spcPts val="600"/>
              </a:spcAft>
              <a:buFont typeface="Arial" panose="020B0604020202020204" pitchFamily="34" charset="0"/>
              <a:buChar char="•"/>
            </a:pPr>
            <a:r>
              <a:rPr lang="en-US" sz="1000" dirty="0"/>
              <a:t>Review Daily Report</a:t>
            </a:r>
          </a:p>
          <a:p>
            <a:pPr marL="285750" indent="-228600">
              <a:lnSpc>
                <a:spcPct val="90000"/>
              </a:lnSpc>
              <a:spcAft>
                <a:spcPts val="600"/>
              </a:spcAft>
              <a:buFont typeface="Arial" panose="020B0604020202020204" pitchFamily="34" charset="0"/>
              <a:buChar char="•"/>
            </a:pPr>
            <a:r>
              <a:rPr lang="en-US" sz="1000" dirty="0"/>
              <a:t>Review </a:t>
            </a:r>
            <a:r>
              <a:rPr lang="en-US" sz="1000" dirty="0" err="1"/>
              <a:t>HotList</a:t>
            </a:r>
            <a:endParaRPr lang="en-US" sz="1000" dirty="0"/>
          </a:p>
          <a:p>
            <a:pPr marL="285750" indent="-228600">
              <a:lnSpc>
                <a:spcPct val="90000"/>
              </a:lnSpc>
              <a:spcAft>
                <a:spcPts val="600"/>
              </a:spcAft>
              <a:buFont typeface="Arial" panose="020B0604020202020204" pitchFamily="34" charset="0"/>
              <a:buChar char="•"/>
            </a:pPr>
            <a:r>
              <a:rPr lang="en-US" sz="1000" dirty="0"/>
              <a:t>Procore Dashboard</a:t>
            </a:r>
          </a:p>
          <a:p>
            <a:pPr marL="742950" lvl="1" indent="-228600">
              <a:lnSpc>
                <a:spcPct val="90000"/>
              </a:lnSpc>
              <a:spcAft>
                <a:spcPts val="600"/>
              </a:spcAft>
              <a:buFont typeface="Arial" panose="020B0604020202020204" pitchFamily="34" charset="0"/>
              <a:buChar char="•"/>
            </a:pPr>
            <a:r>
              <a:rPr lang="en-US" sz="1000" dirty="0"/>
              <a:t>RFI</a:t>
            </a:r>
          </a:p>
          <a:p>
            <a:pPr marL="742950" lvl="1" indent="-228600">
              <a:lnSpc>
                <a:spcPct val="90000"/>
              </a:lnSpc>
              <a:spcAft>
                <a:spcPts val="600"/>
              </a:spcAft>
              <a:buFont typeface="Arial" panose="020B0604020202020204" pitchFamily="34" charset="0"/>
              <a:buChar char="•"/>
            </a:pPr>
            <a:r>
              <a:rPr lang="en-US" sz="1000" dirty="0"/>
              <a:t>Submittal</a:t>
            </a:r>
          </a:p>
          <a:p>
            <a:pPr marL="742950" lvl="1" indent="-228600">
              <a:lnSpc>
                <a:spcPct val="90000"/>
              </a:lnSpc>
              <a:spcAft>
                <a:spcPts val="600"/>
              </a:spcAft>
              <a:buFont typeface="Arial" panose="020B0604020202020204" pitchFamily="34" charset="0"/>
              <a:buChar char="•"/>
            </a:pPr>
            <a:r>
              <a:rPr lang="en-US" sz="1000" dirty="0"/>
              <a:t>Open Change Orders (Client &amp; Subcontractor)</a:t>
            </a:r>
          </a:p>
          <a:p>
            <a:pPr marL="285750" indent="-228600">
              <a:lnSpc>
                <a:spcPct val="90000"/>
              </a:lnSpc>
              <a:spcAft>
                <a:spcPts val="600"/>
              </a:spcAft>
              <a:buFont typeface="Arial" panose="020B0604020202020204" pitchFamily="34" charset="0"/>
              <a:buChar char="•"/>
            </a:pPr>
            <a:r>
              <a:rPr lang="en-US" sz="1000" dirty="0"/>
              <a:t>Building Department Items – Upcoming Inspections/Concerns</a:t>
            </a:r>
          </a:p>
          <a:p>
            <a:pPr marL="285750" indent="-228600">
              <a:lnSpc>
                <a:spcPct val="90000"/>
              </a:lnSpc>
              <a:spcAft>
                <a:spcPts val="600"/>
              </a:spcAft>
              <a:buFont typeface="Arial" panose="020B0604020202020204" pitchFamily="34" charset="0"/>
              <a:buChar char="•"/>
            </a:pPr>
            <a:r>
              <a:rPr lang="en-US" sz="1000" dirty="0"/>
              <a:t>Plan Revision Status – Distribution, Schedule and Price Impact</a:t>
            </a:r>
          </a:p>
          <a:p>
            <a:pPr marL="285750" indent="-228600">
              <a:lnSpc>
                <a:spcPct val="90000"/>
              </a:lnSpc>
              <a:spcAft>
                <a:spcPts val="600"/>
              </a:spcAft>
              <a:buFont typeface="Arial" panose="020B0604020202020204" pitchFamily="34" charset="0"/>
              <a:buChar char="•"/>
            </a:pPr>
            <a:r>
              <a:rPr lang="en-US" sz="1000" dirty="0"/>
              <a:t>Review Schedule – Procore Master Schedule – Update Percentage Complete and Two Week Lookahead.</a:t>
            </a:r>
          </a:p>
          <a:p>
            <a:pPr marL="285750" indent="-228600">
              <a:lnSpc>
                <a:spcPct val="90000"/>
              </a:lnSpc>
              <a:spcAft>
                <a:spcPts val="600"/>
              </a:spcAft>
              <a:buFont typeface="Arial" panose="020B0604020202020204" pitchFamily="34" charset="0"/>
              <a:buChar char="•"/>
            </a:pPr>
            <a:r>
              <a:rPr lang="en-US" sz="1000" dirty="0"/>
              <a:t>Utility Status</a:t>
            </a:r>
          </a:p>
          <a:p>
            <a:pPr marL="285750" indent="-228600">
              <a:lnSpc>
                <a:spcPct val="90000"/>
              </a:lnSpc>
              <a:spcAft>
                <a:spcPts val="600"/>
              </a:spcAft>
              <a:buFont typeface="Arial" panose="020B0604020202020204" pitchFamily="34" charset="0"/>
              <a:buChar char="•"/>
            </a:pPr>
            <a:r>
              <a:rPr lang="en-US" sz="1000" dirty="0"/>
              <a:t>Low Voltage/Audio Visual</a:t>
            </a:r>
          </a:p>
          <a:p>
            <a:pPr marL="285750" indent="-228600">
              <a:lnSpc>
                <a:spcPct val="90000"/>
              </a:lnSpc>
              <a:spcAft>
                <a:spcPts val="600"/>
              </a:spcAft>
              <a:buFont typeface="Arial" panose="020B0604020202020204" pitchFamily="34" charset="0"/>
              <a:buChar char="•"/>
            </a:pPr>
            <a:r>
              <a:rPr lang="en-US" sz="1000" dirty="0"/>
              <a:t>Client Required Vendors</a:t>
            </a:r>
          </a:p>
          <a:p>
            <a:pPr marL="285750" indent="-228600">
              <a:lnSpc>
                <a:spcPct val="90000"/>
              </a:lnSpc>
              <a:spcAft>
                <a:spcPts val="600"/>
              </a:spcAft>
              <a:buFont typeface="Arial" panose="020B0604020202020204" pitchFamily="34" charset="0"/>
              <a:buChar char="•"/>
            </a:pPr>
            <a:r>
              <a:rPr lang="en-US" sz="1000" dirty="0"/>
              <a:t>Specialty Construction Vendors – Client required, pool, owner equipment, elevator </a:t>
            </a:r>
            <a:r>
              <a:rPr lang="en-US" sz="1000" dirty="0" err="1"/>
              <a:t>etc</a:t>
            </a:r>
            <a:endParaRPr lang="en-US" sz="1000" dirty="0"/>
          </a:p>
          <a:p>
            <a:pPr marL="285750" indent="-228600">
              <a:lnSpc>
                <a:spcPct val="90000"/>
              </a:lnSpc>
              <a:spcAft>
                <a:spcPts val="600"/>
              </a:spcAft>
              <a:buFont typeface="Arial" panose="020B0604020202020204" pitchFamily="34" charset="0"/>
              <a:buChar char="•"/>
            </a:pPr>
            <a:r>
              <a:rPr lang="en-US" sz="1000" dirty="0"/>
              <a:t>Weekly Client Summary Status</a:t>
            </a:r>
          </a:p>
          <a:p>
            <a:pPr marL="285750" indent="-228600">
              <a:lnSpc>
                <a:spcPct val="90000"/>
              </a:lnSpc>
              <a:spcAft>
                <a:spcPts val="600"/>
              </a:spcAft>
              <a:buFont typeface="Arial" panose="020B0604020202020204" pitchFamily="34" charset="0"/>
              <a:buChar char="•"/>
            </a:pPr>
            <a:r>
              <a:rPr lang="en-US" sz="1000" dirty="0"/>
              <a:t>Precon</a:t>
            </a:r>
          </a:p>
          <a:p>
            <a:pPr marL="285750" indent="-228600">
              <a:lnSpc>
                <a:spcPct val="90000"/>
              </a:lnSpc>
              <a:spcAft>
                <a:spcPts val="600"/>
              </a:spcAft>
              <a:buFont typeface="Arial" panose="020B0604020202020204" pitchFamily="34" charset="0"/>
              <a:buChar char="•"/>
            </a:pPr>
            <a:r>
              <a:rPr lang="en-US" sz="1000" dirty="0"/>
              <a:t>Schedule Review – Overall in Procore &amp; Two Week Lookahead</a:t>
            </a:r>
          </a:p>
          <a:p>
            <a:pPr marL="285750" indent="-228600">
              <a:lnSpc>
                <a:spcPct val="90000"/>
              </a:lnSpc>
              <a:spcAft>
                <a:spcPts val="600"/>
              </a:spcAft>
              <a:buFont typeface="Arial" panose="020B0604020202020204" pitchFamily="34" charset="0"/>
              <a:buChar char="•"/>
            </a:pPr>
            <a:r>
              <a:rPr lang="en-US" sz="1000" dirty="0"/>
              <a:t>Utilities </a:t>
            </a:r>
          </a:p>
          <a:p>
            <a:pPr marL="285750" indent="-228600">
              <a:lnSpc>
                <a:spcPct val="90000"/>
              </a:lnSpc>
              <a:spcAft>
                <a:spcPts val="600"/>
              </a:spcAft>
              <a:buFont typeface="Arial" panose="020B0604020202020204" pitchFamily="34" charset="0"/>
              <a:buChar char="•"/>
            </a:pPr>
            <a:r>
              <a:rPr lang="en-US" sz="1000" dirty="0"/>
              <a:t>Owner Vendors</a:t>
            </a:r>
          </a:p>
          <a:p>
            <a:pPr marL="285750" indent="-228600">
              <a:lnSpc>
                <a:spcPct val="90000"/>
              </a:lnSpc>
              <a:spcAft>
                <a:spcPts val="600"/>
              </a:spcAft>
              <a:buFont typeface="Arial" panose="020B0604020202020204" pitchFamily="34" charset="0"/>
              <a:buChar char="•"/>
            </a:pPr>
            <a:r>
              <a:rPr lang="en-US" sz="1000" dirty="0"/>
              <a:t>Video Job Walk</a:t>
            </a:r>
          </a:p>
          <a:p>
            <a:pPr marL="285750" indent="-228600">
              <a:lnSpc>
                <a:spcPct val="90000"/>
              </a:lnSpc>
              <a:spcAft>
                <a:spcPts val="600"/>
              </a:spcAft>
              <a:buFont typeface="Arial" panose="020B0604020202020204" pitchFamily="34" charset="0"/>
              <a:buChar char="•"/>
            </a:pPr>
            <a:endParaRPr lang="en-US" sz="500" dirty="0"/>
          </a:p>
        </p:txBody>
      </p:sp>
    </p:spTree>
    <p:extLst>
      <p:ext uri="{BB962C8B-B14F-4D97-AF65-F5344CB8AC3E}">
        <p14:creationId xmlns:p14="http://schemas.microsoft.com/office/powerpoint/2010/main" val="26895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357B09F-18C4-96F1-1A4B-D11A6785501E}"/>
              </a:ext>
            </a:extLst>
          </p:cNvPr>
          <p:cNvSpPr txBox="1"/>
          <p:nvPr/>
        </p:nvSpPr>
        <p:spPr>
          <a:xfrm>
            <a:off x="762000" y="1119116"/>
            <a:ext cx="4085665" cy="4094329"/>
          </a:xfrm>
          <a:prstGeom prst="rect">
            <a:avLst/>
          </a:prstGeom>
        </p:spPr>
        <p:txBody>
          <a:bodyPr vert="horz" lIns="91440" tIns="45720" rIns="91440" bIns="45720" rtlCol="0">
            <a:normAutofit/>
          </a:bodyPr>
          <a:lstStyle/>
          <a:p>
            <a:pPr>
              <a:lnSpc>
                <a:spcPct val="90000"/>
              </a:lnSpc>
              <a:spcAft>
                <a:spcPts val="600"/>
              </a:spcAft>
            </a:pPr>
            <a:r>
              <a:rPr lang="en-US" sz="1700" b="1" u="sng" dirty="0"/>
              <a:t>Video Job Walk Requirements</a:t>
            </a:r>
          </a:p>
          <a:p>
            <a:pPr marL="57150">
              <a:lnSpc>
                <a:spcPct val="90000"/>
              </a:lnSpc>
              <a:spcAft>
                <a:spcPts val="600"/>
              </a:spcAft>
            </a:pPr>
            <a:endParaRPr lang="en-US" sz="1700" dirty="0"/>
          </a:p>
          <a:p>
            <a:pPr marL="285750" indent="-228600">
              <a:lnSpc>
                <a:spcPct val="90000"/>
              </a:lnSpc>
              <a:spcAft>
                <a:spcPts val="600"/>
              </a:spcAft>
              <a:buFont typeface="Arial" panose="020B0604020202020204" pitchFamily="34" charset="0"/>
              <a:buChar char="•"/>
            </a:pPr>
            <a:r>
              <a:rPr lang="en-US" sz="1700" dirty="0"/>
              <a:t>Start at exterior front elevation and walk around site.</a:t>
            </a:r>
          </a:p>
          <a:p>
            <a:pPr marL="285750" indent="-228600">
              <a:lnSpc>
                <a:spcPct val="90000"/>
              </a:lnSpc>
              <a:spcAft>
                <a:spcPts val="600"/>
              </a:spcAft>
              <a:buFont typeface="Arial" panose="020B0604020202020204" pitchFamily="34" charset="0"/>
              <a:buChar char="•"/>
            </a:pPr>
            <a:r>
              <a:rPr lang="en-US" sz="1700" dirty="0"/>
              <a:t>When doing interior job walk start at main entrance</a:t>
            </a:r>
          </a:p>
          <a:p>
            <a:pPr marL="285750" indent="-228600">
              <a:lnSpc>
                <a:spcPct val="90000"/>
              </a:lnSpc>
              <a:spcAft>
                <a:spcPts val="600"/>
              </a:spcAft>
              <a:buFont typeface="Arial" panose="020B0604020202020204" pitchFamily="34" charset="0"/>
              <a:buChar char="•"/>
            </a:pPr>
            <a:r>
              <a:rPr lang="en-US" sz="1700" dirty="0"/>
              <a:t>Utilize headphones so that your voice is clear</a:t>
            </a:r>
          </a:p>
          <a:p>
            <a:pPr marL="285750" indent="-228600">
              <a:lnSpc>
                <a:spcPct val="90000"/>
              </a:lnSpc>
              <a:spcAft>
                <a:spcPts val="600"/>
              </a:spcAft>
              <a:buFont typeface="Arial" panose="020B0604020202020204" pitchFamily="34" charset="0"/>
              <a:buChar char="•"/>
            </a:pPr>
            <a:r>
              <a:rPr lang="en-US" sz="1700" dirty="0"/>
              <a:t>Have subs cease low construction activities prior to meeting</a:t>
            </a:r>
          </a:p>
          <a:p>
            <a:pPr marL="285750" indent="-228600">
              <a:lnSpc>
                <a:spcPct val="90000"/>
              </a:lnSpc>
              <a:spcAft>
                <a:spcPts val="600"/>
              </a:spcAft>
              <a:buFont typeface="Arial" panose="020B0604020202020204" pitchFamily="34" charset="0"/>
              <a:buChar char="•"/>
            </a:pPr>
            <a:r>
              <a:rPr lang="en-US" sz="1700" dirty="0"/>
              <a:t>Connect to Hotspot or </a:t>
            </a:r>
            <a:r>
              <a:rPr lang="en-US" sz="1700" dirty="0" err="1"/>
              <a:t>WiFi</a:t>
            </a:r>
            <a:endParaRPr lang="en-US" sz="1700" dirty="0"/>
          </a:p>
          <a:p>
            <a:pPr marL="285750" indent="-228600">
              <a:lnSpc>
                <a:spcPct val="90000"/>
              </a:lnSpc>
              <a:spcAft>
                <a:spcPts val="600"/>
              </a:spcAft>
              <a:buFont typeface="Arial" panose="020B0604020202020204" pitchFamily="34" charset="0"/>
              <a:buChar char="•"/>
            </a:pPr>
            <a:r>
              <a:rPr lang="en-US" sz="1700" dirty="0"/>
              <a:t>Do a Dry Run to ensure proper connectivity.</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4" name="Picture 3" descr="Outdoor warehouse">
            <a:extLst>
              <a:ext uri="{FF2B5EF4-FFF2-40B4-BE49-F238E27FC236}">
                <a16:creationId xmlns:a16="http://schemas.microsoft.com/office/drawing/2014/main" id="{AE303F60-F370-C46E-20AA-C441E51032D0}"/>
              </a:ext>
            </a:extLst>
          </p:cNvPr>
          <p:cNvPicPr>
            <a:picLocks noChangeAspect="1"/>
          </p:cNvPicPr>
          <p:nvPr/>
        </p:nvPicPr>
        <p:blipFill rotWithShape="1">
          <a:blip r:embed="rId2"/>
          <a:srcRect l="12715" r="23859"/>
          <a:stretch/>
        </p:blipFill>
        <p:spPr>
          <a:xfrm>
            <a:off x="5650992" y="10"/>
            <a:ext cx="6541008" cy="6857990"/>
          </a:xfrm>
          <a:prstGeom prst="rect">
            <a:avLst/>
          </a:prstGeom>
        </p:spPr>
      </p:pic>
    </p:spTree>
    <p:extLst>
      <p:ext uri="{BB962C8B-B14F-4D97-AF65-F5344CB8AC3E}">
        <p14:creationId xmlns:p14="http://schemas.microsoft.com/office/powerpoint/2010/main" val="31576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9A241482-88D9-5712-6432-5449E44322E3}"/>
              </a:ext>
            </a:extLst>
          </p:cNvPr>
          <p:cNvGraphicFramePr/>
          <p:nvPr>
            <p:extLst>
              <p:ext uri="{D42A27DB-BD31-4B8C-83A1-F6EECF244321}">
                <p14:modId xmlns:p14="http://schemas.microsoft.com/office/powerpoint/2010/main" val="134624115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CD928-F72A-9BEB-D1E2-741F7A8F6159}"/>
              </a:ext>
            </a:extLst>
          </p:cNvPr>
          <p:cNvSpPr txBox="1"/>
          <p:nvPr/>
        </p:nvSpPr>
        <p:spPr>
          <a:xfrm>
            <a:off x="2689400" y="360579"/>
            <a:ext cx="6373504" cy="646331"/>
          </a:xfrm>
          <a:prstGeom prst="rect">
            <a:avLst/>
          </a:prstGeom>
          <a:noFill/>
        </p:spPr>
        <p:txBody>
          <a:bodyPr wrap="square" rtlCol="0">
            <a:spAutoFit/>
          </a:bodyPr>
          <a:lstStyle/>
          <a:p>
            <a:r>
              <a:rPr lang="en-US" dirty="0"/>
              <a:t>Project Walk Thru Form – Located on </a:t>
            </a:r>
            <a:r>
              <a:rPr lang="en-US" dirty="0" err="1"/>
              <a:t>AnCorU</a:t>
            </a:r>
            <a:r>
              <a:rPr lang="en-US" dirty="0"/>
              <a:t> – Project </a:t>
            </a:r>
            <a:r>
              <a:rPr lang="en-US" dirty="0" err="1"/>
              <a:t>Mgmt</a:t>
            </a:r>
            <a:r>
              <a:rPr lang="en-US" dirty="0"/>
              <a:t> – Fillable Forms – Project Walk Thru Form</a:t>
            </a:r>
          </a:p>
        </p:txBody>
      </p:sp>
      <p:pic>
        <p:nvPicPr>
          <p:cNvPr id="4" name="Picture 3" descr="A screenshot of a computer&#10;&#10;Description automatically generated">
            <a:extLst>
              <a:ext uri="{FF2B5EF4-FFF2-40B4-BE49-F238E27FC236}">
                <a16:creationId xmlns:a16="http://schemas.microsoft.com/office/drawing/2014/main" id="{F7DD7EAE-1FD2-9513-77E1-FD96C5FD3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791" y="1379266"/>
            <a:ext cx="9646417" cy="5478733"/>
          </a:xfrm>
          <a:prstGeom prst="rect">
            <a:avLst/>
          </a:prstGeom>
        </p:spPr>
      </p:pic>
    </p:spTree>
    <p:extLst>
      <p:ext uri="{BB962C8B-B14F-4D97-AF65-F5344CB8AC3E}">
        <p14:creationId xmlns:p14="http://schemas.microsoft.com/office/powerpoint/2010/main" val="25645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orking space background">
            <a:extLst>
              <a:ext uri="{FF2B5EF4-FFF2-40B4-BE49-F238E27FC236}">
                <a16:creationId xmlns:a16="http://schemas.microsoft.com/office/drawing/2014/main" id="{CE03CF55-96EB-9DF6-3D9C-763B70B1265F}"/>
              </a:ext>
            </a:extLst>
          </p:cNvPr>
          <p:cNvPicPr>
            <a:picLocks noChangeAspect="1"/>
          </p:cNvPicPr>
          <p:nvPr/>
        </p:nvPicPr>
        <p:blipFill rotWithShape="1">
          <a:blip r:embed="rId2"/>
          <a:srcRect l="28070" r="-1" b="-1"/>
          <a:stretch/>
        </p:blipFill>
        <p:spPr>
          <a:xfrm>
            <a:off x="20" y="10"/>
            <a:ext cx="7390243" cy="6857990"/>
          </a:xfrm>
          <a:prstGeom prst="rect">
            <a:avLst/>
          </a:prstGeom>
        </p:spPr>
      </p:pic>
      <p:sp>
        <p:nvSpPr>
          <p:cNvPr id="8" name="Rectangle 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extBox 1">
            <a:extLst>
              <a:ext uri="{FF2B5EF4-FFF2-40B4-BE49-F238E27FC236}">
                <a16:creationId xmlns:a16="http://schemas.microsoft.com/office/drawing/2014/main" id="{FDC37884-EEDA-CFA7-EF6F-5E393940361A}"/>
              </a:ext>
            </a:extLst>
          </p:cNvPr>
          <p:cNvSpPr txBox="1"/>
          <p:nvPr/>
        </p:nvSpPr>
        <p:spPr>
          <a:xfrm>
            <a:off x="8065910" y="1406770"/>
            <a:ext cx="3369234" cy="3629464"/>
          </a:xfrm>
          <a:prstGeom prst="rect">
            <a:avLst/>
          </a:prstGeom>
        </p:spPr>
        <p:txBody>
          <a:bodyPr vert="horz" lIns="91440" tIns="45720" rIns="91440" bIns="45720" rtlCol="0" anchor="t">
            <a:normAutofit/>
          </a:bodyPr>
          <a:lstStyle/>
          <a:p>
            <a:pPr>
              <a:lnSpc>
                <a:spcPct val="90000"/>
              </a:lnSpc>
              <a:spcAft>
                <a:spcPts val="600"/>
              </a:spcAft>
            </a:pPr>
            <a:r>
              <a:rPr lang="en-US" sz="1000" b="1" u="sng" dirty="0"/>
              <a:t>Purpose of Project Walkthrough Form</a:t>
            </a:r>
          </a:p>
          <a:p>
            <a:pPr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It is critical to document in writing when a client, building inspector, design team member or anyone outside of the day to day project team walks through a site.  </a:t>
            </a:r>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Often times these meetings review critical open items or result in changes that need to be documented for further discussion purposes.  </a:t>
            </a:r>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This document is to be filled out and then e-mailed to the team members.</a:t>
            </a:r>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This form simply allows our project team to document what was discussed and have the people present sign off.  If the people refuse to sign send an e-mail summarizing the meeting and request that any changes be submitted in writing within 48 hours. </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411023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550</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Project Walk Thru Agenda’s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Walk Thru Agenda</dc:title>
  <dc:creator>Adam Flood</dc:creator>
  <cp:lastModifiedBy>Katherine Woods</cp:lastModifiedBy>
  <cp:revision>2</cp:revision>
  <dcterms:created xsi:type="dcterms:W3CDTF">2024-02-26T18:03:22Z</dcterms:created>
  <dcterms:modified xsi:type="dcterms:W3CDTF">2024-03-15T18:55:10Z</dcterms:modified>
</cp:coreProperties>
</file>