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9" r:id="rId4"/>
  </p:sldMasterIdLst>
  <p:notesMasterIdLst>
    <p:notesMasterId r:id="rId75"/>
  </p:notesMasterIdLst>
  <p:handoutMasterIdLst>
    <p:handoutMasterId r:id="rId76"/>
  </p:handoutMasterIdLst>
  <p:sldIdLst>
    <p:sldId id="256" r:id="rId5"/>
    <p:sldId id="258" r:id="rId6"/>
    <p:sldId id="270" r:id="rId7"/>
    <p:sldId id="271" r:id="rId8"/>
    <p:sldId id="301" r:id="rId9"/>
    <p:sldId id="309" r:id="rId10"/>
    <p:sldId id="304" r:id="rId11"/>
    <p:sldId id="303" r:id="rId12"/>
    <p:sldId id="302" r:id="rId13"/>
    <p:sldId id="307" r:id="rId14"/>
    <p:sldId id="308" r:id="rId15"/>
    <p:sldId id="305" r:id="rId16"/>
    <p:sldId id="259" r:id="rId17"/>
    <p:sldId id="269" r:id="rId18"/>
    <p:sldId id="311" r:id="rId19"/>
    <p:sldId id="312" r:id="rId20"/>
    <p:sldId id="264" r:id="rId21"/>
    <p:sldId id="306" r:id="rId22"/>
    <p:sldId id="265" r:id="rId23"/>
    <p:sldId id="266" r:id="rId24"/>
    <p:sldId id="321" r:id="rId25"/>
    <p:sldId id="260" r:id="rId26"/>
    <p:sldId id="267" r:id="rId27"/>
    <p:sldId id="273" r:id="rId28"/>
    <p:sldId id="261" r:id="rId29"/>
    <p:sldId id="299" r:id="rId30"/>
    <p:sldId id="300" r:id="rId31"/>
    <p:sldId id="275" r:id="rId32"/>
    <p:sldId id="310" r:id="rId33"/>
    <p:sldId id="326" r:id="rId34"/>
    <p:sldId id="327" r:id="rId35"/>
    <p:sldId id="328" r:id="rId36"/>
    <p:sldId id="329" r:id="rId37"/>
    <p:sldId id="291" r:id="rId38"/>
    <p:sldId id="268" r:id="rId39"/>
    <p:sldId id="281" r:id="rId40"/>
    <p:sldId id="272" r:id="rId41"/>
    <p:sldId id="274" r:id="rId42"/>
    <p:sldId id="276" r:id="rId43"/>
    <p:sldId id="277" r:id="rId44"/>
    <p:sldId id="313" r:id="rId45"/>
    <p:sldId id="314" r:id="rId46"/>
    <p:sldId id="315" r:id="rId47"/>
    <p:sldId id="316" r:id="rId48"/>
    <p:sldId id="323" r:id="rId49"/>
    <p:sldId id="317" r:id="rId50"/>
    <p:sldId id="318" r:id="rId51"/>
    <p:sldId id="319" r:id="rId52"/>
    <p:sldId id="320" r:id="rId53"/>
    <p:sldId id="280" r:id="rId54"/>
    <p:sldId id="282" r:id="rId55"/>
    <p:sldId id="285" r:id="rId56"/>
    <p:sldId id="292" r:id="rId57"/>
    <p:sldId id="294" r:id="rId58"/>
    <p:sldId id="296" r:id="rId59"/>
    <p:sldId id="297" r:id="rId60"/>
    <p:sldId id="298" r:id="rId61"/>
    <p:sldId id="330" r:id="rId62"/>
    <p:sldId id="331" r:id="rId63"/>
    <p:sldId id="295" r:id="rId64"/>
    <p:sldId id="293" r:id="rId65"/>
    <p:sldId id="286" r:id="rId66"/>
    <p:sldId id="287" r:id="rId67"/>
    <p:sldId id="284" r:id="rId68"/>
    <p:sldId id="283" r:id="rId69"/>
    <p:sldId id="322" r:id="rId70"/>
    <p:sldId id="324" r:id="rId71"/>
    <p:sldId id="325" r:id="rId72"/>
    <p:sldId id="262" r:id="rId73"/>
    <p:sldId id="263" r:id="rId7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4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68" d="100"/>
          <a:sy n="68" d="100"/>
        </p:scale>
        <p:origin x="1257" y="33"/>
      </p:cViewPr>
      <p:guideLst>
        <p:guide orient="horz" pos="2160"/>
        <p:guide pos="2880"/>
      </p:guideLst>
    </p:cSldViewPr>
  </p:slideViewPr>
  <p:notesTextViewPr>
    <p:cViewPr>
      <p:scale>
        <a:sx n="3" d="2"/>
        <a:sy n="3" d="2"/>
      </p:scale>
      <p:origin x="0" y="0"/>
    </p:cViewPr>
  </p:notesTextViewPr>
  <p:sorterViewPr>
    <p:cViewPr>
      <p:scale>
        <a:sx n="110" d="100"/>
        <a:sy n="110" d="100"/>
      </p:scale>
      <p:origin x="0" y="-19652"/>
    </p:cViewPr>
  </p:sorterViewPr>
  <p:notesViewPr>
    <p:cSldViewPr>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BF247-DB1D-43BE-87DA-3859D887402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3B8375A4-4866-4BFA-A9AB-D7BB7C148A7B}">
      <dgm:prSet/>
      <dgm:spPr/>
      <dgm:t>
        <a:bodyPr/>
        <a:lstStyle/>
        <a:p>
          <a:r>
            <a:rPr lang="en-US"/>
            <a:t>Approved Shop Drawings and submittals override the project drawings and specification.</a:t>
          </a:r>
        </a:p>
      </dgm:t>
    </dgm:pt>
    <dgm:pt modelId="{84135B7E-71CB-408F-8715-52D9ADA00C3E}" type="parTrans" cxnId="{10D67728-BC36-42EC-A32F-1DAA35A1108E}">
      <dgm:prSet/>
      <dgm:spPr/>
      <dgm:t>
        <a:bodyPr/>
        <a:lstStyle/>
        <a:p>
          <a:endParaRPr lang="en-US"/>
        </a:p>
      </dgm:t>
    </dgm:pt>
    <dgm:pt modelId="{DFE75FE0-0463-4098-8538-5BCE508AC4D7}" type="sibTrans" cxnId="{10D67728-BC36-42EC-A32F-1DAA35A1108E}">
      <dgm:prSet/>
      <dgm:spPr/>
      <dgm:t>
        <a:bodyPr/>
        <a:lstStyle/>
        <a:p>
          <a:endParaRPr lang="en-US"/>
        </a:p>
      </dgm:t>
    </dgm:pt>
    <dgm:pt modelId="{F287CD4E-6253-40A8-9A4E-2F170F99EEA7}">
      <dgm:prSet/>
      <dgm:spPr/>
      <dgm:t>
        <a:bodyPr/>
        <a:lstStyle/>
        <a:p>
          <a:r>
            <a:rPr lang="en-US"/>
            <a:t>The larger scale drawing or details will always take presidency over smaller scale drawings</a:t>
          </a:r>
        </a:p>
      </dgm:t>
    </dgm:pt>
    <dgm:pt modelId="{14139A41-C73C-464C-B31A-6B49CD3DCD2A}" type="parTrans" cxnId="{5EABBD17-9C2E-4852-B77A-90723A042493}">
      <dgm:prSet/>
      <dgm:spPr/>
      <dgm:t>
        <a:bodyPr/>
        <a:lstStyle/>
        <a:p>
          <a:endParaRPr lang="en-US"/>
        </a:p>
      </dgm:t>
    </dgm:pt>
    <dgm:pt modelId="{67D26039-5D2C-40A7-9192-E7A4853B9CD2}" type="sibTrans" cxnId="{5EABBD17-9C2E-4852-B77A-90723A042493}">
      <dgm:prSet/>
      <dgm:spPr/>
      <dgm:t>
        <a:bodyPr/>
        <a:lstStyle/>
        <a:p>
          <a:endParaRPr lang="en-US"/>
        </a:p>
      </dgm:t>
    </dgm:pt>
    <dgm:pt modelId="{74812BDB-C08D-43AD-B377-7303B7729C93}">
      <dgm:prSet/>
      <dgm:spPr/>
      <dgm:t>
        <a:bodyPr/>
        <a:lstStyle/>
        <a:p>
          <a:r>
            <a:rPr lang="en-US" dirty="0"/>
            <a:t>As an Example </a:t>
          </a:r>
        </a:p>
      </dgm:t>
    </dgm:pt>
    <dgm:pt modelId="{DC271493-86CB-40BD-B1AE-E925533325C4}" type="parTrans" cxnId="{0A2F1F18-8704-4D9D-820E-AEDB81865BF9}">
      <dgm:prSet/>
      <dgm:spPr/>
      <dgm:t>
        <a:bodyPr/>
        <a:lstStyle/>
        <a:p>
          <a:endParaRPr lang="en-US"/>
        </a:p>
      </dgm:t>
    </dgm:pt>
    <dgm:pt modelId="{74D201AF-88E8-43E3-836B-8D2574934BFF}" type="sibTrans" cxnId="{0A2F1F18-8704-4D9D-820E-AEDB81865BF9}">
      <dgm:prSet/>
      <dgm:spPr/>
      <dgm:t>
        <a:bodyPr/>
        <a:lstStyle/>
        <a:p>
          <a:endParaRPr lang="en-US"/>
        </a:p>
      </dgm:t>
    </dgm:pt>
    <dgm:pt modelId="{0A24792B-C5E8-4B57-8942-0025F5E2FA5B}">
      <dgm:prSet/>
      <dgm:spPr/>
      <dgm:t>
        <a:bodyPr/>
        <a:lstStyle/>
        <a:p>
          <a:r>
            <a:rPr lang="en-US" dirty="0"/>
            <a:t>Rebar shop drawings are used to place and inspect the rebar. </a:t>
          </a:r>
        </a:p>
      </dgm:t>
    </dgm:pt>
    <dgm:pt modelId="{FF2143DE-1A67-495E-9871-5E8BB79B9797}" type="parTrans" cxnId="{2B6410CE-9308-4D2A-8EF0-EA5C07FF3305}">
      <dgm:prSet/>
      <dgm:spPr/>
      <dgm:t>
        <a:bodyPr/>
        <a:lstStyle/>
        <a:p>
          <a:endParaRPr lang="en-US"/>
        </a:p>
      </dgm:t>
    </dgm:pt>
    <dgm:pt modelId="{8F323E7A-B75E-44A3-AA59-5828CEED4B91}" type="sibTrans" cxnId="{2B6410CE-9308-4D2A-8EF0-EA5C07FF3305}">
      <dgm:prSet/>
      <dgm:spPr/>
      <dgm:t>
        <a:bodyPr/>
        <a:lstStyle/>
        <a:p>
          <a:endParaRPr lang="en-US"/>
        </a:p>
      </dgm:t>
    </dgm:pt>
    <dgm:pt modelId="{B171A6EA-41AA-430A-8CDA-D8A025F2D54C}">
      <dgm:prSet/>
      <dgm:spPr/>
      <dgm:t>
        <a:bodyPr/>
        <a:lstStyle/>
        <a:p>
          <a:r>
            <a:rPr lang="en-US" dirty="0"/>
            <a:t>Erection drawings are used to erect the structural steel</a:t>
          </a:r>
        </a:p>
      </dgm:t>
    </dgm:pt>
    <dgm:pt modelId="{0B41145A-13D0-4E10-8E44-43059FE792A6}" type="parTrans" cxnId="{B7E49AEF-2CDA-40AE-9300-5A8BAA193303}">
      <dgm:prSet/>
      <dgm:spPr/>
      <dgm:t>
        <a:bodyPr/>
        <a:lstStyle/>
        <a:p>
          <a:endParaRPr lang="en-US"/>
        </a:p>
      </dgm:t>
    </dgm:pt>
    <dgm:pt modelId="{B9A6C5E3-4D59-4E0B-BD4C-BC257F4D161A}" type="sibTrans" cxnId="{B7E49AEF-2CDA-40AE-9300-5A8BAA193303}">
      <dgm:prSet/>
      <dgm:spPr/>
      <dgm:t>
        <a:bodyPr/>
        <a:lstStyle/>
        <a:p>
          <a:endParaRPr lang="en-US"/>
        </a:p>
      </dgm:t>
    </dgm:pt>
    <dgm:pt modelId="{C0804961-28B0-4368-AA1F-F4BDEAD90EB7}">
      <dgm:prSet/>
      <dgm:spPr/>
      <dgm:t>
        <a:bodyPr/>
        <a:lstStyle/>
        <a:p>
          <a:r>
            <a:rPr lang="en-US" dirty="0"/>
            <a:t>Cut sheets of equipment or millwork should always be considered when checking dimensions</a:t>
          </a:r>
        </a:p>
      </dgm:t>
    </dgm:pt>
    <dgm:pt modelId="{1F0EF76A-077A-4593-8856-9FB99FE6B17C}" type="parTrans" cxnId="{EA7BAB01-A451-4107-B5F3-5393B3590187}">
      <dgm:prSet/>
      <dgm:spPr/>
      <dgm:t>
        <a:bodyPr/>
        <a:lstStyle/>
        <a:p>
          <a:endParaRPr lang="en-US"/>
        </a:p>
      </dgm:t>
    </dgm:pt>
    <dgm:pt modelId="{7EFCA71A-32D1-4E7D-9F83-DB6005592316}" type="sibTrans" cxnId="{EA7BAB01-A451-4107-B5F3-5393B3590187}">
      <dgm:prSet/>
      <dgm:spPr/>
      <dgm:t>
        <a:bodyPr/>
        <a:lstStyle/>
        <a:p>
          <a:endParaRPr lang="en-US"/>
        </a:p>
      </dgm:t>
    </dgm:pt>
    <dgm:pt modelId="{856DFC69-5A46-4D79-A466-C60DEFA2A201}">
      <dgm:prSet/>
      <dgm:spPr/>
      <dgm:t>
        <a:bodyPr/>
        <a:lstStyle/>
        <a:p>
          <a:endParaRPr lang="en-US" dirty="0"/>
        </a:p>
      </dgm:t>
    </dgm:pt>
    <dgm:pt modelId="{3F0537DE-92C9-474F-AFE0-3D1F51F115E6}" type="parTrans" cxnId="{0C180E4E-7F0C-42C3-BB9D-467A04FC0D49}">
      <dgm:prSet/>
      <dgm:spPr/>
      <dgm:t>
        <a:bodyPr/>
        <a:lstStyle/>
        <a:p>
          <a:endParaRPr lang="en-US"/>
        </a:p>
      </dgm:t>
    </dgm:pt>
    <dgm:pt modelId="{976A9A6B-6124-4F91-9E77-4A0BE9BE83F1}" type="sibTrans" cxnId="{0C180E4E-7F0C-42C3-BB9D-467A04FC0D49}">
      <dgm:prSet/>
      <dgm:spPr/>
      <dgm:t>
        <a:bodyPr/>
        <a:lstStyle/>
        <a:p>
          <a:endParaRPr lang="en-US"/>
        </a:p>
      </dgm:t>
    </dgm:pt>
    <dgm:pt modelId="{E9C6BD74-3472-4053-8D9F-13AB52C6EEFD}">
      <dgm:prSet/>
      <dgm:spPr/>
      <dgm:t>
        <a:bodyPr/>
        <a:lstStyle/>
        <a:p>
          <a:endParaRPr lang="en-US" dirty="0"/>
        </a:p>
      </dgm:t>
    </dgm:pt>
    <dgm:pt modelId="{65B0CD81-6E07-49BD-8A65-2DEC402EA4F8}" type="parTrans" cxnId="{3099A19D-55B0-40AF-87CC-5D9CF3E458A9}">
      <dgm:prSet/>
      <dgm:spPr/>
      <dgm:t>
        <a:bodyPr/>
        <a:lstStyle/>
        <a:p>
          <a:endParaRPr lang="en-US"/>
        </a:p>
      </dgm:t>
    </dgm:pt>
    <dgm:pt modelId="{DFDEE3F1-F204-446F-9B72-963C79BC691F}" type="sibTrans" cxnId="{3099A19D-55B0-40AF-87CC-5D9CF3E458A9}">
      <dgm:prSet/>
      <dgm:spPr/>
      <dgm:t>
        <a:bodyPr/>
        <a:lstStyle/>
        <a:p>
          <a:endParaRPr lang="en-US"/>
        </a:p>
      </dgm:t>
    </dgm:pt>
    <dgm:pt modelId="{80E028C8-0580-469B-AB1A-E74B6215D5EF}" type="pres">
      <dgm:prSet presAssocID="{2BCBF247-DB1D-43BE-87DA-3859D8874021}" presName="Name0" presStyleCnt="0">
        <dgm:presLayoutVars>
          <dgm:dir/>
          <dgm:resizeHandles val="exact"/>
        </dgm:presLayoutVars>
      </dgm:prSet>
      <dgm:spPr/>
    </dgm:pt>
    <dgm:pt modelId="{F9E26B8C-071A-41FB-92FB-410D07B82CC5}" type="pres">
      <dgm:prSet presAssocID="{3B8375A4-4866-4BFA-A9AB-D7BB7C148A7B}" presName="node" presStyleLbl="node1" presStyleIdx="0" presStyleCnt="3">
        <dgm:presLayoutVars>
          <dgm:bulletEnabled val="1"/>
        </dgm:presLayoutVars>
      </dgm:prSet>
      <dgm:spPr/>
    </dgm:pt>
    <dgm:pt modelId="{6967E1A4-CFC9-481A-B44E-18C91782FA50}" type="pres">
      <dgm:prSet presAssocID="{DFE75FE0-0463-4098-8538-5BCE508AC4D7}" presName="sibTrans" presStyleLbl="sibTrans2D1" presStyleIdx="0" presStyleCnt="2"/>
      <dgm:spPr/>
    </dgm:pt>
    <dgm:pt modelId="{97DC2FA2-EB12-4F62-BE37-C50F550F5363}" type="pres">
      <dgm:prSet presAssocID="{DFE75FE0-0463-4098-8538-5BCE508AC4D7}" presName="connectorText" presStyleLbl="sibTrans2D1" presStyleIdx="0" presStyleCnt="2"/>
      <dgm:spPr/>
    </dgm:pt>
    <dgm:pt modelId="{5CBFB53C-6B71-4067-ADE4-C0F11A092E40}" type="pres">
      <dgm:prSet presAssocID="{F287CD4E-6253-40A8-9A4E-2F170F99EEA7}" presName="node" presStyleLbl="node1" presStyleIdx="1" presStyleCnt="3">
        <dgm:presLayoutVars>
          <dgm:bulletEnabled val="1"/>
        </dgm:presLayoutVars>
      </dgm:prSet>
      <dgm:spPr/>
    </dgm:pt>
    <dgm:pt modelId="{C33DF2D7-6797-4EED-80D9-67297988B310}" type="pres">
      <dgm:prSet presAssocID="{67D26039-5D2C-40A7-9192-E7A4853B9CD2}" presName="sibTrans" presStyleLbl="sibTrans2D1" presStyleIdx="1" presStyleCnt="2"/>
      <dgm:spPr/>
    </dgm:pt>
    <dgm:pt modelId="{5E6EEFFE-85CD-49D1-B499-60BD556FAB14}" type="pres">
      <dgm:prSet presAssocID="{67D26039-5D2C-40A7-9192-E7A4853B9CD2}" presName="connectorText" presStyleLbl="sibTrans2D1" presStyleIdx="1" presStyleCnt="2"/>
      <dgm:spPr/>
    </dgm:pt>
    <dgm:pt modelId="{F6260823-AD32-454D-9FE9-CA7C891B8C01}" type="pres">
      <dgm:prSet presAssocID="{74812BDB-C08D-43AD-B377-7303B7729C93}" presName="node" presStyleLbl="node1" presStyleIdx="2" presStyleCnt="3" custScaleY="106762">
        <dgm:presLayoutVars>
          <dgm:bulletEnabled val="1"/>
        </dgm:presLayoutVars>
      </dgm:prSet>
      <dgm:spPr/>
    </dgm:pt>
  </dgm:ptLst>
  <dgm:cxnLst>
    <dgm:cxn modelId="{EA7BAB01-A451-4107-B5F3-5393B3590187}" srcId="{74812BDB-C08D-43AD-B377-7303B7729C93}" destId="{C0804961-28B0-4368-AA1F-F4BDEAD90EB7}" srcOrd="4" destOrd="0" parTransId="{1F0EF76A-077A-4593-8856-9FB99FE6B17C}" sibTransId="{7EFCA71A-32D1-4E7D-9F83-DB6005592316}"/>
    <dgm:cxn modelId="{5EABBD17-9C2E-4852-B77A-90723A042493}" srcId="{2BCBF247-DB1D-43BE-87DA-3859D8874021}" destId="{F287CD4E-6253-40A8-9A4E-2F170F99EEA7}" srcOrd="1" destOrd="0" parTransId="{14139A41-C73C-464C-B31A-6B49CD3DCD2A}" sibTransId="{67D26039-5D2C-40A7-9192-E7A4853B9CD2}"/>
    <dgm:cxn modelId="{0A2F1F18-8704-4D9D-820E-AEDB81865BF9}" srcId="{2BCBF247-DB1D-43BE-87DA-3859D8874021}" destId="{74812BDB-C08D-43AD-B377-7303B7729C93}" srcOrd="2" destOrd="0" parTransId="{DC271493-86CB-40BD-B1AE-E925533325C4}" sibTransId="{74D201AF-88E8-43E3-836B-8D2574934BFF}"/>
    <dgm:cxn modelId="{1328C21E-7DA9-4187-9267-D49BC3A38972}" type="presOf" srcId="{0A24792B-C5E8-4B57-8942-0025F5E2FA5B}" destId="{F6260823-AD32-454D-9FE9-CA7C891B8C01}" srcOrd="0" destOrd="1" presId="urn:microsoft.com/office/officeart/2005/8/layout/process1"/>
    <dgm:cxn modelId="{10D67728-BC36-42EC-A32F-1DAA35A1108E}" srcId="{2BCBF247-DB1D-43BE-87DA-3859D8874021}" destId="{3B8375A4-4866-4BFA-A9AB-D7BB7C148A7B}" srcOrd="0" destOrd="0" parTransId="{84135B7E-71CB-408F-8715-52D9ADA00C3E}" sibTransId="{DFE75FE0-0463-4098-8538-5BCE508AC4D7}"/>
    <dgm:cxn modelId="{5FF5C35C-11B6-4606-8203-A7E4A616CC42}" type="presOf" srcId="{67D26039-5D2C-40A7-9192-E7A4853B9CD2}" destId="{C33DF2D7-6797-4EED-80D9-67297988B310}" srcOrd="0" destOrd="0" presId="urn:microsoft.com/office/officeart/2005/8/layout/process1"/>
    <dgm:cxn modelId="{2D93D761-B303-4223-A533-753CA4B134A6}" type="presOf" srcId="{74812BDB-C08D-43AD-B377-7303B7729C93}" destId="{F6260823-AD32-454D-9FE9-CA7C891B8C01}" srcOrd="0" destOrd="0" presId="urn:microsoft.com/office/officeart/2005/8/layout/process1"/>
    <dgm:cxn modelId="{0C180E4E-7F0C-42C3-BB9D-467A04FC0D49}" srcId="{74812BDB-C08D-43AD-B377-7303B7729C93}" destId="{856DFC69-5A46-4D79-A466-C60DEFA2A201}" srcOrd="1" destOrd="0" parTransId="{3F0537DE-92C9-474F-AFE0-3D1F51F115E6}" sibTransId="{976A9A6B-6124-4F91-9E77-4A0BE9BE83F1}"/>
    <dgm:cxn modelId="{2D5ED36F-6F3D-4DCE-9CB2-44D59AC9D5CE}" type="presOf" srcId="{DFE75FE0-0463-4098-8538-5BCE508AC4D7}" destId="{6967E1A4-CFC9-481A-B44E-18C91782FA50}" srcOrd="0" destOrd="0" presId="urn:microsoft.com/office/officeart/2005/8/layout/process1"/>
    <dgm:cxn modelId="{2C895650-4949-4B4E-A556-7CF1A5CD378D}" type="presOf" srcId="{F287CD4E-6253-40A8-9A4E-2F170F99EEA7}" destId="{5CBFB53C-6B71-4067-ADE4-C0F11A092E40}" srcOrd="0" destOrd="0" presId="urn:microsoft.com/office/officeart/2005/8/layout/process1"/>
    <dgm:cxn modelId="{BB3E9972-5713-4E47-869A-03B9DC2C833B}" type="presOf" srcId="{3B8375A4-4866-4BFA-A9AB-D7BB7C148A7B}" destId="{F9E26B8C-071A-41FB-92FB-410D07B82CC5}" srcOrd="0" destOrd="0" presId="urn:microsoft.com/office/officeart/2005/8/layout/process1"/>
    <dgm:cxn modelId="{88581B78-6BB4-4151-9515-51B77F9A8AA9}" type="presOf" srcId="{DFE75FE0-0463-4098-8538-5BCE508AC4D7}" destId="{97DC2FA2-EB12-4F62-BE37-C50F550F5363}" srcOrd="1" destOrd="0" presId="urn:microsoft.com/office/officeart/2005/8/layout/process1"/>
    <dgm:cxn modelId="{6A14D085-EBAF-4ADB-941A-950F55DAB27F}" type="presOf" srcId="{2BCBF247-DB1D-43BE-87DA-3859D8874021}" destId="{80E028C8-0580-469B-AB1A-E74B6215D5EF}" srcOrd="0" destOrd="0" presId="urn:microsoft.com/office/officeart/2005/8/layout/process1"/>
    <dgm:cxn modelId="{2A41EB88-26D5-443F-8668-1F0033F9CC40}" type="presOf" srcId="{C0804961-28B0-4368-AA1F-F4BDEAD90EB7}" destId="{F6260823-AD32-454D-9FE9-CA7C891B8C01}" srcOrd="0" destOrd="5" presId="urn:microsoft.com/office/officeart/2005/8/layout/process1"/>
    <dgm:cxn modelId="{59D85F99-4BC4-4252-89BA-D4C989E7F4A3}" type="presOf" srcId="{B171A6EA-41AA-430A-8CDA-D8A025F2D54C}" destId="{F6260823-AD32-454D-9FE9-CA7C891B8C01}" srcOrd="0" destOrd="3" presId="urn:microsoft.com/office/officeart/2005/8/layout/process1"/>
    <dgm:cxn modelId="{3099A19D-55B0-40AF-87CC-5D9CF3E458A9}" srcId="{74812BDB-C08D-43AD-B377-7303B7729C93}" destId="{E9C6BD74-3472-4053-8D9F-13AB52C6EEFD}" srcOrd="3" destOrd="0" parTransId="{65B0CD81-6E07-49BD-8A65-2DEC402EA4F8}" sibTransId="{DFDEE3F1-F204-446F-9B72-963C79BC691F}"/>
    <dgm:cxn modelId="{0E8C8FA4-4850-4A0C-B107-0AB2B9C16389}" type="presOf" srcId="{67D26039-5D2C-40A7-9192-E7A4853B9CD2}" destId="{5E6EEFFE-85CD-49D1-B499-60BD556FAB14}" srcOrd="1" destOrd="0" presId="urn:microsoft.com/office/officeart/2005/8/layout/process1"/>
    <dgm:cxn modelId="{2B6410CE-9308-4D2A-8EF0-EA5C07FF3305}" srcId="{74812BDB-C08D-43AD-B377-7303B7729C93}" destId="{0A24792B-C5E8-4B57-8942-0025F5E2FA5B}" srcOrd="0" destOrd="0" parTransId="{FF2143DE-1A67-495E-9871-5E8BB79B9797}" sibTransId="{8F323E7A-B75E-44A3-AA59-5828CEED4B91}"/>
    <dgm:cxn modelId="{CCC359DB-63C8-466B-86BE-7033E223EE5D}" type="presOf" srcId="{E9C6BD74-3472-4053-8D9F-13AB52C6EEFD}" destId="{F6260823-AD32-454D-9FE9-CA7C891B8C01}" srcOrd="0" destOrd="4" presId="urn:microsoft.com/office/officeart/2005/8/layout/process1"/>
    <dgm:cxn modelId="{B7E49AEF-2CDA-40AE-9300-5A8BAA193303}" srcId="{74812BDB-C08D-43AD-B377-7303B7729C93}" destId="{B171A6EA-41AA-430A-8CDA-D8A025F2D54C}" srcOrd="2" destOrd="0" parTransId="{0B41145A-13D0-4E10-8E44-43059FE792A6}" sibTransId="{B9A6C5E3-4D59-4E0B-BD4C-BC257F4D161A}"/>
    <dgm:cxn modelId="{36F186F0-4664-47EF-AA65-CE203C5DD3CA}" type="presOf" srcId="{856DFC69-5A46-4D79-A466-C60DEFA2A201}" destId="{F6260823-AD32-454D-9FE9-CA7C891B8C01}" srcOrd="0" destOrd="2" presId="urn:microsoft.com/office/officeart/2005/8/layout/process1"/>
    <dgm:cxn modelId="{FB3DA69E-15FD-435F-81B0-A00DD5A970A6}" type="presParOf" srcId="{80E028C8-0580-469B-AB1A-E74B6215D5EF}" destId="{F9E26B8C-071A-41FB-92FB-410D07B82CC5}" srcOrd="0" destOrd="0" presId="urn:microsoft.com/office/officeart/2005/8/layout/process1"/>
    <dgm:cxn modelId="{9AD861D5-C9A0-41CF-913A-F0E2915F362A}" type="presParOf" srcId="{80E028C8-0580-469B-AB1A-E74B6215D5EF}" destId="{6967E1A4-CFC9-481A-B44E-18C91782FA50}" srcOrd="1" destOrd="0" presId="urn:microsoft.com/office/officeart/2005/8/layout/process1"/>
    <dgm:cxn modelId="{1D92C2D5-CB7E-426C-A2FF-CDF09F9BB2C4}" type="presParOf" srcId="{6967E1A4-CFC9-481A-B44E-18C91782FA50}" destId="{97DC2FA2-EB12-4F62-BE37-C50F550F5363}" srcOrd="0" destOrd="0" presId="urn:microsoft.com/office/officeart/2005/8/layout/process1"/>
    <dgm:cxn modelId="{06DD41FF-C319-41CB-8AF6-F7847AE72AF3}" type="presParOf" srcId="{80E028C8-0580-469B-AB1A-E74B6215D5EF}" destId="{5CBFB53C-6B71-4067-ADE4-C0F11A092E40}" srcOrd="2" destOrd="0" presId="urn:microsoft.com/office/officeart/2005/8/layout/process1"/>
    <dgm:cxn modelId="{730E9B9D-BF0F-428E-820D-3FD3920B84D2}" type="presParOf" srcId="{80E028C8-0580-469B-AB1A-E74B6215D5EF}" destId="{C33DF2D7-6797-4EED-80D9-67297988B310}" srcOrd="3" destOrd="0" presId="urn:microsoft.com/office/officeart/2005/8/layout/process1"/>
    <dgm:cxn modelId="{1C79C755-7416-4172-9D54-2286A20E410B}" type="presParOf" srcId="{C33DF2D7-6797-4EED-80D9-67297988B310}" destId="{5E6EEFFE-85CD-49D1-B499-60BD556FAB14}" srcOrd="0" destOrd="0" presId="urn:microsoft.com/office/officeart/2005/8/layout/process1"/>
    <dgm:cxn modelId="{5503E022-1E59-4325-883F-E7368F215DD7}" type="presParOf" srcId="{80E028C8-0580-469B-AB1A-E74B6215D5EF}" destId="{F6260823-AD32-454D-9FE9-CA7C891B8C0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26B8C-071A-41FB-92FB-410D07B82CC5}">
      <dsp:nvSpPr>
        <dsp:cNvPr id="0" name=""/>
        <dsp:cNvSpPr/>
      </dsp:nvSpPr>
      <dsp:spPr>
        <a:xfrm>
          <a:off x="6764" y="782329"/>
          <a:ext cx="2021755" cy="2854940"/>
        </a:xfrm>
        <a:prstGeom prst="roundRect">
          <a:avLst>
            <a:gd name="adj" fmla="val 10000"/>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Approved Shop Drawings and submittals override the project drawings and specification.</a:t>
          </a:r>
        </a:p>
      </dsp:txBody>
      <dsp:txXfrm>
        <a:off x="65979" y="841544"/>
        <a:ext cx="1903325" cy="2736510"/>
      </dsp:txXfrm>
    </dsp:sp>
    <dsp:sp modelId="{6967E1A4-CFC9-481A-B44E-18C91782FA50}">
      <dsp:nvSpPr>
        <dsp:cNvPr id="0" name=""/>
        <dsp:cNvSpPr/>
      </dsp:nvSpPr>
      <dsp:spPr>
        <a:xfrm>
          <a:off x="2230695" y="1959102"/>
          <a:ext cx="428612" cy="501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230695" y="2059381"/>
        <a:ext cx="300028" cy="300837"/>
      </dsp:txXfrm>
    </dsp:sp>
    <dsp:sp modelId="{5CBFB53C-6B71-4067-ADE4-C0F11A092E40}">
      <dsp:nvSpPr>
        <dsp:cNvPr id="0" name=""/>
        <dsp:cNvSpPr/>
      </dsp:nvSpPr>
      <dsp:spPr>
        <a:xfrm>
          <a:off x="2837222" y="782329"/>
          <a:ext cx="2021755" cy="2854940"/>
        </a:xfrm>
        <a:prstGeom prst="roundRect">
          <a:avLst>
            <a:gd name="adj" fmla="val 10000"/>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 larger scale drawing or details will always take presidency over smaller scale drawings</a:t>
          </a:r>
        </a:p>
      </dsp:txBody>
      <dsp:txXfrm>
        <a:off x="2896437" y="841544"/>
        <a:ext cx="1903325" cy="2736510"/>
      </dsp:txXfrm>
    </dsp:sp>
    <dsp:sp modelId="{C33DF2D7-6797-4EED-80D9-67297988B310}">
      <dsp:nvSpPr>
        <dsp:cNvPr id="0" name=""/>
        <dsp:cNvSpPr/>
      </dsp:nvSpPr>
      <dsp:spPr>
        <a:xfrm>
          <a:off x="5061153" y="1959102"/>
          <a:ext cx="428612" cy="501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061153" y="2059381"/>
        <a:ext cx="300028" cy="300837"/>
      </dsp:txXfrm>
    </dsp:sp>
    <dsp:sp modelId="{F6260823-AD32-454D-9FE9-CA7C891B8C01}">
      <dsp:nvSpPr>
        <dsp:cNvPr id="0" name=""/>
        <dsp:cNvSpPr/>
      </dsp:nvSpPr>
      <dsp:spPr>
        <a:xfrm>
          <a:off x="5667680" y="685804"/>
          <a:ext cx="2021755" cy="3047991"/>
        </a:xfrm>
        <a:prstGeom prst="roundRect">
          <a:avLst>
            <a:gd name="adj" fmla="val 10000"/>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As an Example </a:t>
          </a:r>
        </a:p>
        <a:p>
          <a:pPr marL="114300" lvl="1" indent="-114300" algn="l" defTabSz="533400">
            <a:lnSpc>
              <a:spcPct val="90000"/>
            </a:lnSpc>
            <a:spcBef>
              <a:spcPct val="0"/>
            </a:spcBef>
            <a:spcAft>
              <a:spcPct val="15000"/>
            </a:spcAft>
            <a:buChar char="•"/>
          </a:pPr>
          <a:r>
            <a:rPr lang="en-US" sz="1200" kern="1200" dirty="0"/>
            <a:t>Rebar shop drawings are used to place and inspect the rebar. </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Erection drawings are used to erect the structural steel</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Cut sheets of equipment or millwork should always be considered when checking dimensions</a:t>
          </a:r>
        </a:p>
      </dsp:txBody>
      <dsp:txXfrm>
        <a:off x="5726895" y="745019"/>
        <a:ext cx="1903325" cy="29295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233E9B-9F1D-41E0-82EE-FFB6E7B9DEC1}"/>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98D0C6-B507-4D7C-9AB8-C21B63D44DAF}"/>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47FE0DD-B665-4C0D-9A77-5D509972AB66}" type="datetimeFigureOut">
              <a:rPr lang="en-US" smtClean="0"/>
              <a:t>10/6/2021</a:t>
            </a:fld>
            <a:endParaRPr lang="en-US" dirty="0"/>
          </a:p>
        </p:txBody>
      </p:sp>
      <p:sp>
        <p:nvSpPr>
          <p:cNvPr id="4" name="Footer Placeholder 3">
            <a:extLst>
              <a:ext uri="{FF2B5EF4-FFF2-40B4-BE49-F238E27FC236}">
                <a16:creationId xmlns:a16="http://schemas.microsoft.com/office/drawing/2014/main" id="{1920CB52-DEC8-4A31-847D-9C7BE7E7979B}"/>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DA830D-C7BC-43EA-9DCB-A2A7B6E45677}"/>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67A4EAE3-9C96-46DD-BE2A-C285CD55DE36}" type="slidenum">
              <a:rPr lang="en-US" smtClean="0"/>
              <a:t>‹#›</a:t>
            </a:fld>
            <a:endParaRPr lang="en-US" dirty="0"/>
          </a:p>
        </p:txBody>
      </p:sp>
    </p:spTree>
    <p:extLst>
      <p:ext uri="{BB962C8B-B14F-4D97-AF65-F5344CB8AC3E}">
        <p14:creationId xmlns:p14="http://schemas.microsoft.com/office/powerpoint/2010/main" val="809795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96203C1-616A-4651-A577-7BA09B384D13}" type="datetimeFigureOut">
              <a:rPr lang="en-US" smtClean="0"/>
              <a:pPr/>
              <a:t>10/6/2021</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07B8B279-4079-43B3-8013-D8D81AB870A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13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25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B8B279-4079-43B3-8013-D8D81AB870A7}" type="slidenum">
              <a:rPr lang="en-US" smtClean="0"/>
              <a:pPr/>
              <a:t>70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3EFA78-DE0E-433D-8CFA-D9FBF0D95DCD}" type="datetime1">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F13AF2-DCC4-4842-96BC-1B9869901C37}" type="slidenum">
              <a:rPr lang="en-US" smtClean="0"/>
              <a:pPr/>
              <a:t>‹#›</a:t>
            </a:fld>
            <a:endParaRPr lang="en-US" dirty="0"/>
          </a:p>
        </p:txBody>
      </p:sp>
      <p:sp>
        <p:nvSpPr>
          <p:cNvPr id="13" name="Rectangle 12">
            <a:extLst>
              <a:ext uri="{FF2B5EF4-FFF2-40B4-BE49-F238E27FC236}">
                <a16:creationId xmlns:a16="http://schemas.microsoft.com/office/drawing/2014/main" id="{D48E807C-4EBA-41FA-802E-E211372F33ED}"/>
              </a:ext>
            </a:extLst>
          </p:cNvPr>
          <p:cNvSpPr/>
          <p:nvPr userDrawn="1"/>
        </p:nvSpPr>
        <p:spPr>
          <a:xfrm>
            <a:off x="0" y="6400800"/>
            <a:ext cx="9144000" cy="457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EA3DEFA-2349-43CC-9ACB-4A25AF998422}"/>
              </a:ext>
            </a:extLst>
          </p:cNvPr>
          <p:cNvSpPr/>
          <p:nvPr userDrawn="1"/>
        </p:nvSpPr>
        <p:spPr>
          <a:xfrm>
            <a:off x="0" y="0"/>
            <a:ext cx="9144000" cy="403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8967B266-0B3D-4052-BAF0-3489C0AD8947}"/>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354693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4" name="Footer Placeholder 3"/>
          <p:cNvSpPr>
            <a:spLocks noGrp="1"/>
          </p:cNvSpPr>
          <p:nvPr>
            <p:ph type="ftr" sz="quarter" idx="11"/>
          </p:nvPr>
        </p:nvSpPr>
        <p:spPr/>
        <p:txBody>
          <a:bodyPr/>
          <a:lstStyle/>
          <a:p>
            <a:pPr algn="l"/>
            <a:endParaRPr lang="en-US" sz="1000" dirty="0">
              <a:solidFill>
                <a:schemeClr val="bg2">
                  <a:shade val="50000"/>
                </a:schemeClr>
              </a:solidFill>
            </a:endParaRPr>
          </a:p>
        </p:txBody>
      </p:sp>
      <p:sp>
        <p:nvSpPr>
          <p:cNvPr id="5" name="Slide Number Placeholder 4"/>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145604015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93178819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2759676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392432995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2714247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261996685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130724978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368995344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98A9E-57AF-4657-ABB0-B7FCD8FEE5A3}"/>
              </a:ext>
            </a:extLst>
          </p:cNvPr>
          <p:cNvSpPr/>
          <p:nvPr userDrawn="1"/>
        </p:nvSpPr>
        <p:spPr>
          <a:xfrm>
            <a:off x="0" y="6400800"/>
            <a:ext cx="9144000" cy="457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E028F2-04F0-4AE7-8E73-006AF7EF5CEA}"/>
              </a:ext>
            </a:extLst>
          </p:cNvPr>
          <p:cNvSpPr/>
          <p:nvPr userDrawn="1"/>
        </p:nvSpPr>
        <p:spPr>
          <a:xfrm>
            <a:off x="0" y="0"/>
            <a:ext cx="91440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70B281F-DDF6-47A6-A20E-AD3468ECB455}"/>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534471"/>
            <a:ext cx="8183880" cy="684729"/>
          </a:xfrm>
        </p:spPr>
        <p:txBody>
          <a:bodyPr/>
          <a:lstStyle>
            <a:lvl1pPr>
              <a:defRPr>
                <a:solidFill>
                  <a:schemeClr val="tx2"/>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6400800"/>
            <a:ext cx="2286000" cy="365125"/>
          </a:xfrm>
        </p:spPr>
        <p:txBody>
          <a:bodyPr/>
          <a:lstStyle>
            <a:lvl1pPr>
              <a:defRPr>
                <a:solidFill>
                  <a:schemeClr val="tx1"/>
                </a:solidFill>
              </a:defRPr>
            </a:lvl1pPr>
          </a:lstStyle>
          <a:p>
            <a:fld id="{4427F9C6-20A9-45D8-B666-D95AD1AA535F}" type="datetime1">
              <a:rPr lang="en-US" smtClean="0"/>
              <a:pPr/>
              <a:t>10/6/2021</a:t>
            </a:fld>
            <a:endParaRPr lang="en-US" dirty="0"/>
          </a:p>
        </p:txBody>
      </p:sp>
      <p:sp>
        <p:nvSpPr>
          <p:cNvPr id="5" name="Footer Placeholder 4"/>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6400800"/>
            <a:ext cx="457200" cy="365125"/>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3" name="Text Placeholder 16">
            <a:extLst>
              <a:ext uri="{FF2B5EF4-FFF2-40B4-BE49-F238E27FC236}">
                <a16:creationId xmlns:a16="http://schemas.microsoft.com/office/drawing/2014/main" id="{03F2C829-D4FC-4522-8F81-3EE63787A0FC}"/>
              </a:ext>
            </a:extLst>
          </p:cNvPr>
          <p:cNvSpPr>
            <a:spLocks noGrp="1"/>
          </p:cNvSpPr>
          <p:nvPr>
            <p:ph type="body" sz="quarter" idx="14" hasCustomPrompt="1"/>
          </p:nvPr>
        </p:nvSpPr>
        <p:spPr>
          <a:xfrm>
            <a:off x="503238" y="1905000"/>
            <a:ext cx="4754562" cy="1077913"/>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14" name="Text Placeholder 19">
            <a:extLst>
              <a:ext uri="{FF2B5EF4-FFF2-40B4-BE49-F238E27FC236}">
                <a16:creationId xmlns:a16="http://schemas.microsoft.com/office/drawing/2014/main" id="{69DA3F2B-EEDB-435E-BF3D-BD81CA979020}"/>
              </a:ext>
            </a:extLst>
          </p:cNvPr>
          <p:cNvSpPr>
            <a:spLocks noGrp="1"/>
          </p:cNvSpPr>
          <p:nvPr>
            <p:ph type="body" sz="quarter" idx="15" hasCustomPrompt="1"/>
          </p:nvPr>
        </p:nvSpPr>
        <p:spPr>
          <a:xfrm>
            <a:off x="503238" y="3200400"/>
            <a:ext cx="4754562" cy="1524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18" name="Text Placeholder 21">
            <a:extLst>
              <a:ext uri="{FF2B5EF4-FFF2-40B4-BE49-F238E27FC236}">
                <a16:creationId xmlns:a16="http://schemas.microsoft.com/office/drawing/2014/main" id="{724D06DB-16B6-4447-80D7-E3F12741D170}"/>
              </a:ext>
            </a:extLst>
          </p:cNvPr>
          <p:cNvSpPr>
            <a:spLocks noGrp="1"/>
          </p:cNvSpPr>
          <p:nvPr>
            <p:ph type="body" sz="quarter" idx="16" hasCustomPrompt="1"/>
          </p:nvPr>
        </p:nvSpPr>
        <p:spPr>
          <a:xfrm>
            <a:off x="503238" y="5029201"/>
            <a:ext cx="8302290" cy="99060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extLst>
      <p:ext uri="{BB962C8B-B14F-4D97-AF65-F5344CB8AC3E}">
        <p14:creationId xmlns:p14="http://schemas.microsoft.com/office/powerpoint/2010/main" val="86963958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98A9E-57AF-4657-ABB0-B7FCD8FEE5A3}"/>
              </a:ext>
            </a:extLst>
          </p:cNvPr>
          <p:cNvSpPr/>
          <p:nvPr userDrawn="1"/>
        </p:nvSpPr>
        <p:spPr>
          <a:xfrm>
            <a:off x="0" y="6400800"/>
            <a:ext cx="9144000" cy="4571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E028F2-04F0-4AE7-8E73-006AF7EF5CEA}"/>
              </a:ext>
            </a:extLst>
          </p:cNvPr>
          <p:cNvSpPr/>
          <p:nvPr userDrawn="1"/>
        </p:nvSpPr>
        <p:spPr>
          <a:xfrm>
            <a:off x="0" y="0"/>
            <a:ext cx="9144000" cy="167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70B281F-DDF6-47A6-A20E-AD3468ECB455}"/>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534471"/>
            <a:ext cx="8183880" cy="684729"/>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6400800"/>
            <a:ext cx="2286000" cy="365125"/>
          </a:xfrm>
        </p:spPr>
        <p:txBody>
          <a:bodyPr/>
          <a:lstStyle>
            <a:lvl1pPr>
              <a:defRPr>
                <a:solidFill>
                  <a:schemeClr val="tx1"/>
                </a:solidFill>
              </a:defRPr>
            </a:lvl1pPr>
          </a:lstStyle>
          <a:p>
            <a:fld id="{4427F9C6-20A9-45D8-B666-D95AD1AA535F}" type="datetime1">
              <a:rPr lang="en-US" smtClean="0"/>
              <a:pPr/>
              <a:t>10/6/2021</a:t>
            </a:fld>
            <a:endParaRPr lang="en-US" dirty="0"/>
          </a:p>
        </p:txBody>
      </p:sp>
      <p:sp>
        <p:nvSpPr>
          <p:cNvPr id="5" name="Footer Placeholder 4"/>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6400800"/>
            <a:ext cx="457200" cy="365125"/>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1" name="Text Placeholder 16">
            <a:extLst>
              <a:ext uri="{FF2B5EF4-FFF2-40B4-BE49-F238E27FC236}">
                <a16:creationId xmlns:a16="http://schemas.microsoft.com/office/drawing/2014/main" id="{64FB5F53-FF75-45AA-B00D-E26647458E32}"/>
              </a:ext>
            </a:extLst>
          </p:cNvPr>
          <p:cNvSpPr>
            <a:spLocks noGrp="1"/>
          </p:cNvSpPr>
          <p:nvPr>
            <p:ph type="body" sz="quarter" idx="14" hasCustomPrompt="1"/>
          </p:nvPr>
        </p:nvSpPr>
        <p:spPr>
          <a:xfrm>
            <a:off x="503238" y="1905000"/>
            <a:ext cx="4754562" cy="1077913"/>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12" name="Text Placeholder 19">
            <a:extLst>
              <a:ext uri="{FF2B5EF4-FFF2-40B4-BE49-F238E27FC236}">
                <a16:creationId xmlns:a16="http://schemas.microsoft.com/office/drawing/2014/main" id="{1009BE2F-3305-4974-9545-AD98A2B6C8B9}"/>
              </a:ext>
            </a:extLst>
          </p:cNvPr>
          <p:cNvSpPr>
            <a:spLocks noGrp="1"/>
          </p:cNvSpPr>
          <p:nvPr>
            <p:ph type="body" sz="quarter" idx="15" hasCustomPrompt="1"/>
          </p:nvPr>
        </p:nvSpPr>
        <p:spPr>
          <a:xfrm>
            <a:off x="503238" y="3200400"/>
            <a:ext cx="4754562" cy="1524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13" name="Text Placeholder 21">
            <a:extLst>
              <a:ext uri="{FF2B5EF4-FFF2-40B4-BE49-F238E27FC236}">
                <a16:creationId xmlns:a16="http://schemas.microsoft.com/office/drawing/2014/main" id="{750E4B0F-2627-4011-8C06-77E6E0EE3386}"/>
              </a:ext>
            </a:extLst>
          </p:cNvPr>
          <p:cNvSpPr>
            <a:spLocks noGrp="1"/>
          </p:cNvSpPr>
          <p:nvPr>
            <p:ph type="body" sz="quarter" idx="16" hasCustomPrompt="1"/>
          </p:nvPr>
        </p:nvSpPr>
        <p:spPr>
          <a:xfrm>
            <a:off x="503238" y="5029201"/>
            <a:ext cx="8302290" cy="99060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11"/>
          </p:nvPr>
        </p:nvSpPr>
        <p:spPr/>
        <p:txBody>
          <a:bodyPr/>
          <a:lstStyle/>
          <a:p>
            <a:pPr algn="l"/>
            <a:endParaRPr lang="en-US" sz="1000" dirty="0">
              <a:solidFill>
                <a:schemeClr val="bg2">
                  <a:shade val="50000"/>
                </a:schemeClr>
              </a:solidFill>
            </a:endParaRPr>
          </a:p>
        </p:txBody>
      </p:sp>
      <p:sp>
        <p:nvSpPr>
          <p:cNvPr id="6" name="Slide Number Placeholder 5"/>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194655206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98A9E-57AF-4657-ABB0-B7FCD8FEE5A3}"/>
              </a:ext>
            </a:extLst>
          </p:cNvPr>
          <p:cNvSpPr/>
          <p:nvPr userDrawn="1"/>
        </p:nvSpPr>
        <p:spPr>
          <a:xfrm>
            <a:off x="0" y="6400800"/>
            <a:ext cx="9144000" cy="457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AE028F2-04F0-4AE7-8E73-006AF7EF5CEA}"/>
              </a:ext>
            </a:extLst>
          </p:cNvPr>
          <p:cNvSpPr/>
          <p:nvPr userDrawn="1"/>
        </p:nvSpPr>
        <p:spPr>
          <a:xfrm>
            <a:off x="0" y="0"/>
            <a:ext cx="9144000"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70B281F-DDF6-47A6-A20E-AD3468ECB455}"/>
              </a:ext>
            </a:extLst>
          </p:cNvPr>
          <p:cNvSpPr/>
          <p:nvPr userDrawn="1"/>
        </p:nvSpPr>
        <p:spPr>
          <a:xfrm rot="10800000">
            <a:off x="838200" y="6391832"/>
            <a:ext cx="457200" cy="2286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920" y="534471"/>
            <a:ext cx="8183880" cy="684729"/>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3776328" y="6400800"/>
            <a:ext cx="2286000" cy="365125"/>
          </a:xfrm>
        </p:spPr>
        <p:txBody>
          <a:bodyPr/>
          <a:lstStyle>
            <a:lvl1pPr>
              <a:defRPr>
                <a:solidFill>
                  <a:schemeClr val="tx1"/>
                </a:solidFill>
              </a:defRPr>
            </a:lvl1pPr>
          </a:lstStyle>
          <a:p>
            <a:fld id="{4427F9C6-20A9-45D8-B666-D95AD1AA535F}" type="datetime1">
              <a:rPr lang="en-US" smtClean="0"/>
              <a:pPr/>
              <a:t>10/6/2021</a:t>
            </a:fld>
            <a:endParaRPr lang="en-US" dirty="0"/>
          </a:p>
        </p:txBody>
      </p:sp>
      <p:sp>
        <p:nvSpPr>
          <p:cNvPr id="5" name="Footer Placeholder 4"/>
          <p:cNvSpPr>
            <a:spLocks noGrp="1"/>
          </p:cNvSpPr>
          <p:nvPr>
            <p:ph type="ftr" sz="quarter" idx="11"/>
          </p:nvPr>
        </p:nvSpPr>
        <p:spPr>
          <a:xfrm>
            <a:off x="6062328" y="6400800"/>
            <a:ext cx="2286000"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348328" y="6400800"/>
            <a:ext cx="457200" cy="365125"/>
          </a:xfrm>
        </p:spPr>
        <p:txBody>
          <a:bodyPr/>
          <a:lstStyle>
            <a:lvl1pPr>
              <a:defRPr>
                <a:solidFill>
                  <a:schemeClr val="tx1"/>
                </a:solidFill>
              </a:defRPr>
            </a:lvl1pPr>
          </a:lstStyle>
          <a:p>
            <a:fld id="{66C9E71F-78A0-4868-970E-5692D76DECFE}" type="slidenum">
              <a:rPr lang="en-US" smtClean="0"/>
              <a:pPr/>
              <a:t>‹#›</a:t>
            </a:fld>
            <a:endParaRPr lang="en-US" dirty="0"/>
          </a:p>
        </p:txBody>
      </p:sp>
      <p:sp>
        <p:nvSpPr>
          <p:cNvPr id="17" name="Text Placeholder 16">
            <a:extLst>
              <a:ext uri="{FF2B5EF4-FFF2-40B4-BE49-F238E27FC236}">
                <a16:creationId xmlns:a16="http://schemas.microsoft.com/office/drawing/2014/main" id="{42768ECE-5E91-42D8-9F95-B91671A2B268}"/>
              </a:ext>
            </a:extLst>
          </p:cNvPr>
          <p:cNvSpPr>
            <a:spLocks noGrp="1"/>
          </p:cNvSpPr>
          <p:nvPr>
            <p:ph type="body" sz="quarter" idx="14" hasCustomPrompt="1"/>
          </p:nvPr>
        </p:nvSpPr>
        <p:spPr>
          <a:xfrm>
            <a:off x="503238" y="1905000"/>
            <a:ext cx="4754562" cy="1077913"/>
          </a:xfrm>
        </p:spPr>
        <p:txBody>
          <a:bodyPr>
            <a:normAutofit/>
          </a:bodyPr>
          <a:lstStyle>
            <a:lvl1pPr marL="0" indent="0">
              <a:buNone/>
              <a:defRPr sz="2000"/>
            </a:lvl1pPr>
            <a:lvl2pPr marL="347472" indent="0">
              <a:buNone/>
              <a:defRPr/>
            </a:lvl2pPr>
            <a:lvl3pPr marL="603504" indent="0">
              <a:buNone/>
              <a:defRPr/>
            </a:lvl3pPr>
            <a:lvl4pPr marL="841248" indent="0">
              <a:buNone/>
              <a:defRPr/>
            </a:lvl4pPr>
            <a:lvl5pPr marL="1097280" indent="0">
              <a:buNone/>
              <a:defRPr/>
            </a:lvl5pPr>
          </a:lstStyle>
          <a:p>
            <a:pPr lvl="0"/>
            <a:r>
              <a:rPr lang="en-US" dirty="0"/>
              <a:t>Provide a list of relevant terms and their definitions</a:t>
            </a:r>
          </a:p>
        </p:txBody>
      </p:sp>
      <p:sp>
        <p:nvSpPr>
          <p:cNvPr id="20" name="Text Placeholder 19">
            <a:extLst>
              <a:ext uri="{FF2B5EF4-FFF2-40B4-BE49-F238E27FC236}">
                <a16:creationId xmlns:a16="http://schemas.microsoft.com/office/drawing/2014/main" id="{AD316310-4FD9-4500-A4BE-BD7BC699161D}"/>
              </a:ext>
            </a:extLst>
          </p:cNvPr>
          <p:cNvSpPr>
            <a:spLocks noGrp="1"/>
          </p:cNvSpPr>
          <p:nvPr>
            <p:ph type="body" sz="quarter" idx="15" hasCustomPrompt="1"/>
          </p:nvPr>
        </p:nvSpPr>
        <p:spPr>
          <a:xfrm>
            <a:off x="503238" y="3200400"/>
            <a:ext cx="4754562" cy="1524000"/>
          </a:xfrm>
        </p:spPr>
        <p:txBody>
          <a:bodyPr>
            <a:normAutofit/>
          </a:bodyPr>
          <a:lstStyle>
            <a:lvl1pPr marL="0" indent="0">
              <a:buNone/>
              <a:defRPr sz="1600"/>
            </a:lvl1pPr>
          </a:lstStyle>
          <a:p>
            <a:pPr marL="285750" indent="-285750">
              <a:buClr>
                <a:schemeClr val="accent3"/>
              </a:buClr>
              <a:buFont typeface="Arial" panose="020B0604020202020204" pitchFamily="34" charset="0"/>
              <a:buChar char="•"/>
            </a:pPr>
            <a:r>
              <a:rPr lang="en-US" sz="1600" dirty="0"/>
              <a:t>lorem ipsum dolor sit </a:t>
            </a:r>
            <a:r>
              <a:rPr lang="en-US" sz="1600" dirty="0" err="1"/>
              <a:t>amet</a:t>
            </a:r>
            <a:endParaRPr lang="en-US" sz="1600" dirty="0"/>
          </a:p>
          <a:p>
            <a:pPr marL="285750" indent="-285750">
              <a:buClr>
                <a:schemeClr val="accent3"/>
              </a:buClr>
              <a:buFont typeface="Arial" panose="020B0604020202020204" pitchFamily="34" charset="0"/>
              <a:buChar char="•"/>
            </a:pPr>
            <a:r>
              <a:rPr lang="en-US" sz="1600" dirty="0" err="1"/>
              <a:t>consectetur</a:t>
            </a:r>
            <a:r>
              <a:rPr lang="en-US" sz="1600" dirty="0"/>
              <a:t> </a:t>
            </a:r>
            <a:r>
              <a:rPr lang="en-US" sz="1600" dirty="0" err="1"/>
              <a:t>adipiscing</a:t>
            </a:r>
            <a:r>
              <a:rPr lang="en-US" sz="1600" dirty="0"/>
              <a:t> </a:t>
            </a:r>
            <a:r>
              <a:rPr lang="en-US" sz="1600" dirty="0" err="1"/>
              <a:t>elit</a:t>
            </a:r>
            <a:endParaRPr lang="en-US" sz="1600" dirty="0"/>
          </a:p>
          <a:p>
            <a:pPr marL="285750" indent="-285750">
              <a:buClr>
                <a:schemeClr val="accent3"/>
              </a:buClr>
              <a:buFont typeface="Arial" panose="020B0604020202020204" pitchFamily="34" charset="0"/>
              <a:buChar char="•"/>
            </a:pPr>
            <a:r>
              <a:rPr lang="en-US" sz="1600" dirty="0" err="1"/>
              <a:t>sed</a:t>
            </a:r>
            <a:r>
              <a:rPr lang="en-US" sz="1600" dirty="0"/>
              <a:t> do </a:t>
            </a:r>
            <a:r>
              <a:rPr lang="en-US" sz="1600" dirty="0" err="1"/>
              <a:t>eiusmod</a:t>
            </a:r>
            <a:r>
              <a:rPr lang="en-US" sz="1600" dirty="0"/>
              <a:t> </a:t>
            </a:r>
            <a:r>
              <a:rPr lang="en-US" sz="1600" dirty="0" err="1"/>
              <a:t>tempor</a:t>
            </a:r>
            <a:r>
              <a:rPr lang="en-US" sz="1600" dirty="0"/>
              <a:t> </a:t>
            </a:r>
          </a:p>
          <a:p>
            <a:pPr marL="285750" indent="-285750">
              <a:buClr>
                <a:schemeClr val="accent3"/>
              </a:buClr>
              <a:buFont typeface="Arial" panose="020B0604020202020204" pitchFamily="34" charset="0"/>
              <a:buChar char="•"/>
            </a:pPr>
            <a:r>
              <a:rPr lang="en-US" sz="1600" dirty="0" err="1"/>
              <a:t>incididunt</a:t>
            </a:r>
            <a:r>
              <a:rPr lang="en-US" sz="1600" dirty="0"/>
              <a:t> </a:t>
            </a:r>
            <a:r>
              <a:rPr lang="en-US" sz="1600" dirty="0" err="1"/>
              <a:t>ut</a:t>
            </a:r>
            <a:r>
              <a:rPr lang="en-US" sz="1600" dirty="0"/>
              <a:t> </a:t>
            </a:r>
            <a:r>
              <a:rPr lang="en-US" sz="1600" dirty="0" err="1"/>
              <a:t>labore</a:t>
            </a:r>
            <a:r>
              <a:rPr lang="en-US" sz="1600" dirty="0"/>
              <a:t> et dolore magna </a:t>
            </a:r>
            <a:r>
              <a:rPr lang="en-US" sz="1600" dirty="0" err="1"/>
              <a:t>aliqua</a:t>
            </a:r>
            <a:endParaRPr lang="en-US" sz="1600" dirty="0"/>
          </a:p>
        </p:txBody>
      </p:sp>
      <p:sp>
        <p:nvSpPr>
          <p:cNvPr id="27" name="Text Placeholder 21">
            <a:extLst>
              <a:ext uri="{FF2B5EF4-FFF2-40B4-BE49-F238E27FC236}">
                <a16:creationId xmlns:a16="http://schemas.microsoft.com/office/drawing/2014/main" id="{D2D13E1C-C5A0-4BB6-A3B2-B12F46371504}"/>
              </a:ext>
            </a:extLst>
          </p:cNvPr>
          <p:cNvSpPr>
            <a:spLocks noGrp="1"/>
          </p:cNvSpPr>
          <p:nvPr>
            <p:ph type="body" sz="quarter" idx="16" hasCustomPrompt="1"/>
          </p:nvPr>
        </p:nvSpPr>
        <p:spPr>
          <a:xfrm>
            <a:off x="503238" y="5029201"/>
            <a:ext cx="8302290" cy="990600"/>
          </a:xfrm>
          <a:solidFill>
            <a:schemeClr val="bg1">
              <a:lumMod val="95000"/>
            </a:schemeClr>
          </a:solidFill>
        </p:spPr>
        <p:txBody>
          <a:bodyPr tIns="182880" rIns="182880" bIns="182880">
            <a:normAutofit/>
          </a:bodyPr>
          <a:lstStyle>
            <a:lvl1pPr marL="0" indent="0">
              <a:buNone/>
              <a:defRPr sz="1800"/>
            </a:lvl1pPr>
          </a:lstStyle>
          <a:p>
            <a:pPr marL="0" indent="0">
              <a:buNone/>
            </a:pPr>
            <a:r>
              <a:rPr lang="en-US" sz="1800" dirty="0" err="1"/>
              <a:t>Sed</a:t>
            </a:r>
            <a:r>
              <a:rPr lang="en-US" sz="1800" dirty="0"/>
              <a:t> </a:t>
            </a:r>
            <a:r>
              <a:rPr lang="en-US" sz="1800" dirty="0" err="1"/>
              <a:t>ut</a:t>
            </a:r>
            <a:r>
              <a:rPr lang="en-US" sz="1800" dirty="0"/>
              <a:t> </a:t>
            </a:r>
            <a:r>
              <a:rPr lang="en-US" sz="1800" dirty="0" err="1"/>
              <a:t>perspiciatis</a:t>
            </a:r>
            <a:r>
              <a:rPr lang="en-US" sz="1800" dirty="0"/>
              <a:t> </a:t>
            </a:r>
            <a:r>
              <a:rPr lang="en-US" sz="1800" dirty="0" err="1"/>
              <a:t>unde</a:t>
            </a:r>
            <a:r>
              <a:rPr lang="en-US" sz="1800" dirty="0"/>
              <a:t> </a:t>
            </a:r>
            <a:r>
              <a:rPr lang="en-US" sz="1800" dirty="0" err="1"/>
              <a:t>omnis</a:t>
            </a:r>
            <a:r>
              <a:rPr lang="en-US" sz="1800" dirty="0"/>
              <a:t> </a:t>
            </a:r>
            <a:r>
              <a:rPr lang="en-US" sz="1800" dirty="0" err="1"/>
              <a:t>iste</a:t>
            </a:r>
            <a:r>
              <a:rPr lang="en-US" sz="1800" dirty="0"/>
              <a:t> </a:t>
            </a:r>
            <a:r>
              <a:rPr lang="en-US" sz="1800" dirty="0" err="1"/>
              <a:t>natus</a:t>
            </a:r>
            <a:r>
              <a:rPr lang="en-US" sz="1800" dirty="0"/>
              <a:t> error sit </a:t>
            </a:r>
            <a:r>
              <a:rPr lang="en-US" sz="1800" dirty="0" err="1"/>
              <a:t>voluptatem</a:t>
            </a:r>
            <a:r>
              <a:rPr lang="en-US" sz="1800" dirty="0"/>
              <a:t> </a:t>
            </a:r>
            <a:r>
              <a:rPr lang="en-US" sz="1800" dirty="0" err="1"/>
              <a:t>accusantium</a:t>
            </a:r>
            <a:r>
              <a:rPr lang="en-US" sz="1800" dirty="0"/>
              <a:t> </a:t>
            </a:r>
            <a:r>
              <a:rPr lang="en-US" sz="1800" dirty="0" err="1"/>
              <a:t>doloremque</a:t>
            </a:r>
            <a:r>
              <a:rPr lang="en-US" sz="1800" dirty="0"/>
              <a:t> </a:t>
            </a:r>
            <a:r>
              <a:rPr lang="en-US" sz="1800" dirty="0" err="1"/>
              <a:t>laudantium</a:t>
            </a:r>
            <a:endParaRPr lang="en-US" sz="1800" dirty="0"/>
          </a:p>
        </p:txBody>
      </p:sp>
    </p:spTree>
    <p:extLst>
      <p:ext uri="{BB962C8B-B14F-4D97-AF65-F5344CB8AC3E}">
        <p14:creationId xmlns:p14="http://schemas.microsoft.com/office/powerpoint/2010/main" val="141709079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9EB45F-50E8-4AF1-920B-265FC35EA31A}" type="datetime1">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C9E71F-78A0-4868-970E-5692D76DECFE}" type="slidenum">
              <a:rPr lang="en-US" smtClean="0"/>
              <a:pPr/>
              <a:t>‹#›</a:t>
            </a:fld>
            <a:endParaRPr lang="en-US" dirty="0"/>
          </a:p>
        </p:txBody>
      </p:sp>
    </p:spTree>
    <p:extLst>
      <p:ext uri="{BB962C8B-B14F-4D97-AF65-F5344CB8AC3E}">
        <p14:creationId xmlns:p14="http://schemas.microsoft.com/office/powerpoint/2010/main" val="108615891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6" name="Footer Placeholder 5"/>
          <p:cNvSpPr>
            <a:spLocks noGrp="1"/>
          </p:cNvSpPr>
          <p:nvPr>
            <p:ph type="ftr" sz="quarter" idx="11"/>
          </p:nvPr>
        </p:nvSpPr>
        <p:spPr/>
        <p:txBody>
          <a:bodyPr/>
          <a:lstStyle/>
          <a:p>
            <a:pPr algn="l"/>
            <a:endParaRPr lang="en-US" sz="1000" dirty="0">
              <a:solidFill>
                <a:schemeClr val="bg2">
                  <a:shade val="50000"/>
                </a:schemeClr>
              </a:solidFill>
            </a:endParaRPr>
          </a:p>
        </p:txBody>
      </p:sp>
      <p:sp>
        <p:nvSpPr>
          <p:cNvPr id="7" name="Slide Number Placeholder 6"/>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71247501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B85F57-6490-4460-90DC-FC5EE5C36A66}" type="datetime1">
              <a:rPr lang="en-US" smtClean="0"/>
              <a:pPr/>
              <a:t>10/6/2021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C9E71F-78A0-4868-970E-5692D76DECFE}" type="slidenum">
              <a:rPr lang="en-US" smtClean="0"/>
              <a:pPr/>
              <a:t>‹#›</a:t>
            </a:fld>
            <a:endParaRPr lang="en-US" dirty="0"/>
          </a:p>
        </p:txBody>
      </p:sp>
    </p:spTree>
    <p:extLst>
      <p:ext uri="{BB962C8B-B14F-4D97-AF65-F5344CB8AC3E}">
        <p14:creationId xmlns:p14="http://schemas.microsoft.com/office/powerpoint/2010/main" val="10509395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FB2161-9FCA-498A-A51E-7B90071250E8}" type="datetime1">
              <a:rPr lang="en-US" smtClean="0"/>
              <a:pPr/>
              <a:t>10/6/2021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C9E71F-78A0-4868-970E-5692D76DECFE}" type="slidenum">
              <a:rPr lang="en-US" smtClean="0"/>
              <a:pPr/>
              <a:t>‹#›</a:t>
            </a:fld>
            <a:endParaRPr lang="en-US" dirty="0"/>
          </a:p>
        </p:txBody>
      </p:sp>
    </p:spTree>
    <p:extLst>
      <p:ext uri="{BB962C8B-B14F-4D97-AF65-F5344CB8AC3E}">
        <p14:creationId xmlns:p14="http://schemas.microsoft.com/office/powerpoint/2010/main" val="54683776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395AF-258B-4502-92DF-E211AA281B41}" type="datetime1">
              <a:rPr lang="en-US" smtClean="0"/>
              <a:pPr/>
              <a:t>10/6/2021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C9E71F-78A0-4868-970E-5692D76DECFE}" type="slidenum">
              <a:rPr lang="en-US" smtClean="0"/>
              <a:pPr/>
              <a:t>‹#›</a:t>
            </a:fld>
            <a:endParaRPr lang="en-US" dirty="0"/>
          </a:p>
        </p:txBody>
      </p:sp>
    </p:spTree>
    <p:extLst>
      <p:ext uri="{BB962C8B-B14F-4D97-AF65-F5344CB8AC3E}">
        <p14:creationId xmlns:p14="http://schemas.microsoft.com/office/powerpoint/2010/main" val="668109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8FFA21-88D5-4090-AE34-A717F3009131}" type="datetime1">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C9E71F-78A0-4868-970E-5692D76DECFE}" type="slidenum">
              <a:rPr lang="en-US" smtClean="0"/>
              <a:pPr/>
              <a:t>‹#›</a:t>
            </a:fld>
            <a:endParaRPr lang="en-US" dirty="0"/>
          </a:p>
        </p:txBody>
      </p:sp>
    </p:spTree>
    <p:extLst>
      <p:ext uri="{BB962C8B-B14F-4D97-AF65-F5344CB8AC3E}">
        <p14:creationId xmlns:p14="http://schemas.microsoft.com/office/powerpoint/2010/main" val="280383813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6" name="Footer Placeholder 5"/>
          <p:cNvSpPr>
            <a:spLocks noGrp="1"/>
          </p:cNvSpPr>
          <p:nvPr>
            <p:ph type="ftr" sz="quarter" idx="11"/>
          </p:nvPr>
        </p:nvSpPr>
        <p:spPr>
          <a:xfrm>
            <a:off x="533400" y="6172200"/>
            <a:ext cx="5811724" cy="365125"/>
          </a:xfrm>
        </p:spPr>
        <p:txBody>
          <a:bodyPr/>
          <a:lstStyle/>
          <a:p>
            <a:pPr algn="l"/>
            <a:endParaRPr lang="en-US" sz="1000" dirty="0">
              <a:solidFill>
                <a:schemeClr val="bg2">
                  <a:shade val="50000"/>
                </a:schemeClr>
              </a:solidFill>
            </a:endParaRPr>
          </a:p>
        </p:txBody>
      </p:sp>
      <p:sp>
        <p:nvSpPr>
          <p:cNvPr id="7" name="Slide Number Placeholder 6"/>
          <p:cNvSpPr>
            <a:spLocks noGrp="1"/>
          </p:cNvSpPr>
          <p:nvPr>
            <p:ph type="sldNum" sz="quarter" idx="12"/>
          </p:nvPr>
        </p:nvSpPr>
        <p:spPr/>
        <p:txBody>
          <a:body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275974563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1" name="type.wav"/>
          </p:stSnd>
        </p:sndAc>
      </p:transition>
    </mc:Choice>
    <mc:Fallback xmlns="">
      <p:transition spd="slow">
        <p:circle/>
        <p:sndAc>
          <p:stSnd>
            <p:snd r:embed="rId3" name="typ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audio" Target="../media/audio1.wav"/><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lgn="r"/>
            <a:fld id="{1BC102A9-C1B1-4354-89E4-F43472216A4F}" type="datetime1">
              <a:rPr lang="en-US" smtClean="0"/>
              <a:pPr algn="r"/>
              <a:t>10/6/2021</a:t>
            </a:fld>
            <a:endParaRPr lang="en-US" sz="1000" dirty="0">
              <a:solidFill>
                <a:schemeClr val="bg2">
                  <a:shade val="50000"/>
                </a:schemeClr>
              </a:solidFill>
            </a:endParaRP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lgn="l"/>
            <a:endParaRPr lang="en-US" sz="1000" dirty="0">
              <a:solidFill>
                <a:schemeClr val="bg2">
                  <a:shade val="50000"/>
                </a:schemeClr>
              </a:solidFill>
            </a:endParaRP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E7F13AF2-DCC4-4842-96BC-1B9869901C37}" type="slidenum">
              <a:rPr lang="en-US" sz="1000" smtClean="0">
                <a:solidFill>
                  <a:schemeClr val="bg2">
                    <a:shade val="50000"/>
                  </a:schemeClr>
                </a:solidFill>
              </a:rPr>
              <a:pPr/>
              <a:t>‹#›</a:t>
            </a:fld>
            <a:endParaRPr lang="en-US" sz="1000" dirty="0">
              <a:solidFill>
                <a:schemeClr val="bg2">
                  <a:shade val="50000"/>
                </a:schemeClr>
              </a:solidFill>
            </a:endParaRPr>
          </a:p>
        </p:txBody>
      </p:sp>
    </p:spTree>
    <p:extLst>
      <p:ext uri="{BB962C8B-B14F-4D97-AF65-F5344CB8AC3E}">
        <p14:creationId xmlns:p14="http://schemas.microsoft.com/office/powerpoint/2010/main" val="40233274"/>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650" r:id="rId19"/>
    <p:sldLayoutId id="2147483659" r:id="rId20"/>
  </p:sldLayoutIdLst>
  <mc:AlternateContent xmlns:mc="http://schemas.openxmlformats.org/markup-compatibility/2006" xmlns:p14="http://schemas.microsoft.com/office/powerpoint/2010/main">
    <mc:Choice Requires="p14">
      <p:transition spd="slow" p14:dur="800">
        <p:circle/>
        <p:sndAc>
          <p:stSnd>
            <p:snd r:embed="rId22" name="type.wav"/>
          </p:stSnd>
        </p:sndAc>
      </p:transition>
    </mc:Choice>
    <mc:Fallback xmlns="">
      <p:transition spd="slow">
        <p:circle/>
        <p:sndAc>
          <p:stSnd>
            <p:snd r:embed="rId23" name="type.wav"/>
          </p:stSnd>
        </p:sndAc>
      </p:transition>
    </mc:Fallback>
  </mc:AlternateConten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utcccs-cdn.com/hvac/docs/1005/Public/04/48HC-17-28-03PD.pdf" TargetMode="Externa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6.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audio" Target="../media/audio1.wav"/><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hyperlink" Target="https://www.ada.gov/regs2010/2010ADAStandards/2010ADAStandards.pdf"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9.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hyperlink" Target="http://academics.triton.edu/faculty/fheitzman/abbrev.html" TargetMode="External"/><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hyperlink" Target="https://www.clarkdietrich.com/sites/default/files/imce/pdf/SupportDocs/ProductInfo/CD_Product_Identification.pdf" TargetMode="Externa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usg.com/content/usgcom/en/products/walls/drywall.html" TargetMode="Externa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hyperlink" Target="https://productmasterspec.com/door_specifications/3" TargetMode="External"/><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hyperlink" Target="https://productmasterspec.com/construction_specifications?view=10&amp;bim=1&amp;catalog=1" TargetMode="Externa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emf"/></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502920" y="1333500"/>
            <a:ext cx="6324600" cy="3429000"/>
          </a:xfrm>
        </p:spPr>
        <p:txBody>
          <a:bodyPr>
            <a:normAutofit/>
          </a:bodyPr>
          <a:lstStyle/>
          <a:p>
            <a:r>
              <a:rPr lang="en-US" dirty="0"/>
              <a:t>Plan Reading for </a:t>
            </a:r>
            <a:br>
              <a:rPr lang="en-US" dirty="0"/>
            </a:br>
            <a:br>
              <a:rPr lang="en-US" dirty="0"/>
            </a:br>
            <a:r>
              <a:rPr lang="en-US" dirty="0"/>
              <a:t>Project Superintendent 	</a:t>
            </a:r>
          </a:p>
        </p:txBody>
      </p:sp>
      <p:sp>
        <p:nvSpPr>
          <p:cNvPr id="3" name="Rectangle 2"/>
          <p:cNvSpPr>
            <a:spLocks noGrp="1"/>
          </p:cNvSpPr>
          <p:nvPr>
            <p:ph type="subTitle" idx="1"/>
          </p:nvPr>
        </p:nvSpPr>
        <p:spPr>
          <a:xfrm>
            <a:off x="502920" y="5181600"/>
            <a:ext cx="7772400" cy="914400"/>
          </a:xfrm>
        </p:spPr>
        <p:txBody>
          <a:bodyPr/>
          <a:lstStyle/>
          <a:p>
            <a:r>
              <a:rPr lang="en-US" dirty="0">
                <a:solidFill>
                  <a:schemeClr val="tx1"/>
                </a:solidFill>
              </a:rPr>
              <a:t>Reading Architectural Plumbing, Mechanical, Electrical and Civil Drawings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152400"/>
            <a:ext cx="8420100" cy="12954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5" name="typ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13AF-DCA3-460B-934F-FEA89EA1836D}"/>
              </a:ext>
            </a:extLst>
          </p:cNvPr>
          <p:cNvSpPr>
            <a:spLocks noGrp="1"/>
          </p:cNvSpPr>
          <p:nvPr>
            <p:ph type="title"/>
          </p:nvPr>
        </p:nvSpPr>
        <p:spPr>
          <a:xfrm>
            <a:off x="1066801" y="457200"/>
            <a:ext cx="2743199" cy="1295400"/>
          </a:xfrm>
        </p:spPr>
        <p:txBody>
          <a:bodyPr/>
          <a:lstStyle/>
          <a:p>
            <a:r>
              <a:rPr lang="en-US" dirty="0"/>
              <a:t>The internet</a:t>
            </a:r>
          </a:p>
        </p:txBody>
      </p:sp>
      <p:sp>
        <p:nvSpPr>
          <p:cNvPr id="3" name="TextBox 2">
            <a:extLst>
              <a:ext uri="{FF2B5EF4-FFF2-40B4-BE49-F238E27FC236}">
                <a16:creationId xmlns:a16="http://schemas.microsoft.com/office/drawing/2014/main" id="{0E22FC64-FDD3-4C7D-9F2F-0F0D9BE2EF5C}"/>
              </a:ext>
            </a:extLst>
          </p:cNvPr>
          <p:cNvSpPr txBox="1"/>
          <p:nvPr/>
        </p:nvSpPr>
        <p:spPr>
          <a:xfrm>
            <a:off x="1066801" y="2133600"/>
            <a:ext cx="7315199" cy="3693319"/>
          </a:xfrm>
          <a:prstGeom prst="rect">
            <a:avLst/>
          </a:prstGeom>
          <a:noFill/>
        </p:spPr>
        <p:txBody>
          <a:bodyPr wrap="square" rtlCol="0">
            <a:spAutoFit/>
          </a:bodyPr>
          <a:lstStyle/>
          <a:p>
            <a:r>
              <a:rPr lang="en-US" b="1" dirty="0">
                <a:solidFill>
                  <a:schemeClr val="bg1"/>
                </a:solidFill>
              </a:rPr>
              <a:t>Perhaps the best source for information on any subject, product or piece of equipment is the internet.</a:t>
            </a:r>
          </a:p>
          <a:p>
            <a:endParaRPr lang="en-US" b="1" dirty="0">
              <a:solidFill>
                <a:schemeClr val="bg1"/>
              </a:solidFill>
            </a:endParaRPr>
          </a:p>
          <a:p>
            <a:r>
              <a:rPr lang="en-US" b="1" dirty="0">
                <a:solidFill>
                  <a:schemeClr val="bg1"/>
                </a:solidFill>
              </a:rPr>
              <a:t>Simply google a product by name or by model number and just about anything you need  to know is at your fingertips.</a:t>
            </a:r>
          </a:p>
          <a:p>
            <a:endParaRPr lang="en-US" b="1" dirty="0">
              <a:solidFill>
                <a:schemeClr val="bg1"/>
              </a:solidFill>
            </a:endParaRPr>
          </a:p>
          <a:p>
            <a:r>
              <a:rPr lang="en-US" b="1" dirty="0">
                <a:solidFill>
                  <a:schemeClr val="bg1"/>
                </a:solidFill>
              </a:rPr>
              <a:t>In many cases a </a:t>
            </a:r>
            <a:r>
              <a:rPr lang="en-US" b="1" dirty="0" err="1">
                <a:solidFill>
                  <a:schemeClr val="bg1"/>
                </a:solidFill>
              </a:rPr>
              <a:t>Utube</a:t>
            </a:r>
            <a:r>
              <a:rPr lang="en-US" b="1" dirty="0">
                <a:solidFill>
                  <a:schemeClr val="bg1"/>
                </a:solidFill>
              </a:rPr>
              <a:t> video is available to show exactly how the product is used, installed or applied.</a:t>
            </a:r>
          </a:p>
          <a:p>
            <a:endParaRPr lang="en-US" b="1" dirty="0">
              <a:solidFill>
                <a:schemeClr val="bg1"/>
              </a:solidFill>
            </a:endParaRPr>
          </a:p>
          <a:p>
            <a:r>
              <a:rPr lang="en-US" b="1" dirty="0">
                <a:solidFill>
                  <a:schemeClr val="bg1"/>
                </a:solidFill>
              </a:rPr>
              <a:t>Take the time to look up equipment or materials and become familiar with the installation and how it works. </a:t>
            </a:r>
          </a:p>
          <a:p>
            <a:endParaRPr lang="en-US" b="1" dirty="0">
              <a:solidFill>
                <a:schemeClr val="bg1"/>
              </a:solidFill>
            </a:endParaRPr>
          </a:p>
          <a:p>
            <a:r>
              <a:rPr lang="en-US" b="1" dirty="0">
                <a:solidFill>
                  <a:schemeClr val="bg1"/>
                </a:solidFill>
              </a:rPr>
              <a:t>Download and print the cut sheet. It will come in handy.</a:t>
            </a:r>
          </a:p>
        </p:txBody>
      </p:sp>
    </p:spTree>
    <p:extLst>
      <p:ext uri="{BB962C8B-B14F-4D97-AF65-F5344CB8AC3E}">
        <p14:creationId xmlns:p14="http://schemas.microsoft.com/office/powerpoint/2010/main" val="83978108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B16EB7-A41F-4A29-8863-EBB5801E6831}"/>
              </a:ext>
            </a:extLst>
          </p:cNvPr>
          <p:cNvSpPr txBox="1"/>
          <p:nvPr/>
        </p:nvSpPr>
        <p:spPr>
          <a:xfrm>
            <a:off x="609600" y="335845"/>
            <a:ext cx="8077200" cy="6186309"/>
          </a:xfrm>
          <a:prstGeom prst="rect">
            <a:avLst/>
          </a:prstGeom>
          <a:noFill/>
        </p:spPr>
        <p:txBody>
          <a:bodyPr wrap="square" rtlCol="0">
            <a:spAutoFit/>
          </a:bodyPr>
          <a:lstStyle/>
          <a:p>
            <a:r>
              <a:rPr lang="en-US" b="1" dirty="0">
                <a:hlinkClick r:id="rId3">
                  <a:extLst>
                    <a:ext uri="{A12FA001-AC4F-418D-AE19-62706E023703}">
                      <ahyp:hlinkClr xmlns:ahyp="http://schemas.microsoft.com/office/drawing/2018/hyperlinkcolor" val="tx"/>
                    </a:ext>
                  </a:extLst>
                </a:hlinkClick>
              </a:rPr>
              <a:t>https://www.utcccs-cdn.com/hvac/docs/1005/Public/04/48HC-17-28-03PD.pdf</a:t>
            </a:r>
            <a:endParaRPr lang="en-US" b="1" dirty="0"/>
          </a:p>
          <a:p>
            <a:endParaRPr lang="en-US" dirty="0"/>
          </a:p>
          <a:p>
            <a:endParaRPr lang="en-US" dirty="0"/>
          </a:p>
          <a:p>
            <a:r>
              <a:rPr lang="en-US" b="1" dirty="0">
                <a:solidFill>
                  <a:schemeClr val="bg1"/>
                </a:solidFill>
              </a:rPr>
              <a:t>This web address will take you to the installation instructions for a Carrier Weather Master Roof Top Unit (RTU)</a:t>
            </a:r>
          </a:p>
          <a:p>
            <a:endParaRPr lang="en-US" b="1" dirty="0">
              <a:solidFill>
                <a:schemeClr val="bg1"/>
              </a:solidFill>
            </a:endParaRPr>
          </a:p>
          <a:p>
            <a:r>
              <a:rPr lang="en-US" b="1" dirty="0">
                <a:solidFill>
                  <a:schemeClr val="bg1"/>
                </a:solidFill>
              </a:rPr>
              <a:t>The information on this site will tell you everything you need to know about this unit and describes in full the installation process.</a:t>
            </a:r>
          </a:p>
          <a:p>
            <a:endParaRPr lang="en-US" b="1" dirty="0">
              <a:solidFill>
                <a:schemeClr val="bg1"/>
              </a:solidFill>
            </a:endParaRPr>
          </a:p>
          <a:p>
            <a:pPr marL="742950" lvl="1" indent="-285750">
              <a:buFont typeface="Arial" panose="020B0604020202020204" pitchFamily="34" charset="0"/>
              <a:buChar char="•"/>
            </a:pPr>
            <a:r>
              <a:rPr lang="en-US" b="1" dirty="0">
                <a:solidFill>
                  <a:schemeClr val="bg1"/>
                </a:solidFill>
              </a:rPr>
              <a:t>Size</a:t>
            </a:r>
          </a:p>
          <a:p>
            <a:pPr marL="742950" lvl="1" indent="-285750">
              <a:buFont typeface="Arial" panose="020B0604020202020204" pitchFamily="34" charset="0"/>
              <a:buChar char="•"/>
            </a:pPr>
            <a:r>
              <a:rPr lang="en-US" b="1" dirty="0">
                <a:solidFill>
                  <a:schemeClr val="bg1"/>
                </a:solidFill>
              </a:rPr>
              <a:t>Weight</a:t>
            </a:r>
          </a:p>
          <a:p>
            <a:pPr marL="742950" lvl="1" indent="-285750">
              <a:buFont typeface="Arial" panose="020B0604020202020204" pitchFamily="34" charset="0"/>
              <a:buChar char="•"/>
            </a:pPr>
            <a:r>
              <a:rPr lang="en-US" b="1" dirty="0">
                <a:solidFill>
                  <a:schemeClr val="bg1"/>
                </a:solidFill>
              </a:rPr>
              <a:t>How to pick it up</a:t>
            </a:r>
          </a:p>
          <a:p>
            <a:pPr marL="742950" lvl="1" indent="-285750">
              <a:buFont typeface="Arial" panose="020B0604020202020204" pitchFamily="34" charset="0"/>
              <a:buChar char="•"/>
            </a:pPr>
            <a:r>
              <a:rPr lang="en-US" b="1" dirty="0">
                <a:solidFill>
                  <a:schemeClr val="bg1"/>
                </a:solidFill>
              </a:rPr>
              <a:t>Duct connections</a:t>
            </a:r>
          </a:p>
          <a:p>
            <a:pPr marL="742950" lvl="1" indent="-285750">
              <a:buFont typeface="Arial" panose="020B0604020202020204" pitchFamily="34" charset="0"/>
              <a:buChar char="•"/>
            </a:pPr>
            <a:r>
              <a:rPr lang="en-US" b="1" dirty="0">
                <a:solidFill>
                  <a:schemeClr val="bg1"/>
                </a:solidFill>
              </a:rPr>
              <a:t>Roof penetrations </a:t>
            </a:r>
          </a:p>
          <a:p>
            <a:pPr marL="742950" lvl="1" indent="-285750">
              <a:buFont typeface="Arial" panose="020B0604020202020204" pitchFamily="34" charset="0"/>
              <a:buChar char="•"/>
            </a:pPr>
            <a:r>
              <a:rPr lang="en-US" b="1" dirty="0">
                <a:solidFill>
                  <a:schemeClr val="bg1"/>
                </a:solidFill>
              </a:rPr>
              <a:t>Controls wiring</a:t>
            </a:r>
          </a:p>
          <a:p>
            <a:pPr marL="742950" lvl="1" indent="-285750">
              <a:buFont typeface="Arial" panose="020B0604020202020204" pitchFamily="34" charset="0"/>
              <a:buChar char="•"/>
            </a:pPr>
            <a:r>
              <a:rPr lang="en-US" b="1" dirty="0">
                <a:solidFill>
                  <a:schemeClr val="bg1"/>
                </a:solidFill>
              </a:rPr>
              <a:t>Power wiring</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Even though your HVAC contractor knows how to install it there is information you need as well in these instruction. </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You can do this for just about any piece of equipment or product</a:t>
            </a:r>
          </a:p>
        </p:txBody>
      </p:sp>
    </p:spTree>
    <p:extLst>
      <p:ext uri="{BB962C8B-B14F-4D97-AF65-F5344CB8AC3E}">
        <p14:creationId xmlns:p14="http://schemas.microsoft.com/office/powerpoint/2010/main" val="399107352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D176-80D5-4BEA-9122-9B82C3EC413F}"/>
              </a:ext>
            </a:extLst>
          </p:cNvPr>
          <p:cNvSpPr>
            <a:spLocks noGrp="1"/>
          </p:cNvSpPr>
          <p:nvPr>
            <p:ph type="title"/>
          </p:nvPr>
        </p:nvSpPr>
        <p:spPr>
          <a:xfrm>
            <a:off x="228600" y="1143000"/>
            <a:ext cx="8458200" cy="2286000"/>
          </a:xfrm>
        </p:spPr>
        <p:txBody>
          <a:bodyPr/>
          <a:lstStyle/>
          <a:p>
            <a:pPr algn="ctr"/>
            <a:r>
              <a:rPr lang="en-US" b="1" dirty="0"/>
              <a:t>Reading the drawings</a:t>
            </a:r>
          </a:p>
        </p:txBody>
      </p:sp>
    </p:spTree>
    <p:extLst>
      <p:ext uri="{BB962C8B-B14F-4D97-AF65-F5344CB8AC3E}">
        <p14:creationId xmlns:p14="http://schemas.microsoft.com/office/powerpoint/2010/main" val="282722215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dirty="0"/>
              <a:t>Important Information on Every Drawing</a:t>
            </a:r>
          </a:p>
        </p:txBody>
      </p:sp>
      <p:sp>
        <p:nvSpPr>
          <p:cNvPr id="3" name="Rectangle 2"/>
          <p:cNvSpPr>
            <a:spLocks noGrp="1"/>
          </p:cNvSpPr>
          <p:nvPr>
            <p:ph type="body" sz="quarter" idx="14"/>
          </p:nvPr>
        </p:nvSpPr>
        <p:spPr>
          <a:xfrm>
            <a:off x="503238" y="1905001"/>
            <a:ext cx="7726362" cy="547177"/>
          </a:xfrm>
        </p:spPr>
        <p:txBody>
          <a:bodyPr>
            <a:normAutofit/>
          </a:bodyPr>
          <a:lstStyle/>
          <a:p>
            <a:pPr marL="0" indent="0">
              <a:buNone/>
            </a:pPr>
            <a:r>
              <a:rPr lang="en-US" sz="2000" dirty="0"/>
              <a:t>Title Block</a:t>
            </a:r>
          </a:p>
        </p:txBody>
      </p:sp>
      <p:sp>
        <p:nvSpPr>
          <p:cNvPr id="4" name="Text Placeholder 3">
            <a:extLst>
              <a:ext uri="{FF2B5EF4-FFF2-40B4-BE49-F238E27FC236}">
                <a16:creationId xmlns:a16="http://schemas.microsoft.com/office/drawing/2014/main" id="{138A33F4-E16E-42C1-8DF5-BD301393D25F}"/>
              </a:ext>
            </a:extLst>
          </p:cNvPr>
          <p:cNvSpPr>
            <a:spLocks noGrp="1"/>
          </p:cNvSpPr>
          <p:nvPr>
            <p:ph type="body" sz="quarter" idx="15"/>
          </p:nvPr>
        </p:nvSpPr>
        <p:spPr>
          <a:xfrm>
            <a:off x="1725262" y="2352976"/>
            <a:ext cx="7421880" cy="1828799"/>
          </a:xfrm>
        </p:spPr>
        <p:txBody>
          <a:bodyPr>
            <a:normAutofit/>
          </a:bodyPr>
          <a:lstStyle/>
          <a:p>
            <a:pPr marL="834390" lvl="1" indent="-285750">
              <a:buClr>
                <a:schemeClr val="accent3"/>
              </a:buClr>
              <a:buFont typeface="Arial" panose="020B0604020202020204" pitchFamily="34" charset="0"/>
              <a:buChar char="•"/>
            </a:pPr>
            <a:r>
              <a:rPr lang="en-US" sz="1400" dirty="0"/>
              <a:t>Sheet Number &amp; Project Number</a:t>
            </a:r>
          </a:p>
          <a:p>
            <a:pPr marL="834390" lvl="1" indent="-285750">
              <a:buClr>
                <a:schemeClr val="accent3"/>
              </a:buClr>
              <a:buFont typeface="Arial" panose="020B0604020202020204" pitchFamily="34" charset="0"/>
              <a:buChar char="•"/>
            </a:pPr>
            <a:r>
              <a:rPr lang="en-US" sz="1400" dirty="0"/>
              <a:t>Project Name</a:t>
            </a:r>
          </a:p>
          <a:p>
            <a:pPr marL="834390" lvl="1" indent="-285750">
              <a:buClr>
                <a:schemeClr val="accent3"/>
              </a:buClr>
              <a:buFont typeface="Arial" panose="020B0604020202020204" pitchFamily="34" charset="0"/>
              <a:buChar char="•"/>
            </a:pPr>
            <a:r>
              <a:rPr lang="en-US" sz="1400" dirty="0"/>
              <a:t>Drawing Date</a:t>
            </a:r>
          </a:p>
          <a:p>
            <a:pPr marL="834390" lvl="1" indent="-285750">
              <a:buClr>
                <a:schemeClr val="accent3"/>
              </a:buClr>
              <a:buFont typeface="Arial" panose="020B0604020202020204" pitchFamily="34" charset="0"/>
              <a:buChar char="•"/>
            </a:pPr>
            <a:r>
              <a:rPr lang="en-US" sz="1400" dirty="0"/>
              <a:t>Revision Number and Date</a:t>
            </a:r>
          </a:p>
          <a:p>
            <a:pPr marL="834390" lvl="1">
              <a:buClr>
                <a:schemeClr val="accent3"/>
              </a:buClr>
              <a:buFont typeface="Arial" panose="020B0604020202020204" pitchFamily="34" charset="0"/>
              <a:buChar char="•"/>
            </a:pPr>
            <a:r>
              <a:rPr lang="en-US" sz="1400" dirty="0"/>
              <a:t>                             Architectural or Engineering Firm</a:t>
            </a:r>
          </a:p>
          <a:p>
            <a:pPr marL="834390" lvl="1" indent="-285750">
              <a:buClr>
                <a:schemeClr val="accent3"/>
              </a:buClr>
              <a:buFont typeface="Arial" panose="020B0604020202020204" pitchFamily="34" charset="0"/>
              <a:buChar char="•"/>
            </a:pPr>
            <a:endParaRPr lang="en-US" dirty="0"/>
          </a:p>
          <a:p>
            <a:pPr marL="834390" lvl="1" indent="-285750">
              <a:buClr>
                <a:schemeClr val="accent3"/>
              </a:buCl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21D2AFD-F6DB-4099-9D03-C02F9825E85F}"/>
              </a:ext>
            </a:extLst>
          </p:cNvPr>
          <p:cNvPicPr>
            <a:picLocks noChangeAspect="1"/>
          </p:cNvPicPr>
          <p:nvPr/>
        </p:nvPicPr>
        <p:blipFill>
          <a:blip r:embed="rId4"/>
          <a:stretch>
            <a:fillRect/>
          </a:stretch>
        </p:blipFill>
        <p:spPr>
          <a:xfrm>
            <a:off x="304801" y="5454102"/>
            <a:ext cx="8458200" cy="717027"/>
          </a:xfrm>
          <a:prstGeom prst="rect">
            <a:avLst/>
          </a:prstGeom>
        </p:spPr>
      </p:pic>
      <p:pic>
        <p:nvPicPr>
          <p:cNvPr id="7" name="Picture 6">
            <a:extLst>
              <a:ext uri="{FF2B5EF4-FFF2-40B4-BE49-F238E27FC236}">
                <a16:creationId xmlns:a16="http://schemas.microsoft.com/office/drawing/2014/main" id="{5D9342E2-E88E-4D72-95B1-95CA37F42D69}"/>
              </a:ext>
            </a:extLst>
          </p:cNvPr>
          <p:cNvPicPr>
            <a:picLocks noChangeAspect="1"/>
          </p:cNvPicPr>
          <p:nvPr/>
        </p:nvPicPr>
        <p:blipFill>
          <a:blip r:embed="rId5"/>
          <a:stretch>
            <a:fillRect/>
          </a:stretch>
        </p:blipFill>
        <p:spPr>
          <a:xfrm>
            <a:off x="304800" y="4280977"/>
            <a:ext cx="8610599" cy="1082141"/>
          </a:xfrm>
          <a:prstGeom prst="rect">
            <a:avLst/>
          </a:prstGeom>
        </p:spPr>
      </p:pic>
      <p:cxnSp>
        <p:nvCxnSpPr>
          <p:cNvPr id="10" name="Straight Arrow Connector 9">
            <a:extLst>
              <a:ext uri="{FF2B5EF4-FFF2-40B4-BE49-F238E27FC236}">
                <a16:creationId xmlns:a16="http://schemas.microsoft.com/office/drawing/2014/main" id="{917CBE13-4AA6-4428-B7CF-81E423C5A679}"/>
              </a:ext>
            </a:extLst>
          </p:cNvPr>
          <p:cNvCxnSpPr>
            <a:cxnSpLocks/>
          </p:cNvCxnSpPr>
          <p:nvPr/>
        </p:nvCxnSpPr>
        <p:spPr>
          <a:xfrm flipV="1">
            <a:off x="1066800" y="2286001"/>
            <a:ext cx="1447800" cy="2119822"/>
          </a:xfrm>
          <a:prstGeom prst="straightConnector1">
            <a:avLst/>
          </a:prstGeom>
          <a:ln w="22225">
            <a:solidFill>
              <a:srgbClr val="FF0000">
                <a:alpha val="82000"/>
              </a:srgbClr>
            </a:solidFill>
            <a:headEnd type="stealth" w="lg" len="lg"/>
            <a:tailEnd type="stealth" w="lg" len="lg"/>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8B78E04-C7AD-4FF6-86E4-07C1E1368C19}"/>
              </a:ext>
            </a:extLst>
          </p:cNvPr>
          <p:cNvCxnSpPr>
            <a:cxnSpLocks/>
          </p:cNvCxnSpPr>
          <p:nvPr/>
        </p:nvCxnSpPr>
        <p:spPr>
          <a:xfrm flipV="1">
            <a:off x="1905000" y="2519153"/>
            <a:ext cx="687371" cy="1985872"/>
          </a:xfrm>
          <a:prstGeom prst="straightConnector1">
            <a:avLst/>
          </a:prstGeom>
          <a:ln w="22225">
            <a:solidFill>
              <a:srgbClr val="FF0000">
                <a:alpha val="82000"/>
              </a:srgbClr>
            </a:solidFill>
            <a:headEnd type="stealth"/>
            <a:tailEnd type="stealth" w="lg" len="lg"/>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2C2E29A9-456E-4D32-979C-0B0D09C13441}"/>
              </a:ext>
            </a:extLst>
          </p:cNvPr>
          <p:cNvCxnSpPr>
            <a:cxnSpLocks/>
          </p:cNvCxnSpPr>
          <p:nvPr/>
        </p:nvCxnSpPr>
        <p:spPr>
          <a:xfrm rot="16200000" flipH="1">
            <a:off x="2137768" y="3354759"/>
            <a:ext cx="2047497" cy="1138287"/>
          </a:xfrm>
          <a:prstGeom prst="bentConnector3">
            <a:avLst>
              <a:gd name="adj1" fmla="val 108585"/>
            </a:avLst>
          </a:prstGeom>
          <a:ln w="25400">
            <a:solidFill>
              <a:srgbClr val="C00000">
                <a:alpha val="60000"/>
              </a:srgb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2B6E5D0-CE20-4A9C-BF8C-157D5A0D5B07}"/>
              </a:ext>
            </a:extLst>
          </p:cNvPr>
          <p:cNvCxnSpPr>
            <a:cxnSpLocks/>
          </p:cNvCxnSpPr>
          <p:nvPr/>
        </p:nvCxnSpPr>
        <p:spPr>
          <a:xfrm>
            <a:off x="6858000" y="3585954"/>
            <a:ext cx="381000" cy="819869"/>
          </a:xfrm>
          <a:prstGeom prst="straightConnector1">
            <a:avLst/>
          </a:prstGeom>
          <a:ln w="25400">
            <a:solidFill>
              <a:srgbClr val="C00000">
                <a:alpha val="60000"/>
              </a:srgb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9340CF28-B475-4388-BFB7-A01695D1FF74}"/>
              </a:ext>
            </a:extLst>
          </p:cNvPr>
          <p:cNvCxnSpPr>
            <a:cxnSpLocks/>
          </p:cNvCxnSpPr>
          <p:nvPr/>
        </p:nvCxnSpPr>
        <p:spPr>
          <a:xfrm>
            <a:off x="2895600" y="3267375"/>
            <a:ext cx="1943100" cy="1237650"/>
          </a:xfrm>
          <a:prstGeom prst="bentConnector3">
            <a:avLst>
              <a:gd name="adj1" fmla="val -95"/>
            </a:avLst>
          </a:prstGeom>
          <a:ln w="25400">
            <a:solidFill>
              <a:srgbClr val="C00000">
                <a:alpha val="60000"/>
              </a:srgb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6" name="typ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234C-1062-4049-872C-12F8B85954A0}"/>
              </a:ext>
            </a:extLst>
          </p:cNvPr>
          <p:cNvSpPr>
            <a:spLocks noGrp="1"/>
          </p:cNvSpPr>
          <p:nvPr>
            <p:ph type="title"/>
          </p:nvPr>
        </p:nvSpPr>
        <p:spPr>
          <a:xfrm>
            <a:off x="685800" y="533400"/>
            <a:ext cx="6554867" cy="1524000"/>
          </a:xfrm>
        </p:spPr>
        <p:txBody>
          <a:bodyPr/>
          <a:lstStyle/>
          <a:p>
            <a:pPr algn="ctr"/>
            <a:r>
              <a:rPr lang="en-US" dirty="0"/>
              <a:t>The Title Block	</a:t>
            </a:r>
          </a:p>
        </p:txBody>
      </p:sp>
      <p:sp>
        <p:nvSpPr>
          <p:cNvPr id="3" name="TextBox 2">
            <a:extLst>
              <a:ext uri="{FF2B5EF4-FFF2-40B4-BE49-F238E27FC236}">
                <a16:creationId xmlns:a16="http://schemas.microsoft.com/office/drawing/2014/main" id="{F8DE3C39-5A73-4222-9E60-6FAD3FF02F93}"/>
              </a:ext>
            </a:extLst>
          </p:cNvPr>
          <p:cNvSpPr txBox="1"/>
          <p:nvPr/>
        </p:nvSpPr>
        <p:spPr>
          <a:xfrm>
            <a:off x="838201" y="2286000"/>
            <a:ext cx="7772400" cy="2308324"/>
          </a:xfrm>
          <a:prstGeom prst="rect">
            <a:avLst/>
          </a:prstGeom>
          <a:noFill/>
        </p:spPr>
        <p:txBody>
          <a:bodyPr wrap="square" rtlCol="0">
            <a:spAutoFit/>
          </a:bodyPr>
          <a:lstStyle/>
          <a:p>
            <a:r>
              <a:rPr lang="en-US" b="1" dirty="0">
                <a:solidFill>
                  <a:schemeClr val="bg1"/>
                </a:solidFill>
              </a:rPr>
              <a:t>Information in the title block will help you to:</a:t>
            </a:r>
          </a:p>
          <a:p>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Formulate RFI questions by referencing drawing numbers, revision dates and who to address questions to.</a:t>
            </a:r>
          </a:p>
          <a:p>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Check the title block to make sure that all subs are using the most current drawings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9156523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356C-9564-422B-ACD3-3A2E2E1EAC15}"/>
              </a:ext>
            </a:extLst>
          </p:cNvPr>
          <p:cNvSpPr>
            <a:spLocks noGrp="1"/>
          </p:cNvSpPr>
          <p:nvPr>
            <p:ph type="title"/>
          </p:nvPr>
        </p:nvSpPr>
        <p:spPr>
          <a:xfrm>
            <a:off x="2209800" y="304800"/>
            <a:ext cx="4419600" cy="914400"/>
          </a:xfrm>
        </p:spPr>
        <p:txBody>
          <a:bodyPr>
            <a:normAutofit/>
          </a:bodyPr>
          <a:lstStyle/>
          <a:p>
            <a:pPr algn="ctr"/>
            <a:r>
              <a:rPr lang="en-US" sz="4400" dirty="0"/>
              <a:t>Revisions</a:t>
            </a:r>
          </a:p>
        </p:txBody>
      </p:sp>
      <p:sp>
        <p:nvSpPr>
          <p:cNvPr id="3" name="TextBox 2">
            <a:extLst>
              <a:ext uri="{FF2B5EF4-FFF2-40B4-BE49-F238E27FC236}">
                <a16:creationId xmlns:a16="http://schemas.microsoft.com/office/drawing/2014/main" id="{93D80799-A191-4F3B-A74F-0DE2FB0A6E62}"/>
              </a:ext>
            </a:extLst>
          </p:cNvPr>
          <p:cNvSpPr txBox="1"/>
          <p:nvPr/>
        </p:nvSpPr>
        <p:spPr>
          <a:xfrm>
            <a:off x="685800" y="1143000"/>
            <a:ext cx="7772400" cy="5078313"/>
          </a:xfrm>
          <a:prstGeom prst="rect">
            <a:avLst/>
          </a:prstGeom>
          <a:noFill/>
        </p:spPr>
        <p:txBody>
          <a:bodyPr wrap="square" rtlCol="0">
            <a:spAutoFit/>
          </a:bodyPr>
          <a:lstStyle/>
          <a:p>
            <a:r>
              <a:rPr lang="en-US" b="1" dirty="0">
                <a:solidFill>
                  <a:schemeClr val="bg1"/>
                </a:solidFill>
              </a:rPr>
              <a:t>Always check the title block for revisions. </a:t>
            </a:r>
          </a:p>
          <a:p>
            <a:endParaRPr lang="en-US" b="1" dirty="0">
              <a:solidFill>
                <a:schemeClr val="bg1"/>
              </a:solidFill>
            </a:endParaRPr>
          </a:p>
          <a:p>
            <a:r>
              <a:rPr lang="en-US" b="1" dirty="0">
                <a:solidFill>
                  <a:schemeClr val="bg1"/>
                </a:solidFill>
              </a:rPr>
              <a:t>However architects and engineers don’t always put in a revision number or date. So just because you don’t see a revision listed in the title block does not mean the drawing hasn’t been revised.</a:t>
            </a:r>
          </a:p>
          <a:p>
            <a:endParaRPr lang="en-US" b="1" dirty="0">
              <a:solidFill>
                <a:schemeClr val="bg1"/>
              </a:solidFill>
            </a:endParaRPr>
          </a:p>
          <a:p>
            <a:r>
              <a:rPr lang="en-US" b="1" dirty="0">
                <a:solidFill>
                  <a:schemeClr val="bg1"/>
                </a:solidFill>
              </a:rPr>
              <a:t>As you can imagine this can cause all sorts of issues. </a:t>
            </a:r>
          </a:p>
          <a:p>
            <a:endParaRPr lang="en-US" b="1" dirty="0">
              <a:solidFill>
                <a:schemeClr val="bg1"/>
              </a:solidFill>
            </a:endParaRPr>
          </a:p>
          <a:p>
            <a:r>
              <a:rPr lang="en-US" b="1" dirty="0">
                <a:solidFill>
                  <a:schemeClr val="bg1"/>
                </a:solidFill>
              </a:rPr>
              <a:t>If a revised drawing comes into the office the project manager should check for a revision date and number. If there isn’t a revision number or revision date the PM can use the date the drawing was received to log in the revision. The PM should also contact the issuer of the drawing and ask them to update the title block.</a:t>
            </a:r>
          </a:p>
          <a:p>
            <a:endParaRPr lang="en-US" b="1" dirty="0">
              <a:solidFill>
                <a:schemeClr val="bg1"/>
              </a:solidFill>
            </a:endParaRPr>
          </a:p>
          <a:p>
            <a:r>
              <a:rPr lang="en-US" b="1" dirty="0">
                <a:solidFill>
                  <a:schemeClr val="bg1"/>
                </a:solidFill>
              </a:rPr>
              <a:t>The project manager will issue the revision to the project team.</a:t>
            </a:r>
          </a:p>
          <a:p>
            <a:endParaRPr lang="en-US" b="1" dirty="0">
              <a:solidFill>
                <a:schemeClr val="bg1"/>
              </a:solidFill>
            </a:endParaRPr>
          </a:p>
          <a:p>
            <a:r>
              <a:rPr lang="en-US" b="1" dirty="0">
                <a:solidFill>
                  <a:schemeClr val="bg1"/>
                </a:solidFill>
              </a:rPr>
              <a:t>It is the superintendents responsibility to make sure everyone is using the latest drawing.</a:t>
            </a:r>
          </a:p>
        </p:txBody>
      </p:sp>
    </p:spTree>
    <p:extLst>
      <p:ext uri="{BB962C8B-B14F-4D97-AF65-F5344CB8AC3E}">
        <p14:creationId xmlns:p14="http://schemas.microsoft.com/office/powerpoint/2010/main" val="335956364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981CF-EF31-405E-8D0F-6A6A824E1864}"/>
              </a:ext>
            </a:extLst>
          </p:cNvPr>
          <p:cNvSpPr txBox="1"/>
          <p:nvPr/>
        </p:nvSpPr>
        <p:spPr>
          <a:xfrm>
            <a:off x="533400" y="533400"/>
            <a:ext cx="7772400" cy="1200329"/>
          </a:xfrm>
          <a:prstGeom prst="rect">
            <a:avLst/>
          </a:prstGeom>
          <a:noFill/>
        </p:spPr>
        <p:txBody>
          <a:bodyPr wrap="square" rtlCol="0">
            <a:spAutoFit/>
          </a:bodyPr>
          <a:lstStyle/>
          <a:p>
            <a:r>
              <a:rPr lang="en-US" b="1" dirty="0">
                <a:solidFill>
                  <a:schemeClr val="bg1"/>
                </a:solidFill>
              </a:rPr>
              <a:t>Revisions should also be clouded.</a:t>
            </a:r>
          </a:p>
          <a:p>
            <a:endParaRPr lang="en-US" b="1" dirty="0">
              <a:solidFill>
                <a:schemeClr val="bg1"/>
              </a:solidFill>
            </a:endParaRPr>
          </a:p>
          <a:p>
            <a:r>
              <a:rPr lang="en-US" b="1" dirty="0">
                <a:solidFill>
                  <a:schemeClr val="bg1"/>
                </a:solidFill>
              </a:rPr>
              <a:t>The revision should have a cloud drawn around the revision and the revision number should be noted along side of the cloud.</a:t>
            </a:r>
          </a:p>
        </p:txBody>
      </p:sp>
      <p:pic>
        <p:nvPicPr>
          <p:cNvPr id="4" name="Picture 3">
            <a:extLst>
              <a:ext uri="{FF2B5EF4-FFF2-40B4-BE49-F238E27FC236}">
                <a16:creationId xmlns:a16="http://schemas.microsoft.com/office/drawing/2014/main" id="{2009F7F6-0D89-4F96-9F40-BF044ECAE357}"/>
              </a:ext>
            </a:extLst>
          </p:cNvPr>
          <p:cNvPicPr>
            <a:picLocks noChangeAspect="1"/>
          </p:cNvPicPr>
          <p:nvPr/>
        </p:nvPicPr>
        <p:blipFill>
          <a:blip r:embed="rId3"/>
          <a:stretch>
            <a:fillRect/>
          </a:stretch>
        </p:blipFill>
        <p:spPr>
          <a:xfrm>
            <a:off x="346435" y="1733729"/>
            <a:ext cx="4191000" cy="3224149"/>
          </a:xfrm>
          <a:prstGeom prst="rect">
            <a:avLst/>
          </a:prstGeom>
        </p:spPr>
      </p:pic>
      <p:pic>
        <p:nvPicPr>
          <p:cNvPr id="5" name="Picture 4">
            <a:extLst>
              <a:ext uri="{FF2B5EF4-FFF2-40B4-BE49-F238E27FC236}">
                <a16:creationId xmlns:a16="http://schemas.microsoft.com/office/drawing/2014/main" id="{83C30711-2249-4E10-B2DA-7508BA443D88}"/>
              </a:ext>
            </a:extLst>
          </p:cNvPr>
          <p:cNvPicPr>
            <a:picLocks noChangeAspect="1"/>
          </p:cNvPicPr>
          <p:nvPr/>
        </p:nvPicPr>
        <p:blipFill>
          <a:blip r:embed="rId4"/>
          <a:stretch>
            <a:fillRect/>
          </a:stretch>
        </p:blipFill>
        <p:spPr>
          <a:xfrm rot="5400000">
            <a:off x="4022013" y="2005643"/>
            <a:ext cx="2639685" cy="6858000"/>
          </a:xfrm>
          <a:prstGeom prst="rect">
            <a:avLst/>
          </a:prstGeom>
        </p:spPr>
      </p:pic>
    </p:spTree>
    <p:extLst>
      <p:ext uri="{BB962C8B-B14F-4D97-AF65-F5344CB8AC3E}">
        <p14:creationId xmlns:p14="http://schemas.microsoft.com/office/powerpoint/2010/main" val="269956933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8F79-9E63-4899-8D9C-AA78B3CC007F}"/>
              </a:ext>
            </a:extLst>
          </p:cNvPr>
          <p:cNvSpPr>
            <a:spLocks noGrp="1"/>
          </p:cNvSpPr>
          <p:nvPr>
            <p:ph type="title"/>
          </p:nvPr>
        </p:nvSpPr>
        <p:spPr>
          <a:xfrm>
            <a:off x="533400" y="305584"/>
            <a:ext cx="7924800" cy="1219200"/>
          </a:xfrm>
        </p:spPr>
        <p:txBody>
          <a:bodyPr/>
          <a:lstStyle/>
          <a:p>
            <a:pPr algn="ctr"/>
            <a:r>
              <a:rPr lang="en-US" dirty="0"/>
              <a:t>General Notes</a:t>
            </a:r>
          </a:p>
        </p:txBody>
      </p:sp>
      <p:sp>
        <p:nvSpPr>
          <p:cNvPr id="3" name="Text Placeholder 2">
            <a:extLst>
              <a:ext uri="{FF2B5EF4-FFF2-40B4-BE49-F238E27FC236}">
                <a16:creationId xmlns:a16="http://schemas.microsoft.com/office/drawing/2014/main" id="{A52F22D6-1961-4CE4-BB5A-FE540D75BFCE}"/>
              </a:ext>
            </a:extLst>
          </p:cNvPr>
          <p:cNvSpPr>
            <a:spLocks noGrp="1"/>
          </p:cNvSpPr>
          <p:nvPr>
            <p:ph type="body" idx="1"/>
          </p:nvPr>
        </p:nvSpPr>
        <p:spPr>
          <a:xfrm>
            <a:off x="304800" y="2438400"/>
            <a:ext cx="6383552" cy="2133600"/>
          </a:xfrm>
        </p:spPr>
        <p:txBody>
          <a:bodyPr>
            <a:normAutofit/>
          </a:bodyPr>
          <a:lstStyle/>
          <a:p>
            <a:pPr marL="800100" lvl="1" indent="-342900">
              <a:buFont typeface="Arial" panose="020B0604020202020204" pitchFamily="34" charset="0"/>
              <a:buChar char="•"/>
            </a:pPr>
            <a:r>
              <a:rPr lang="en-US" b="1" dirty="0">
                <a:solidFill>
                  <a:schemeClr val="tx1"/>
                </a:solidFill>
              </a:rPr>
              <a:t>Governing Codes</a:t>
            </a:r>
          </a:p>
          <a:p>
            <a:pPr marL="800100" lvl="1" indent="-342900">
              <a:buFont typeface="Arial" panose="020B0604020202020204" pitchFamily="34" charset="0"/>
              <a:buChar char="•"/>
            </a:pPr>
            <a:r>
              <a:rPr lang="en-US" b="1" dirty="0">
                <a:solidFill>
                  <a:schemeClr val="tx1"/>
                </a:solidFill>
              </a:rPr>
              <a:t>Standards used in the design </a:t>
            </a:r>
          </a:p>
          <a:p>
            <a:pPr marL="800100" lvl="1" indent="-342900">
              <a:buFont typeface="Arial" panose="020B0604020202020204" pitchFamily="34" charset="0"/>
              <a:buChar char="•"/>
            </a:pPr>
            <a:r>
              <a:rPr lang="en-US" b="1" dirty="0">
                <a:solidFill>
                  <a:schemeClr val="tx1"/>
                </a:solidFill>
              </a:rPr>
              <a:t>Various information outlining responsibilities of the contractor </a:t>
            </a:r>
          </a:p>
          <a:p>
            <a:pPr marL="800100" lvl="1" indent="-342900">
              <a:buFont typeface="Arial" panose="020B0604020202020204" pitchFamily="34" charset="0"/>
              <a:buChar char="•"/>
            </a:pPr>
            <a:r>
              <a:rPr lang="en-US" b="1" dirty="0">
                <a:solidFill>
                  <a:schemeClr val="tx1"/>
                </a:solidFill>
              </a:rPr>
              <a:t>Abbreviations</a:t>
            </a:r>
          </a:p>
        </p:txBody>
      </p:sp>
      <p:sp>
        <p:nvSpPr>
          <p:cNvPr id="4" name="Text Placeholder 3">
            <a:extLst>
              <a:ext uri="{FF2B5EF4-FFF2-40B4-BE49-F238E27FC236}">
                <a16:creationId xmlns:a16="http://schemas.microsoft.com/office/drawing/2014/main" id="{50E77B3E-C95F-48C0-A879-CF12ACBDC679}"/>
              </a:ext>
            </a:extLst>
          </p:cNvPr>
          <p:cNvSpPr>
            <a:spLocks noGrp="1"/>
          </p:cNvSpPr>
          <p:nvPr>
            <p:ph type="body" sz="quarter" idx="4294967295"/>
          </p:nvPr>
        </p:nvSpPr>
        <p:spPr>
          <a:xfrm>
            <a:off x="152400" y="1905000"/>
            <a:ext cx="8686800" cy="457592"/>
          </a:xfrm>
        </p:spPr>
        <p:txBody>
          <a:bodyPr>
            <a:normAutofit fontScale="92500"/>
          </a:bodyPr>
          <a:lstStyle/>
          <a:p>
            <a:r>
              <a:rPr lang="en-US" sz="1600" b="1" dirty="0">
                <a:solidFill>
                  <a:schemeClr val="bg1"/>
                </a:solidFill>
              </a:rPr>
              <a:t>General notes are typically one of the first pages in the drawing set. The notes cover </a:t>
            </a:r>
          </a:p>
        </p:txBody>
      </p:sp>
      <p:sp>
        <p:nvSpPr>
          <p:cNvPr id="7" name="TextBox 6">
            <a:extLst>
              <a:ext uri="{FF2B5EF4-FFF2-40B4-BE49-F238E27FC236}">
                <a16:creationId xmlns:a16="http://schemas.microsoft.com/office/drawing/2014/main" id="{8EA4E436-96D2-4BAE-9171-7A86CE804B25}"/>
              </a:ext>
            </a:extLst>
          </p:cNvPr>
          <p:cNvSpPr txBox="1"/>
          <p:nvPr/>
        </p:nvSpPr>
        <p:spPr>
          <a:xfrm>
            <a:off x="533400" y="4953000"/>
            <a:ext cx="8305800" cy="1323439"/>
          </a:xfrm>
          <a:prstGeom prst="rect">
            <a:avLst/>
          </a:prstGeom>
          <a:noFill/>
        </p:spPr>
        <p:txBody>
          <a:bodyPr wrap="square" rtlCol="0">
            <a:spAutoFit/>
          </a:bodyPr>
          <a:lstStyle/>
          <a:p>
            <a:r>
              <a:rPr lang="en-US" sz="2000" b="1" dirty="0">
                <a:solidFill>
                  <a:schemeClr val="bg1"/>
                </a:solidFill>
              </a:rPr>
              <a:t>Be sure to read all the general notes and all the notes on every page of the drawing set. </a:t>
            </a:r>
          </a:p>
          <a:p>
            <a:r>
              <a:rPr lang="en-US" sz="2000" b="1" dirty="0">
                <a:solidFill>
                  <a:schemeClr val="bg1"/>
                </a:solidFill>
              </a:rPr>
              <a:t>When answering a question for a subcontractor may times the answer is in the notes.</a:t>
            </a:r>
          </a:p>
        </p:txBody>
      </p:sp>
    </p:spTree>
    <p:extLst>
      <p:ext uri="{BB962C8B-B14F-4D97-AF65-F5344CB8AC3E}">
        <p14:creationId xmlns:p14="http://schemas.microsoft.com/office/powerpoint/2010/main" val="251398830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E198-B63C-41A9-8E22-F6B07D71382E}"/>
              </a:ext>
            </a:extLst>
          </p:cNvPr>
          <p:cNvSpPr>
            <a:spLocks noGrp="1"/>
          </p:cNvSpPr>
          <p:nvPr>
            <p:ph type="title"/>
          </p:nvPr>
        </p:nvSpPr>
        <p:spPr>
          <a:xfrm>
            <a:off x="533400" y="533400"/>
            <a:ext cx="8077200" cy="1524000"/>
          </a:xfrm>
        </p:spPr>
        <p:txBody>
          <a:bodyPr>
            <a:normAutofit/>
          </a:bodyPr>
          <a:lstStyle/>
          <a:p>
            <a:pPr algn="ctr"/>
            <a:r>
              <a:rPr lang="en-US" sz="4000" b="1" dirty="0"/>
              <a:t>Occupancy Plan</a:t>
            </a:r>
          </a:p>
        </p:txBody>
      </p:sp>
      <p:sp>
        <p:nvSpPr>
          <p:cNvPr id="6" name="TextBox 5">
            <a:extLst>
              <a:ext uri="{FF2B5EF4-FFF2-40B4-BE49-F238E27FC236}">
                <a16:creationId xmlns:a16="http://schemas.microsoft.com/office/drawing/2014/main" id="{48AC5694-7014-49BF-950D-FCC39A9642D0}"/>
              </a:ext>
            </a:extLst>
          </p:cNvPr>
          <p:cNvSpPr txBox="1"/>
          <p:nvPr/>
        </p:nvSpPr>
        <p:spPr>
          <a:xfrm>
            <a:off x="609600" y="2133600"/>
            <a:ext cx="8077200" cy="3139321"/>
          </a:xfrm>
          <a:prstGeom prst="rect">
            <a:avLst/>
          </a:prstGeom>
          <a:noFill/>
        </p:spPr>
        <p:txBody>
          <a:bodyPr wrap="square" rtlCol="0">
            <a:spAutoFit/>
          </a:bodyPr>
          <a:lstStyle/>
          <a:p>
            <a:r>
              <a:rPr lang="en-US" b="1" dirty="0">
                <a:solidFill>
                  <a:schemeClr val="bg1"/>
                </a:solidFill>
              </a:rPr>
              <a:t>The occupancy plan is typically important only to the municipality.</a:t>
            </a:r>
          </a:p>
          <a:p>
            <a:endParaRPr lang="en-US" b="1" dirty="0">
              <a:solidFill>
                <a:schemeClr val="bg1"/>
              </a:solidFill>
            </a:endParaRPr>
          </a:p>
          <a:p>
            <a:r>
              <a:rPr lang="en-US" b="1" dirty="0">
                <a:solidFill>
                  <a:schemeClr val="bg1"/>
                </a:solidFill>
              </a:rPr>
              <a:t>It tells how far it is to an exit at any given point in the building </a:t>
            </a:r>
          </a:p>
          <a:p>
            <a:endParaRPr lang="en-US" b="1" dirty="0">
              <a:solidFill>
                <a:schemeClr val="bg1"/>
              </a:solidFill>
            </a:endParaRPr>
          </a:p>
          <a:p>
            <a:r>
              <a:rPr lang="en-US" b="1" dirty="0">
                <a:solidFill>
                  <a:schemeClr val="bg1"/>
                </a:solidFill>
              </a:rPr>
              <a:t>It tells where fire extinguishers go and how many will be needed.</a:t>
            </a:r>
          </a:p>
          <a:p>
            <a:endParaRPr lang="en-US" b="1" dirty="0">
              <a:solidFill>
                <a:schemeClr val="bg1"/>
              </a:solidFill>
            </a:endParaRPr>
          </a:p>
          <a:p>
            <a:r>
              <a:rPr lang="en-US" b="1" dirty="0">
                <a:solidFill>
                  <a:schemeClr val="bg1"/>
                </a:solidFill>
              </a:rPr>
              <a:t>The occupancy plan give a preliminary fire alarm layout</a:t>
            </a:r>
          </a:p>
          <a:p>
            <a:endParaRPr lang="en-US" b="1" dirty="0">
              <a:solidFill>
                <a:schemeClr val="bg1"/>
              </a:solidFill>
            </a:endParaRPr>
          </a:p>
          <a:p>
            <a:r>
              <a:rPr lang="en-US" b="1" dirty="0">
                <a:solidFill>
                  <a:schemeClr val="bg1"/>
                </a:solidFill>
              </a:rPr>
              <a:t>It may tell the square footage of each room or space</a:t>
            </a:r>
          </a:p>
          <a:p>
            <a:endParaRPr lang="en-US" b="1" dirty="0">
              <a:solidFill>
                <a:schemeClr val="bg1"/>
              </a:solidFill>
            </a:endParaRPr>
          </a:p>
          <a:p>
            <a:r>
              <a:rPr lang="en-US" b="1" dirty="0">
                <a:solidFill>
                  <a:schemeClr val="bg1"/>
                </a:solidFill>
              </a:rPr>
              <a:t>The plan could talks about fire ratings or specific code issues</a:t>
            </a:r>
          </a:p>
        </p:txBody>
      </p:sp>
      <p:pic>
        <p:nvPicPr>
          <p:cNvPr id="2050" name="Picture 2" descr="https://ll-us-i5.wal.co/asr/beb01b07-0a13-4abd-95a2-e7d0c719dde0_2.f0b3867ee315502c3956413996ea3e1c.jpeg-f99d51a33cc82be5f4e46c8a728355ff549423cd-optim-450x450.jpg?odnBg=FFFFFF">
            <a:extLst>
              <a:ext uri="{FF2B5EF4-FFF2-40B4-BE49-F238E27FC236}">
                <a16:creationId xmlns:a16="http://schemas.microsoft.com/office/drawing/2014/main" id="{32E63E2A-1428-4DDB-8C53-6705105DC8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lasticWrap trans="15000"/>
                    </a14:imgEffect>
                  </a14:imgLayer>
                </a14:imgProps>
              </a:ext>
              <a:ext uri="{28A0092B-C50C-407E-A947-70E740481C1C}">
                <a14:useLocalDpi xmlns:a14="http://schemas.microsoft.com/office/drawing/2010/main" val="0"/>
              </a:ext>
            </a:extLst>
          </a:blip>
          <a:srcRect/>
          <a:stretch>
            <a:fillRect/>
          </a:stretch>
        </p:blipFill>
        <p:spPr bwMode="auto">
          <a:xfrm>
            <a:off x="7543800" y="234689"/>
            <a:ext cx="1371600" cy="1371600"/>
          </a:xfrm>
          <a:prstGeom prst="rect">
            <a:avLst/>
          </a:prstGeom>
          <a:pattFill prst="sphere">
            <a:fgClr>
              <a:schemeClr val="accent1"/>
            </a:fgClr>
            <a:bgClr>
              <a:schemeClr val="bg1"/>
            </a:bgClr>
          </a:pattFill>
          <a:effectLst>
            <a:outerShdw blurRad="50800" dist="2108200" sx="59000" sy="59000" algn="ctr" rotWithShape="0">
              <a:srgbClr val="000000">
                <a:alpha val="36000"/>
              </a:srgbClr>
            </a:outerShdw>
          </a:effectLst>
          <a:scene3d>
            <a:camera prst="orthographicFront"/>
            <a:lightRig rig="threePt" dir="t"/>
          </a:scene3d>
          <a:sp3d>
            <a:bevelT prst="slope"/>
          </a:sp3d>
        </p:spPr>
      </p:pic>
    </p:spTree>
    <p:extLst>
      <p:ext uri="{BB962C8B-B14F-4D97-AF65-F5344CB8AC3E}">
        <p14:creationId xmlns:p14="http://schemas.microsoft.com/office/powerpoint/2010/main" val="91939492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46E8-1646-4333-9175-73F87248C9AE}"/>
              </a:ext>
            </a:extLst>
          </p:cNvPr>
          <p:cNvSpPr>
            <a:spLocks noGrp="1"/>
          </p:cNvSpPr>
          <p:nvPr>
            <p:ph type="title"/>
          </p:nvPr>
        </p:nvSpPr>
        <p:spPr/>
        <p:txBody>
          <a:bodyPr/>
          <a:lstStyle/>
          <a:p>
            <a:r>
              <a:rPr lang="en-US" dirty="0"/>
              <a:t>ADA Standards</a:t>
            </a:r>
          </a:p>
        </p:txBody>
      </p:sp>
      <p:sp>
        <p:nvSpPr>
          <p:cNvPr id="3" name="Text Placeholder 2">
            <a:extLst>
              <a:ext uri="{FF2B5EF4-FFF2-40B4-BE49-F238E27FC236}">
                <a16:creationId xmlns:a16="http://schemas.microsoft.com/office/drawing/2014/main" id="{2F6112FA-30B3-40ED-984C-A2DF8945FDB8}"/>
              </a:ext>
            </a:extLst>
          </p:cNvPr>
          <p:cNvSpPr>
            <a:spLocks noGrp="1"/>
          </p:cNvSpPr>
          <p:nvPr>
            <p:ph type="body" sz="quarter" idx="14"/>
          </p:nvPr>
        </p:nvSpPr>
        <p:spPr>
          <a:xfrm>
            <a:off x="502920" y="1735930"/>
            <a:ext cx="7421562" cy="1235870"/>
          </a:xfrm>
        </p:spPr>
        <p:txBody>
          <a:bodyPr>
            <a:normAutofit/>
          </a:bodyPr>
          <a:lstStyle/>
          <a:p>
            <a:r>
              <a:rPr lang="en-US" b="1" dirty="0">
                <a:solidFill>
                  <a:schemeClr val="tx1"/>
                </a:solidFill>
              </a:rPr>
              <a:t>ADA Standards are usually one of the first few drawings in the set.</a:t>
            </a:r>
          </a:p>
          <a:p>
            <a:endParaRPr lang="en-US" dirty="0">
              <a:solidFill>
                <a:schemeClr val="tx1"/>
              </a:solidFill>
            </a:endParaRPr>
          </a:p>
        </p:txBody>
      </p:sp>
      <p:sp>
        <p:nvSpPr>
          <p:cNvPr id="4" name="Text Placeholder 3">
            <a:extLst>
              <a:ext uri="{FF2B5EF4-FFF2-40B4-BE49-F238E27FC236}">
                <a16:creationId xmlns:a16="http://schemas.microsoft.com/office/drawing/2014/main" id="{3C4F59D3-8FE2-4798-A35E-AFB1F006254E}"/>
              </a:ext>
            </a:extLst>
          </p:cNvPr>
          <p:cNvSpPr>
            <a:spLocks noGrp="1"/>
          </p:cNvSpPr>
          <p:nvPr>
            <p:ph type="body" sz="quarter" idx="15"/>
          </p:nvPr>
        </p:nvSpPr>
        <p:spPr>
          <a:xfrm>
            <a:off x="502921" y="3075762"/>
            <a:ext cx="8183879" cy="3247767"/>
          </a:xfrm>
        </p:spPr>
        <p:txBody>
          <a:bodyPr>
            <a:normAutofit/>
          </a:bodyPr>
          <a:lstStyle/>
          <a:p>
            <a:r>
              <a:rPr lang="en-US" b="1" dirty="0">
                <a:solidFill>
                  <a:schemeClr val="bg1"/>
                </a:solidFill>
              </a:rPr>
              <a:t>It’s very important to be sure that the standards are always met. An inspector may not issue a C of O if the site is not ADA compliant </a:t>
            </a:r>
          </a:p>
          <a:p>
            <a:endParaRPr lang="en-US" b="1" dirty="0">
              <a:solidFill>
                <a:schemeClr val="bg1"/>
              </a:solidFill>
            </a:endParaRPr>
          </a:p>
          <a:p>
            <a:r>
              <a:rPr lang="en-US" b="1" dirty="0">
                <a:solidFill>
                  <a:schemeClr val="bg1"/>
                </a:solidFill>
              </a:rPr>
              <a:t>It’s a safe bet the drawings are correct however slight mismeasurements or misinterpretation can be disastrous. </a:t>
            </a:r>
          </a:p>
          <a:p>
            <a:endParaRPr lang="en-US" b="1" dirty="0">
              <a:solidFill>
                <a:schemeClr val="bg1"/>
              </a:solidFill>
            </a:endParaRPr>
          </a:p>
          <a:p>
            <a:r>
              <a:rPr lang="en-US" b="1" dirty="0">
                <a:solidFill>
                  <a:schemeClr val="bg1"/>
                </a:solidFill>
              </a:rPr>
              <a:t>A complete ADA guide is available on line at:</a:t>
            </a:r>
          </a:p>
          <a:p>
            <a:endParaRPr lang="en-US" b="1" dirty="0">
              <a:solidFill>
                <a:schemeClr val="bg1"/>
              </a:solidFill>
            </a:endParaRPr>
          </a:p>
          <a:p>
            <a:r>
              <a:rPr lang="en-US" b="1" dirty="0">
                <a:solidFill>
                  <a:schemeClr val="tx1">
                    <a:lumMod val="95000"/>
                  </a:schemeClr>
                </a:solidFill>
                <a:hlinkClick r:id="rId4">
                  <a:extLst>
                    <a:ext uri="{A12FA001-AC4F-418D-AE19-62706E023703}">
                      <ahyp:hlinkClr xmlns:ahyp="http://schemas.microsoft.com/office/drawing/2018/hyperlinkcolor" val="tx"/>
                    </a:ext>
                  </a:extLst>
                </a:hlinkClick>
              </a:rPr>
              <a:t>https://www.ada.gov/regs2010/2010ADAStandards/2010ADAStandards.pdf</a:t>
            </a:r>
            <a:endParaRPr lang="en-US" b="1" dirty="0">
              <a:solidFill>
                <a:schemeClr val="tx1">
                  <a:lumMod val="95000"/>
                </a:schemeClr>
              </a:solidFill>
            </a:endParaRPr>
          </a:p>
          <a:p>
            <a:endParaRPr lang="en-US" dirty="0">
              <a:solidFill>
                <a:schemeClr val="bg1"/>
              </a:solidFill>
            </a:endParaRPr>
          </a:p>
          <a:p>
            <a:endParaRPr lang="en-US" dirty="0">
              <a:solidFill>
                <a:schemeClr val="bg1"/>
              </a:solidFill>
            </a:endParaRPr>
          </a:p>
        </p:txBody>
      </p:sp>
      <p:graphicFrame>
        <p:nvGraphicFramePr>
          <p:cNvPr id="6" name="Object 5">
            <a:extLst>
              <a:ext uri="{FF2B5EF4-FFF2-40B4-BE49-F238E27FC236}">
                <a16:creationId xmlns:a16="http://schemas.microsoft.com/office/drawing/2014/main" id="{886CBA7C-16F5-4025-9066-0F7CAA023924}"/>
              </a:ext>
            </a:extLst>
          </p:cNvPr>
          <p:cNvGraphicFramePr>
            <a:graphicFrameLocks noChangeAspect="1"/>
          </p:cNvGraphicFramePr>
          <p:nvPr>
            <p:extLst>
              <p:ext uri="{D42A27DB-BD31-4B8C-83A1-F6EECF244321}">
                <p14:modId xmlns:p14="http://schemas.microsoft.com/office/powerpoint/2010/main" val="1966042104"/>
              </p:ext>
            </p:extLst>
          </p:nvPr>
        </p:nvGraphicFramePr>
        <p:xfrm>
          <a:off x="8534400" y="11049000"/>
          <a:ext cx="11467739" cy="4685137"/>
        </p:xfrm>
        <a:graphic>
          <a:graphicData uri="http://schemas.openxmlformats.org/presentationml/2006/ole">
            <mc:AlternateContent xmlns:mc="http://schemas.openxmlformats.org/markup-compatibility/2006">
              <mc:Choice xmlns:v="urn:schemas-microsoft-com:vml" Requires="v">
                <p:oleObj spid="_x0000_s1085" name="Acrobat Document" r:id="rId5" imgW="16459200" imgH="10972800" progId="Acrobat.Document.DC">
                  <p:embed/>
                </p:oleObj>
              </mc:Choice>
              <mc:Fallback>
                <p:oleObj name="Acrobat Document" r:id="rId5" imgW="16459200" imgH="10972800" progId="Acrobat.Document.DC">
                  <p:embed/>
                  <p:pic>
                    <p:nvPicPr>
                      <p:cNvPr id="0" name=""/>
                      <p:cNvPicPr/>
                      <p:nvPr/>
                    </p:nvPicPr>
                    <p:blipFill>
                      <a:blip r:embed="rId6"/>
                      <a:stretch>
                        <a:fillRect/>
                      </a:stretch>
                    </p:blipFill>
                    <p:spPr>
                      <a:xfrm>
                        <a:off x="8534400" y="11049000"/>
                        <a:ext cx="11467739" cy="4685137"/>
                      </a:xfrm>
                      <a:prstGeom prst="rect">
                        <a:avLst/>
                      </a:prstGeom>
                    </p:spPr>
                  </p:pic>
                </p:oleObj>
              </mc:Fallback>
            </mc:AlternateContent>
          </a:graphicData>
        </a:graphic>
      </p:graphicFrame>
    </p:spTree>
    <p:extLst>
      <p:ext uri="{BB962C8B-B14F-4D97-AF65-F5344CB8AC3E}">
        <p14:creationId xmlns:p14="http://schemas.microsoft.com/office/powerpoint/2010/main" val="235954455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7" name="typ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4000">
              <a:schemeClr val="bg2">
                <a:tint val="97000"/>
                <a:hueMod val="92000"/>
                <a:satMod val="169000"/>
                <a:lumMod val="36000"/>
                <a:lumOff val="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gradFill>
            <a:gsLst>
              <a:gs pos="10000">
                <a:schemeClr val="bg2">
                  <a:tint val="97000"/>
                  <a:hueMod val="92000"/>
                  <a:satMod val="169000"/>
                  <a:lumMod val="164000"/>
                </a:schemeClr>
              </a:gs>
              <a:gs pos="100000">
                <a:schemeClr val="bg2">
                  <a:shade val="96000"/>
                  <a:satMod val="120000"/>
                  <a:lumMod val="90000"/>
                </a:schemeClr>
              </a:gs>
            </a:gsLst>
            <a:lin ang="6120000" scaled="1"/>
          </a:gradFill>
        </p:spPr>
        <p:txBody>
          <a:bodyPr/>
          <a:lstStyle/>
          <a:p>
            <a:r>
              <a:rPr lang="en-US" dirty="0"/>
              <a:t>Overview</a:t>
            </a:r>
          </a:p>
        </p:txBody>
      </p:sp>
      <p:sp>
        <p:nvSpPr>
          <p:cNvPr id="3" name="Rectangle 2"/>
          <p:cNvSpPr>
            <a:spLocks noGrp="1"/>
          </p:cNvSpPr>
          <p:nvPr>
            <p:ph type="body" sz="quarter" idx="14"/>
          </p:nvPr>
        </p:nvSpPr>
        <p:spPr/>
        <p:txBody>
          <a:bodyPr>
            <a:normAutofit fontScale="92500" lnSpcReduction="20000"/>
          </a:bodyPr>
          <a:lstStyle/>
          <a:p>
            <a:r>
              <a:rPr lang="en-US" b="1" dirty="0">
                <a:solidFill>
                  <a:schemeClr val="bg1"/>
                </a:solidFill>
              </a:rPr>
              <a:t>This presentation will cover some of the basics of reading architectural, mechanical, plumbing, electrical and   civil drawings.</a:t>
            </a:r>
          </a:p>
        </p:txBody>
      </p:sp>
      <p:sp>
        <p:nvSpPr>
          <p:cNvPr id="6" name="Text Placeholder 5">
            <a:extLst>
              <a:ext uri="{FF2B5EF4-FFF2-40B4-BE49-F238E27FC236}">
                <a16:creationId xmlns:a16="http://schemas.microsoft.com/office/drawing/2014/main" id="{3D497874-DB7D-4884-AE00-052825BF940D}"/>
              </a:ext>
            </a:extLst>
          </p:cNvPr>
          <p:cNvSpPr>
            <a:spLocks noGrp="1"/>
          </p:cNvSpPr>
          <p:nvPr>
            <p:ph type="body" sz="quarter" idx="15"/>
          </p:nvPr>
        </p:nvSpPr>
        <p:spPr>
          <a:xfrm>
            <a:off x="503238" y="3429000"/>
            <a:ext cx="7497762" cy="1295400"/>
          </a:xfrm>
        </p:spPr>
        <p:txBody>
          <a:bodyPr>
            <a:normAutofit/>
          </a:bodyPr>
          <a:lstStyle/>
          <a:p>
            <a:pPr marL="285750" indent="-285750">
              <a:buFont typeface="Arial" panose="020B0604020202020204" pitchFamily="34" charset="0"/>
              <a:buChar char="•"/>
            </a:pPr>
            <a:r>
              <a:rPr lang="en-US" b="1" dirty="0">
                <a:solidFill>
                  <a:schemeClr val="bg1"/>
                </a:solidFill>
              </a:rPr>
              <a:t>This training is intended to help you find information, understand symbols and answer questions that come up every day on the job site.</a:t>
            </a:r>
          </a:p>
        </p:txBody>
      </p:sp>
      <p:sp>
        <p:nvSpPr>
          <p:cNvPr id="7" name="Text Placeholder 6">
            <a:extLst>
              <a:ext uri="{FF2B5EF4-FFF2-40B4-BE49-F238E27FC236}">
                <a16:creationId xmlns:a16="http://schemas.microsoft.com/office/drawing/2014/main" id="{4D92C646-CF4C-4ECD-A1AE-EF4FD75C80C1}"/>
              </a:ext>
            </a:extLst>
          </p:cNvPr>
          <p:cNvSpPr>
            <a:spLocks noGrp="1"/>
          </p:cNvSpPr>
          <p:nvPr>
            <p:ph type="body" sz="quarter" idx="16"/>
          </p:nvPr>
        </p:nvSpPr>
        <p:spPr>
          <a:gradFill>
            <a:gsLst>
              <a:gs pos="10000">
                <a:schemeClr val="bg2">
                  <a:tint val="97000"/>
                  <a:hueMod val="92000"/>
                  <a:satMod val="169000"/>
                  <a:lumMod val="164000"/>
                </a:schemeClr>
              </a:gs>
              <a:gs pos="100000">
                <a:schemeClr val="bg2">
                  <a:shade val="96000"/>
                  <a:satMod val="120000"/>
                  <a:lumMod val="90000"/>
                </a:schemeClr>
              </a:gs>
            </a:gsLst>
            <a:lin ang="6120000" scaled="1"/>
          </a:gradFill>
        </p:spPr>
        <p:txBody>
          <a:bodyPr/>
          <a:lstStyle/>
          <a:p>
            <a:r>
              <a:rPr lang="en-US" b="1" dirty="0">
                <a:solidFill>
                  <a:schemeClr val="bg1"/>
                </a:solidFill>
              </a:rPr>
              <a:t>The project drawings and specification are part of, and often referred to as, part of the “Contract Document”.</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4" name="type.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C14DD-A1F2-4A0D-8966-D792774F3B18}"/>
              </a:ext>
            </a:extLst>
          </p:cNvPr>
          <p:cNvPicPr>
            <a:picLocks noChangeAspect="1"/>
          </p:cNvPicPr>
          <p:nvPr/>
        </p:nvPicPr>
        <p:blipFill>
          <a:blip r:embed="rId3"/>
          <a:stretch>
            <a:fillRect/>
          </a:stretch>
        </p:blipFill>
        <p:spPr>
          <a:xfrm>
            <a:off x="0" y="384107"/>
            <a:ext cx="9144000" cy="6089785"/>
          </a:xfrm>
          <a:prstGeom prst="rect">
            <a:avLst/>
          </a:prstGeom>
        </p:spPr>
      </p:pic>
    </p:spTree>
    <p:extLst>
      <p:ext uri="{BB962C8B-B14F-4D97-AF65-F5344CB8AC3E}">
        <p14:creationId xmlns:p14="http://schemas.microsoft.com/office/powerpoint/2010/main" val="88014423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7E113-D032-48F1-B798-11E7971B22CC}"/>
              </a:ext>
            </a:extLst>
          </p:cNvPr>
          <p:cNvPicPr>
            <a:picLocks noChangeAspect="1"/>
          </p:cNvPicPr>
          <p:nvPr/>
        </p:nvPicPr>
        <p:blipFill>
          <a:blip r:embed="rId3"/>
          <a:stretch>
            <a:fillRect/>
          </a:stretch>
        </p:blipFill>
        <p:spPr>
          <a:xfrm>
            <a:off x="191572" y="228600"/>
            <a:ext cx="8865153" cy="6477000"/>
          </a:xfrm>
          <a:prstGeom prst="rect">
            <a:avLst/>
          </a:prstGeom>
        </p:spPr>
      </p:pic>
    </p:spTree>
    <p:extLst>
      <p:ext uri="{BB962C8B-B14F-4D97-AF65-F5344CB8AC3E}">
        <p14:creationId xmlns:p14="http://schemas.microsoft.com/office/powerpoint/2010/main" val="165437663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762000" y="403781"/>
            <a:ext cx="7772400" cy="1828800"/>
          </a:xfrm>
        </p:spPr>
        <p:txBody>
          <a:bodyPr>
            <a:normAutofit fontScale="90000"/>
          </a:bodyPr>
          <a:lstStyle/>
          <a:p>
            <a:r>
              <a:rPr lang="en-US" dirty="0"/>
              <a:t>The Architectural Drawings</a:t>
            </a:r>
            <a:br>
              <a:rPr lang="en-US" dirty="0"/>
            </a:br>
            <a:endParaRPr lang="en-US" dirty="0"/>
          </a:p>
        </p:txBody>
      </p:sp>
      <p:sp>
        <p:nvSpPr>
          <p:cNvPr id="3" name="Rectangle 2"/>
          <p:cNvSpPr>
            <a:spLocks noGrp="1"/>
          </p:cNvSpPr>
          <p:nvPr>
            <p:ph type="subTitle" idx="1"/>
          </p:nvPr>
        </p:nvSpPr>
        <p:spPr>
          <a:xfrm>
            <a:off x="381000" y="2819400"/>
            <a:ext cx="8534400" cy="2971800"/>
          </a:xfrm>
        </p:spPr>
        <p:txBody>
          <a:bodyPr>
            <a:normAutofit fontScale="92500" lnSpcReduction="20000"/>
          </a:bodyPr>
          <a:lstStyle/>
          <a:p>
            <a:r>
              <a:rPr lang="en-US" dirty="0">
                <a:solidFill>
                  <a:schemeClr val="tx1"/>
                </a:solidFill>
              </a:rPr>
              <a:t>A-1, A-01, A100 are always the floor plan</a:t>
            </a:r>
          </a:p>
          <a:p>
            <a:r>
              <a:rPr lang="en-US" dirty="0">
                <a:solidFill>
                  <a:schemeClr val="tx1"/>
                </a:solidFill>
              </a:rPr>
              <a:t>A-1.1, 1.2, 1.3 etc. are usually notes or details related to A-1</a:t>
            </a:r>
          </a:p>
          <a:p>
            <a:r>
              <a:rPr lang="en-US" dirty="0">
                <a:solidFill>
                  <a:schemeClr val="tx1"/>
                </a:solidFill>
              </a:rPr>
              <a:t>A-2, A-02, A-200 are usually a finish plan</a:t>
            </a:r>
          </a:p>
          <a:p>
            <a:r>
              <a:rPr lang="en-US" dirty="0">
                <a:solidFill>
                  <a:schemeClr val="tx1"/>
                </a:solidFill>
              </a:rPr>
              <a:t>A-3, A-03, A-300 are usually Reflected Ceiling Plans</a:t>
            </a:r>
          </a:p>
          <a:p>
            <a:r>
              <a:rPr lang="en-US" dirty="0">
                <a:solidFill>
                  <a:schemeClr val="bg1"/>
                </a:solidFill>
              </a:rPr>
              <a:t>A-4, A-04, A-400 are typically roof plans</a:t>
            </a:r>
          </a:p>
          <a:p>
            <a:r>
              <a:rPr lang="en-US" dirty="0">
                <a:solidFill>
                  <a:schemeClr val="bg1"/>
                </a:solidFill>
              </a:rPr>
              <a:t>A-5, can be details, equipment or millwork</a:t>
            </a:r>
          </a:p>
          <a:p>
            <a:r>
              <a:rPr lang="en-US" dirty="0">
                <a:solidFill>
                  <a:schemeClr val="bg1"/>
                </a:solidFill>
              </a:rPr>
              <a:t>A-6 is typically the exterior elevation</a:t>
            </a:r>
          </a:p>
          <a:p>
            <a:r>
              <a:rPr lang="en-US" dirty="0">
                <a:solidFill>
                  <a:schemeClr val="bg1"/>
                </a:solidFill>
              </a:rPr>
              <a:t>The rest are typically details or schedules.</a:t>
            </a:r>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4" name="typ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thumb/f/fb/Architect.png/1200px-Architect.png">
            <a:extLst>
              <a:ext uri="{FF2B5EF4-FFF2-40B4-BE49-F238E27FC236}">
                <a16:creationId xmlns:a16="http://schemas.microsoft.com/office/drawing/2014/main" id="{8CF7F981-C01A-4BC2-817B-843BB783E0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intensity="0"/>
                    </a14:imgEffect>
                  </a14:imgLayer>
                </a14:imgProps>
              </a:ext>
              <a:ext uri="{28A0092B-C50C-407E-A947-70E740481C1C}">
                <a14:useLocalDpi xmlns:a14="http://schemas.microsoft.com/office/drawing/2010/main" val="0"/>
              </a:ext>
            </a:extLst>
          </a:blip>
          <a:srcRect/>
          <a:stretch>
            <a:fillRect/>
          </a:stretch>
        </p:blipFill>
        <p:spPr bwMode="auto">
          <a:xfrm>
            <a:off x="4267200" y="380999"/>
            <a:ext cx="4300537" cy="5311127"/>
          </a:xfrm>
          <a:prstGeom prst="rect">
            <a:avLst/>
          </a:prstGeom>
          <a:noFill/>
          <a:effectLst>
            <a:glow>
              <a:schemeClr val="accent1">
                <a:alpha val="4000"/>
              </a:schemeClr>
            </a:glow>
            <a:softEdge rad="1270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6B1F1F-C094-4603-B552-BE508BCB19A8}"/>
              </a:ext>
            </a:extLst>
          </p:cNvPr>
          <p:cNvSpPr txBox="1"/>
          <p:nvPr/>
        </p:nvSpPr>
        <p:spPr>
          <a:xfrm>
            <a:off x="457200" y="381000"/>
            <a:ext cx="8305800" cy="59093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spcCol="91440" rtlCol="0">
            <a:normAutofit/>
          </a:bodyPr>
          <a:lstStyle/>
          <a:p>
            <a:r>
              <a:rPr lang="en-US" b="1" dirty="0">
                <a:ln w="9525">
                  <a:solidFill>
                    <a:schemeClr val="bg1"/>
                  </a:solidFill>
                  <a:prstDash val="solid"/>
                </a:ln>
                <a:effectLst>
                  <a:outerShdw blurRad="12700" dist="38100" dir="2700000" algn="tl" rotWithShape="0">
                    <a:schemeClr val="bg1">
                      <a:lumMod val="50000"/>
                    </a:schemeClr>
                  </a:outerShdw>
                </a:effectLst>
              </a:rPr>
              <a:t>Before computers architectural drawings were done by hand. Measuring was done with a scale and only the information relevant to the task was on the drawing.</a:t>
            </a:r>
          </a:p>
          <a:p>
            <a:endParaRPr lang="en-US" b="1" dirty="0">
              <a:ln w="9525">
                <a:solidFill>
                  <a:schemeClr val="bg1"/>
                </a:solidFill>
                <a:prstDash val="solid"/>
              </a:ln>
              <a:effectLst>
                <a:outerShdw blurRad="12700" dist="38100" dir="2700000" algn="tl" rotWithShape="0">
                  <a:schemeClr val="bg1">
                    <a:lumMod val="50000"/>
                  </a:schemeClr>
                </a:outerShdw>
              </a:effectLst>
            </a:endParaRPr>
          </a:p>
          <a:p>
            <a:r>
              <a:rPr lang="en-US" b="1" dirty="0">
                <a:ln w="9525">
                  <a:solidFill>
                    <a:schemeClr val="bg1"/>
                  </a:solidFill>
                  <a:prstDash val="solid"/>
                </a:ln>
                <a:effectLst>
                  <a:outerShdw blurRad="12700" dist="38100" dir="2700000" algn="tl" rotWithShape="0">
                    <a:schemeClr val="bg1">
                      <a:lumMod val="50000"/>
                    </a:schemeClr>
                  </a:outerShdw>
                </a:effectLst>
              </a:rPr>
              <a:t>Today most architectural and engineering drawings as well as shop drawings are done in CAD or REVIT.</a:t>
            </a:r>
          </a:p>
          <a:p>
            <a:endParaRPr lang="en-US" b="1" dirty="0">
              <a:ln w="9525">
                <a:solidFill>
                  <a:schemeClr val="bg1"/>
                </a:solidFill>
                <a:prstDash val="solid"/>
              </a:ln>
              <a:effectLst>
                <a:outerShdw blurRad="12700" dist="38100" dir="2700000" algn="tl" rotWithShape="0">
                  <a:schemeClr val="bg1">
                    <a:lumMod val="50000"/>
                  </a:schemeClr>
                </a:outerShdw>
              </a:effectLst>
            </a:endParaRPr>
          </a:p>
          <a:p>
            <a:r>
              <a:rPr lang="en-US" b="1" dirty="0">
                <a:ln w="9525">
                  <a:solidFill>
                    <a:schemeClr val="bg1"/>
                  </a:solidFill>
                  <a:prstDash val="solid"/>
                </a:ln>
                <a:effectLst>
                  <a:outerShdw blurRad="12700" dist="38100" dir="2700000" algn="tl" rotWithShape="0">
                    <a:schemeClr val="bg1">
                      <a:lumMod val="50000"/>
                    </a:schemeClr>
                  </a:outerShdw>
                </a:effectLst>
              </a:rPr>
              <a:t>CAD produces the more common 2D drawings we build from</a:t>
            </a:r>
          </a:p>
          <a:p>
            <a:endParaRPr lang="en-US" b="1" dirty="0">
              <a:ln w="9525">
                <a:solidFill>
                  <a:schemeClr val="bg1"/>
                </a:solidFill>
                <a:prstDash val="solid"/>
              </a:ln>
              <a:effectLst>
                <a:outerShdw blurRad="12700" dist="38100" dir="2700000" algn="tl" rotWithShape="0">
                  <a:schemeClr val="bg1">
                    <a:lumMod val="50000"/>
                  </a:schemeClr>
                </a:outerShdw>
              </a:effectLst>
            </a:endParaRPr>
          </a:p>
          <a:p>
            <a:r>
              <a:rPr lang="en-US" b="1" dirty="0">
                <a:ln w="9525">
                  <a:solidFill>
                    <a:schemeClr val="bg1"/>
                  </a:solidFill>
                  <a:prstDash val="solid"/>
                </a:ln>
                <a:effectLst>
                  <a:outerShdw blurRad="12700" dist="38100" dir="2700000" algn="tl" rotWithShape="0">
                    <a:schemeClr val="bg1">
                      <a:lumMod val="50000"/>
                    </a:schemeClr>
                  </a:outerShdw>
                </a:effectLst>
              </a:rPr>
              <a:t>REVIT can produce the same 2D drawings as CAD however it can also produce a BIM file (Building Information Modeling)</a:t>
            </a:r>
          </a:p>
          <a:p>
            <a:endParaRPr lang="en-US" b="1" dirty="0">
              <a:ln w="9525">
                <a:solidFill>
                  <a:schemeClr val="bg1"/>
                </a:solidFill>
                <a:prstDash val="solid"/>
              </a:ln>
              <a:effectLst>
                <a:outerShdw blurRad="12700" dist="38100" dir="2700000" algn="tl" rotWithShape="0">
                  <a:schemeClr val="bg1">
                    <a:lumMod val="50000"/>
                  </a:schemeClr>
                </a:outerShdw>
              </a:effectLst>
            </a:endParaRPr>
          </a:p>
          <a:p>
            <a:r>
              <a:rPr lang="en-US" b="1" dirty="0">
                <a:ln w="9525">
                  <a:solidFill>
                    <a:schemeClr val="bg1"/>
                  </a:solidFill>
                  <a:prstDash val="solid"/>
                </a:ln>
                <a:effectLst>
                  <a:outerShdw blurRad="12700" dist="38100" dir="2700000" algn="tl" rotWithShape="0">
                    <a:schemeClr val="bg1">
                      <a:lumMod val="50000"/>
                    </a:schemeClr>
                  </a:outerShdw>
                </a:effectLst>
              </a:rPr>
              <a:t>BIM is used by architects, engineers and contractors to produce a collaborative 3D model of the project showing all it’s components and the interaction between them.</a:t>
            </a:r>
          </a:p>
          <a:p>
            <a:endParaRPr lang="en-US" b="1" dirty="0">
              <a:ln w="9525">
                <a:solidFill>
                  <a:schemeClr val="bg1"/>
                </a:solidFill>
                <a:prstDash val="solid"/>
              </a:ln>
              <a:effectLst>
                <a:outerShdw blurRad="12700" dist="38100" dir="2700000" algn="tl" rotWithShape="0">
                  <a:schemeClr val="bg1">
                    <a:lumMod val="50000"/>
                  </a:schemeClr>
                </a:outerShdw>
              </a:effectLst>
            </a:endParaRPr>
          </a:p>
          <a:p>
            <a:r>
              <a:rPr lang="en-US" b="1" dirty="0">
                <a:ln w="9525">
                  <a:solidFill>
                    <a:schemeClr val="bg1"/>
                  </a:solidFill>
                  <a:prstDash val="solid"/>
                </a:ln>
                <a:effectLst>
                  <a:outerShdw blurRad="12700" dist="38100" dir="2700000" algn="tl" rotWithShape="0">
                    <a:schemeClr val="bg1">
                      <a:lumMod val="50000"/>
                    </a:schemeClr>
                  </a:outerShdw>
                </a:effectLst>
              </a:rPr>
              <a:t>The idea is to discover and correct possible conflicts and obstructions in the design phase rather that the actual construction phase of the project.</a:t>
            </a:r>
          </a:p>
          <a:p>
            <a:endParaRPr lang="en-US" b="1" dirty="0">
              <a:solidFill>
                <a:schemeClr val="accent6">
                  <a:lumMod val="75000"/>
                </a:schemeClr>
              </a:solidFill>
            </a:endParaRPr>
          </a:p>
          <a:p>
            <a:endParaRPr lang="en-US" dirty="0"/>
          </a:p>
        </p:txBody>
      </p:sp>
    </p:spTree>
    <p:extLst>
      <p:ext uri="{BB962C8B-B14F-4D97-AF65-F5344CB8AC3E}">
        <p14:creationId xmlns:p14="http://schemas.microsoft.com/office/powerpoint/2010/main" val="20438084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idewatersconstruction.com/wp-content/uploads/2015/09/computer-screen-autocad-revit-01.jpg">
            <a:extLst>
              <a:ext uri="{FF2B5EF4-FFF2-40B4-BE49-F238E27FC236}">
                <a16:creationId xmlns:a16="http://schemas.microsoft.com/office/drawing/2014/main" id="{F7226CE0-7CA4-40E3-AAAE-F3E78B320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5" y="533400"/>
            <a:ext cx="8305800" cy="55372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521E7FB-56C9-4FDB-86F4-0B18973FD8FE}"/>
              </a:ext>
            </a:extLst>
          </p:cNvPr>
          <p:cNvSpPr/>
          <p:nvPr/>
        </p:nvSpPr>
        <p:spPr>
          <a:xfrm>
            <a:off x="457200" y="457200"/>
            <a:ext cx="8305800" cy="175432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r>
              <a:rPr lang="en-US" b="1" dirty="0">
                <a:solidFill>
                  <a:srgbClr val="FFFF00"/>
                </a:solidFill>
                <a:effectLst>
                  <a:outerShdw blurRad="25400" dist="50800" dir="5400000" algn="ctr" rotWithShape="0">
                    <a:srgbClr val="FF0000"/>
                  </a:outerShdw>
                </a:effectLst>
              </a:rPr>
              <a:t>When working with CAD the operator sees only a small portion of the project at one time. </a:t>
            </a:r>
          </a:p>
          <a:p>
            <a:endParaRPr lang="en-US" b="1" dirty="0">
              <a:solidFill>
                <a:srgbClr val="FFFF00"/>
              </a:solidFill>
              <a:effectLst>
                <a:outerShdw blurRad="25400" dist="50800" dir="5400000" algn="ctr" rotWithShape="0">
                  <a:srgbClr val="FF0000"/>
                </a:outerShdw>
              </a:effectLst>
            </a:endParaRPr>
          </a:p>
          <a:p>
            <a:r>
              <a:rPr lang="en-US" b="1" dirty="0">
                <a:solidFill>
                  <a:srgbClr val="FFFF00"/>
                </a:solidFill>
                <a:effectLst>
                  <a:outerShdw blurRad="25400" dist="50800" dir="5400000" algn="ctr" rotWithShape="0">
                    <a:srgbClr val="FF0000"/>
                  </a:outerShdw>
                </a:effectLst>
              </a:rPr>
              <a:t>Because of the large scale they see they can insert a lot of information that sometimes is not quite as clear when the drawing is printed at actual scale.</a:t>
            </a:r>
          </a:p>
        </p:txBody>
      </p:sp>
      <p:pic>
        <p:nvPicPr>
          <p:cNvPr id="3" name="Picture 4" descr="Image result for CAD">
            <a:extLst>
              <a:ext uri="{FF2B5EF4-FFF2-40B4-BE49-F238E27FC236}">
                <a16:creationId xmlns:a16="http://schemas.microsoft.com/office/drawing/2014/main" id="{A3EC3F44-0744-476B-8713-14B900374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343400"/>
            <a:ext cx="4038600" cy="217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2297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7772400" cy="914400"/>
          </a:xfrm>
        </p:spPr>
        <p:txBody>
          <a:bodyPr/>
          <a:lstStyle/>
          <a:p>
            <a:r>
              <a:rPr lang="en-US" dirty="0"/>
              <a:t>Measuring &amp; Scale</a:t>
            </a:r>
          </a:p>
        </p:txBody>
      </p:sp>
      <p:sp>
        <p:nvSpPr>
          <p:cNvPr id="3" name="Content Placeholder 2"/>
          <p:cNvSpPr>
            <a:spLocks noGrp="1"/>
          </p:cNvSpPr>
          <p:nvPr>
            <p:ph type="subTitle" idx="1"/>
          </p:nvPr>
        </p:nvSpPr>
        <p:spPr>
          <a:xfrm>
            <a:off x="722376" y="4191000"/>
            <a:ext cx="7772400" cy="2133600"/>
          </a:xfrm>
        </p:spPr>
        <p:txBody>
          <a:bodyPr>
            <a:normAutofit fontScale="92500" lnSpcReduction="10000"/>
          </a:bodyPr>
          <a:lstStyle/>
          <a:p>
            <a:r>
              <a:rPr lang="en-US" dirty="0">
                <a:solidFill>
                  <a:schemeClr val="bg1"/>
                </a:solidFill>
              </a:rPr>
              <a:t>Somewhere on each drawing or each detail there should be the scale that the drawing was drawn to.</a:t>
            </a:r>
          </a:p>
          <a:p>
            <a:r>
              <a:rPr lang="en-US" u="sng" dirty="0">
                <a:solidFill>
                  <a:schemeClr val="bg1"/>
                </a:solidFill>
              </a:rPr>
              <a:t>¼” = 1’-0”</a:t>
            </a:r>
          </a:p>
          <a:p>
            <a:r>
              <a:rPr lang="en-US" b="1" u="sng" dirty="0">
                <a:solidFill>
                  <a:schemeClr val="bg1"/>
                </a:solidFill>
              </a:rPr>
              <a:t>You should never scale a drawing dimension</a:t>
            </a:r>
          </a:p>
          <a:p>
            <a:r>
              <a:rPr lang="en-US" dirty="0">
                <a:solidFill>
                  <a:schemeClr val="bg1"/>
                </a:solidFill>
              </a:rPr>
              <a:t>If the drawings were not printed to full scale then the scale will be off.</a:t>
            </a:r>
          </a:p>
        </p:txBody>
      </p:sp>
      <p:pic>
        <p:nvPicPr>
          <p:cNvPr id="2052" name="Picture 4" descr="https://images-na.ssl-images-amazon.com/images/I/41mwjytCYNL._SL500_AC_SS350_.jpg">
            <a:extLst>
              <a:ext uri="{FF2B5EF4-FFF2-40B4-BE49-F238E27FC236}">
                <a16:creationId xmlns:a16="http://schemas.microsoft.com/office/drawing/2014/main" id="{6521252A-A20E-4EF3-8E9D-1BF3CAE2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0237" y="1300163"/>
            <a:ext cx="2205038" cy="2205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ages.utrechtart.com/products/optionLarge/Alvin/alvin-architect-scale-ruler-240p-closeup-2.jpg">
            <a:extLst>
              <a:ext uri="{FF2B5EF4-FFF2-40B4-BE49-F238E27FC236}">
                <a16:creationId xmlns:a16="http://schemas.microsoft.com/office/drawing/2014/main" id="{1EB1F0EB-73D4-476A-AAA9-1680C0BBB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075" y="13716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8DCB6A-8EB2-40BD-9454-927C4C461AB2}"/>
              </a:ext>
            </a:extLst>
          </p:cNvPr>
          <p:cNvSpPr txBox="1"/>
          <p:nvPr/>
        </p:nvSpPr>
        <p:spPr>
          <a:xfrm>
            <a:off x="1111640" y="3505200"/>
            <a:ext cx="1991251" cy="369332"/>
          </a:xfrm>
          <a:prstGeom prst="rect">
            <a:avLst/>
          </a:prstGeom>
          <a:noFill/>
        </p:spPr>
        <p:txBody>
          <a:bodyPr wrap="none" rtlCol="0">
            <a:spAutoFit/>
          </a:bodyPr>
          <a:lstStyle/>
          <a:p>
            <a:r>
              <a:rPr lang="en-US" dirty="0"/>
              <a:t>Architects Scale</a:t>
            </a:r>
          </a:p>
        </p:txBody>
      </p:sp>
      <p:sp>
        <p:nvSpPr>
          <p:cNvPr id="8" name="TextBox 7">
            <a:extLst>
              <a:ext uri="{FF2B5EF4-FFF2-40B4-BE49-F238E27FC236}">
                <a16:creationId xmlns:a16="http://schemas.microsoft.com/office/drawing/2014/main" id="{D15B12DF-D2C3-428B-A5C9-15709059E540}"/>
              </a:ext>
            </a:extLst>
          </p:cNvPr>
          <p:cNvSpPr txBox="1"/>
          <p:nvPr/>
        </p:nvSpPr>
        <p:spPr>
          <a:xfrm>
            <a:off x="5845183" y="3586164"/>
            <a:ext cx="1935145" cy="369332"/>
          </a:xfrm>
          <a:prstGeom prst="rect">
            <a:avLst/>
          </a:prstGeom>
          <a:noFill/>
        </p:spPr>
        <p:txBody>
          <a:bodyPr wrap="none" rtlCol="0">
            <a:spAutoFit/>
          </a:bodyPr>
          <a:lstStyle/>
          <a:p>
            <a:r>
              <a:rPr lang="en-US" dirty="0"/>
              <a:t>Engineers Scale</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6" name="type.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A284F58-D223-4943-8136-110087591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nip Diagonal Corner Rectangle 16">
            <a:extLst>
              <a:ext uri="{FF2B5EF4-FFF2-40B4-BE49-F238E27FC236}">
                <a16:creationId xmlns:a16="http://schemas.microsoft.com/office/drawing/2014/main" id="{309C20E7-B20F-4A0C-BF70-F99DAF068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2753006"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25550E-7A1F-4AF7-A29F-A49C98E19810}"/>
              </a:ext>
            </a:extLst>
          </p:cNvPr>
          <p:cNvPicPr>
            <a:picLocks noChangeAspect="1"/>
          </p:cNvPicPr>
          <p:nvPr/>
        </p:nvPicPr>
        <p:blipFill>
          <a:blip r:embed="rId3"/>
          <a:stretch>
            <a:fillRect/>
          </a:stretch>
        </p:blipFill>
        <p:spPr>
          <a:xfrm>
            <a:off x="716801" y="1217760"/>
            <a:ext cx="2268025" cy="887487"/>
          </a:xfrm>
          <a:prstGeom prst="rect">
            <a:avLst/>
          </a:prstGeom>
        </p:spPr>
      </p:pic>
      <p:pic>
        <p:nvPicPr>
          <p:cNvPr id="3074" name="Picture 2" descr="https://images.utrechtart.com/products/optionLarge/Alvin/alvin-architect-scale-ruler-240p-closeup-2.jpg">
            <a:extLst>
              <a:ext uri="{FF2B5EF4-FFF2-40B4-BE49-F238E27FC236}">
                <a16:creationId xmlns:a16="http://schemas.microsoft.com/office/drawing/2014/main" id="{01F25145-A6EE-4EA5-9A0E-1637208C51C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130724" y="2531982"/>
            <a:ext cx="1440179" cy="14401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ytimg.com/vi/5t-fJ6w7QtY/hqdefault.jpg">
            <a:extLst>
              <a:ext uri="{FF2B5EF4-FFF2-40B4-BE49-F238E27FC236}">
                <a16:creationId xmlns:a16="http://schemas.microsoft.com/office/drawing/2014/main" id="{3211D90D-C82E-42F9-8456-3125F81DC5C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0694" y="4140379"/>
            <a:ext cx="1920238" cy="1440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36CF15-02A7-4675-8F51-35F5AF61F108}"/>
              </a:ext>
            </a:extLst>
          </p:cNvPr>
          <p:cNvSpPr txBox="1"/>
          <p:nvPr/>
        </p:nvSpPr>
        <p:spPr>
          <a:xfrm>
            <a:off x="3496395" y="685800"/>
            <a:ext cx="4690344" cy="5286838"/>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An Architects Scale is drawn is in feet and inches.</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400" b="1" dirty="0">
              <a:solidFill>
                <a:schemeClr val="bg1"/>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¼” = 1’-0”</a:t>
            </a: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1 ½ “ =1’-0”</a:t>
            </a: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¾ “ = 1’-0”</a:t>
            </a: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And so on.</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400" b="1" dirty="0">
              <a:solidFill>
                <a:schemeClr val="bg1"/>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At the end of the scale the foot dimension is broken down into inches.</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400" b="1" dirty="0">
              <a:solidFill>
                <a:schemeClr val="bg1"/>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Scaling a drawing is dangerous and should not be done.</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400" b="1" dirty="0">
              <a:solidFill>
                <a:schemeClr val="bg1"/>
              </a:solidFill>
            </a:endParaRPr>
          </a:p>
          <a:p>
            <a:pPr>
              <a:lnSpc>
                <a:spcPct val="90000"/>
              </a:lnSpc>
              <a:spcBef>
                <a:spcPct val="20000"/>
              </a:spcBef>
              <a:spcAft>
                <a:spcPts val="600"/>
              </a:spcAft>
              <a:buClr>
                <a:schemeClr val="tx1"/>
              </a:buClr>
              <a:buSzPct val="80000"/>
              <a:buFont typeface="Wingdings 3" panose="05040102010807070707" pitchFamily="18" charset="2"/>
              <a:buChar char=""/>
            </a:pPr>
            <a:r>
              <a:rPr lang="en-US" sz="1400" b="1" dirty="0">
                <a:solidFill>
                  <a:schemeClr val="bg1"/>
                </a:solidFill>
              </a:rPr>
              <a:t>Reproduction of an original drawing can affect the scale.</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1100" b="1" dirty="0">
              <a:solidFill>
                <a:schemeClr val="bg2">
                  <a:lumMod val="75000"/>
                </a:schemeClr>
              </a:solidFill>
            </a:endParaRPr>
          </a:p>
        </p:txBody>
      </p:sp>
      <p:grpSp>
        <p:nvGrpSpPr>
          <p:cNvPr id="77" name="Group 76">
            <a:extLst>
              <a:ext uri="{FF2B5EF4-FFF2-40B4-BE49-F238E27FC236}">
                <a16:creationId xmlns:a16="http://schemas.microsoft.com/office/drawing/2014/main" id="{54DBF661-03ED-45DA-9A14-37800CC93F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78" name="Straight Connector 77">
              <a:extLst>
                <a:ext uri="{FF2B5EF4-FFF2-40B4-BE49-F238E27FC236}">
                  <a16:creationId xmlns:a16="http://schemas.microsoft.com/office/drawing/2014/main" id="{1042268B-23B0-4FA5-9298-C23B6C0A16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173D8B40-3614-4515-9446-8DA93EC4C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AAC687B-8AD1-42A6-AC51-75E943AC32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1F4C38C-1C33-484B-8BFB-44DAF7AEF2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2F3062B-51E5-4FFE-B162-DE95D06E2A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652225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6" name="typ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ages-na.ssl-images-amazon.com/images/I/41mwjytCYNL._SL500_AC_SS350_.jpg">
            <a:extLst>
              <a:ext uri="{FF2B5EF4-FFF2-40B4-BE49-F238E27FC236}">
                <a16:creationId xmlns:a16="http://schemas.microsoft.com/office/drawing/2014/main" id="{D28D3152-1232-44B3-8B05-65B45DBA81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6FAE46-5ED4-4FFB-8511-FBFA82DB2D87}"/>
              </a:ext>
            </a:extLst>
          </p:cNvPr>
          <p:cNvSpPr txBox="1"/>
          <p:nvPr/>
        </p:nvSpPr>
        <p:spPr>
          <a:xfrm>
            <a:off x="4038600" y="533400"/>
            <a:ext cx="4953000" cy="4801314"/>
          </a:xfrm>
          <a:prstGeom prst="rect">
            <a:avLst/>
          </a:prstGeom>
          <a:noFill/>
        </p:spPr>
        <p:txBody>
          <a:bodyPr wrap="square" rtlCol="0">
            <a:spAutoFit/>
          </a:bodyPr>
          <a:lstStyle/>
          <a:p>
            <a:r>
              <a:rPr lang="en-US" b="1" dirty="0">
                <a:solidFill>
                  <a:schemeClr val="bg1"/>
                </a:solidFill>
              </a:rPr>
              <a:t>An Engineers scale is used for site work or</a:t>
            </a:r>
          </a:p>
          <a:p>
            <a:r>
              <a:rPr lang="en-US" b="1" dirty="0">
                <a:solidFill>
                  <a:schemeClr val="bg1"/>
                </a:solidFill>
              </a:rPr>
              <a:t>Civil drawings and is graduated in 10ths of</a:t>
            </a:r>
          </a:p>
          <a:p>
            <a:r>
              <a:rPr lang="en-US" b="1" dirty="0">
                <a:solidFill>
                  <a:schemeClr val="bg1"/>
                </a:solidFill>
              </a:rPr>
              <a:t>A foot.</a:t>
            </a:r>
          </a:p>
          <a:p>
            <a:endParaRPr lang="en-US" b="1" dirty="0">
              <a:solidFill>
                <a:schemeClr val="bg1"/>
              </a:solidFill>
            </a:endParaRPr>
          </a:p>
          <a:p>
            <a:r>
              <a:rPr lang="en-US" b="1" dirty="0">
                <a:solidFill>
                  <a:schemeClr val="bg1"/>
                </a:solidFill>
              </a:rPr>
              <a:t>Civil drawings are always drawn in both 10ths and inches. </a:t>
            </a:r>
          </a:p>
          <a:p>
            <a:endParaRPr lang="en-US" b="1" dirty="0">
              <a:solidFill>
                <a:schemeClr val="bg1"/>
              </a:solidFill>
            </a:endParaRPr>
          </a:p>
          <a:p>
            <a:r>
              <a:rPr lang="en-US" b="1" dirty="0">
                <a:solidFill>
                  <a:schemeClr val="bg1"/>
                </a:solidFill>
              </a:rPr>
              <a:t>Elevations are typically in feet and 10ths.</a:t>
            </a:r>
          </a:p>
          <a:p>
            <a:endParaRPr lang="en-US" b="1" dirty="0">
              <a:solidFill>
                <a:schemeClr val="bg1"/>
              </a:solidFill>
            </a:endParaRPr>
          </a:p>
          <a:p>
            <a:r>
              <a:rPr lang="en-US" b="1" dirty="0">
                <a:solidFill>
                  <a:schemeClr val="bg1"/>
                </a:solidFill>
              </a:rPr>
              <a:t>Dimensions are typically in feet and inches </a:t>
            </a:r>
          </a:p>
          <a:p>
            <a:endParaRPr lang="en-US" b="1" dirty="0">
              <a:solidFill>
                <a:schemeClr val="bg1"/>
              </a:solidFill>
            </a:endParaRPr>
          </a:p>
          <a:p>
            <a:r>
              <a:rPr lang="en-US" b="1" dirty="0">
                <a:solidFill>
                  <a:schemeClr val="bg1"/>
                </a:solidFill>
              </a:rPr>
              <a:t>The conversion to inches is not always exact but a good construction calculator can covert 10ths to inches accurately.</a:t>
            </a:r>
          </a:p>
          <a:p>
            <a:endParaRPr lang="en-US" b="1" dirty="0">
              <a:solidFill>
                <a:schemeClr val="bg1"/>
              </a:solidFill>
            </a:endParaRPr>
          </a:p>
          <a:p>
            <a:r>
              <a:rPr lang="en-US" b="1" dirty="0">
                <a:solidFill>
                  <a:schemeClr val="bg1"/>
                </a:solidFill>
              </a:rPr>
              <a:t>On your phone download the construction master calculator. </a:t>
            </a:r>
          </a:p>
        </p:txBody>
      </p:sp>
    </p:spTree>
    <p:extLst>
      <p:ext uri="{BB962C8B-B14F-4D97-AF65-F5344CB8AC3E}">
        <p14:creationId xmlns:p14="http://schemas.microsoft.com/office/powerpoint/2010/main" val="48852402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49F9-B686-4802-A96B-39A75F30CA5A}"/>
              </a:ext>
            </a:extLst>
          </p:cNvPr>
          <p:cNvSpPr>
            <a:spLocks noGrp="1"/>
          </p:cNvSpPr>
          <p:nvPr>
            <p:ph type="ctrTitle"/>
          </p:nvPr>
        </p:nvSpPr>
        <p:spPr>
          <a:xfrm>
            <a:off x="1066800" y="533400"/>
            <a:ext cx="7772400" cy="1219200"/>
          </a:xfrm>
        </p:spPr>
        <p:txBody>
          <a:bodyPr>
            <a:normAutofit fontScale="90000"/>
          </a:bodyPr>
          <a:lstStyle/>
          <a:p>
            <a:r>
              <a:rPr lang="en-US" dirty="0"/>
              <a:t>Abbreviations</a:t>
            </a:r>
            <a:br>
              <a:rPr lang="en-US" dirty="0"/>
            </a:br>
            <a:endParaRPr lang="en-US" dirty="0"/>
          </a:p>
        </p:txBody>
      </p:sp>
      <p:sp>
        <p:nvSpPr>
          <p:cNvPr id="3" name="Subtitle 2">
            <a:extLst>
              <a:ext uri="{FF2B5EF4-FFF2-40B4-BE49-F238E27FC236}">
                <a16:creationId xmlns:a16="http://schemas.microsoft.com/office/drawing/2014/main" id="{A38E3C8E-ABCC-47E0-9C4D-582AF8E62DED}"/>
              </a:ext>
            </a:extLst>
          </p:cNvPr>
          <p:cNvSpPr>
            <a:spLocks noGrp="1"/>
          </p:cNvSpPr>
          <p:nvPr>
            <p:ph type="subTitle" idx="1"/>
          </p:nvPr>
        </p:nvSpPr>
        <p:spPr>
          <a:xfrm>
            <a:off x="457200" y="4191001"/>
            <a:ext cx="7772400" cy="914400"/>
          </a:xfrm>
        </p:spPr>
        <p:txBody>
          <a:bodyPr/>
          <a:lstStyle/>
          <a:p>
            <a:r>
              <a:rPr lang="en-US" dirty="0">
                <a:hlinkClick r:id="rId3"/>
              </a:rPr>
              <a:t>http://academics.triton.edu/faculty/fheitzman/abbrev.html</a:t>
            </a:r>
            <a:endParaRPr lang="en-US" dirty="0"/>
          </a:p>
        </p:txBody>
      </p:sp>
    </p:spTree>
    <p:extLst>
      <p:ext uri="{BB962C8B-B14F-4D97-AF65-F5344CB8AC3E}">
        <p14:creationId xmlns:p14="http://schemas.microsoft.com/office/powerpoint/2010/main" val="33121275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8A59B2E-7916-4FBA-864F-E71C2F3EAD36}"/>
              </a:ext>
            </a:extLst>
          </p:cNvPr>
          <p:cNvSpPr>
            <a:spLocks noGrp="1"/>
          </p:cNvSpPr>
          <p:nvPr>
            <p:ph sz="quarter" idx="4"/>
          </p:nvPr>
        </p:nvSpPr>
        <p:spPr>
          <a:xfrm>
            <a:off x="4662362" y="533400"/>
            <a:ext cx="3948238" cy="6248400"/>
          </a:xfrm>
        </p:spPr>
        <p:txBody>
          <a:bodyPr>
            <a:normAutofit/>
          </a:bodyPr>
          <a:lstStyle/>
          <a:p>
            <a:r>
              <a:rPr lang="en-US" sz="1400" b="1" dirty="0">
                <a:solidFill>
                  <a:schemeClr val="bg1"/>
                </a:solidFill>
              </a:rPr>
              <a:t>CC 		CONCRETE CONTRACTOR </a:t>
            </a:r>
          </a:p>
          <a:p>
            <a:r>
              <a:rPr lang="en-US" sz="1400" b="1" dirty="0">
                <a:solidFill>
                  <a:schemeClr val="bg1"/>
                </a:solidFill>
              </a:rPr>
              <a:t>CL 		CENTER LINE </a:t>
            </a:r>
          </a:p>
          <a:p>
            <a:r>
              <a:rPr lang="en-US" sz="1400" b="1" dirty="0">
                <a:solidFill>
                  <a:schemeClr val="bg1"/>
                </a:solidFill>
              </a:rPr>
              <a:t>CLG 		CEILING </a:t>
            </a:r>
          </a:p>
          <a:p>
            <a:r>
              <a:rPr lang="en-US" sz="1400" b="1" dirty="0">
                <a:solidFill>
                  <a:schemeClr val="bg1"/>
                </a:solidFill>
              </a:rPr>
              <a:t>CMU 		CONCRETE MASONRY UNIT</a:t>
            </a:r>
          </a:p>
          <a:p>
            <a:r>
              <a:rPr lang="en-US" sz="1400" b="1" dirty="0">
                <a:solidFill>
                  <a:schemeClr val="bg1"/>
                </a:solidFill>
              </a:rPr>
              <a:t>CO		CLEAN OUT </a:t>
            </a:r>
          </a:p>
          <a:p>
            <a:r>
              <a:rPr lang="en-US" sz="1400" b="1" dirty="0">
                <a:solidFill>
                  <a:schemeClr val="bg1"/>
                </a:solidFill>
              </a:rPr>
              <a:t>COL 		COLUMN </a:t>
            </a:r>
          </a:p>
          <a:p>
            <a:r>
              <a:rPr lang="en-US" sz="1400" b="1" dirty="0">
                <a:solidFill>
                  <a:schemeClr val="bg1"/>
                </a:solidFill>
              </a:rPr>
              <a:t>CONC 		CONCRETE </a:t>
            </a:r>
          </a:p>
          <a:p>
            <a:r>
              <a:rPr lang="en-US" sz="1400" b="1" dirty="0">
                <a:solidFill>
                  <a:schemeClr val="bg1"/>
                </a:solidFill>
              </a:rPr>
              <a:t>CONT 		CONTINUOUS </a:t>
            </a:r>
          </a:p>
          <a:p>
            <a:r>
              <a:rPr lang="en-US" sz="1400" b="1" dirty="0">
                <a:solidFill>
                  <a:schemeClr val="bg1"/>
                </a:solidFill>
              </a:rPr>
              <a:t>CT 		CERAMIC TILE </a:t>
            </a:r>
          </a:p>
          <a:p>
            <a:r>
              <a:rPr lang="en-US" sz="1400" b="1" dirty="0">
                <a:solidFill>
                  <a:schemeClr val="bg1"/>
                </a:solidFill>
              </a:rPr>
              <a:t>DEMO 		DEMOLITION</a:t>
            </a:r>
          </a:p>
          <a:p>
            <a:r>
              <a:rPr lang="en-US" sz="1400" b="1" dirty="0">
                <a:solidFill>
                  <a:schemeClr val="bg1"/>
                </a:solidFill>
              </a:rPr>
              <a:t>DET		DETAIL 	</a:t>
            </a:r>
          </a:p>
          <a:p>
            <a:r>
              <a:rPr lang="en-US" sz="1400" b="1" dirty="0">
                <a:solidFill>
                  <a:schemeClr val="bg1"/>
                </a:solidFill>
              </a:rPr>
              <a:t>DIA, Ø 		DIAMETER </a:t>
            </a:r>
          </a:p>
          <a:p>
            <a:r>
              <a:rPr lang="en-US" sz="1400" b="1" dirty="0">
                <a:solidFill>
                  <a:schemeClr val="bg1"/>
                </a:solidFill>
              </a:rPr>
              <a:t>DIM 		DIMENSION </a:t>
            </a:r>
          </a:p>
          <a:p>
            <a:r>
              <a:rPr lang="en-US" sz="1400" b="1" dirty="0">
                <a:solidFill>
                  <a:schemeClr val="bg1"/>
                </a:solidFill>
              </a:rPr>
              <a:t>DWG 		DRAWING </a:t>
            </a:r>
          </a:p>
          <a:p>
            <a:endParaRPr lang="en-US" dirty="0"/>
          </a:p>
        </p:txBody>
      </p:sp>
      <p:sp>
        <p:nvSpPr>
          <p:cNvPr id="9" name="Content Placeholder 8">
            <a:extLst>
              <a:ext uri="{FF2B5EF4-FFF2-40B4-BE49-F238E27FC236}">
                <a16:creationId xmlns:a16="http://schemas.microsoft.com/office/drawing/2014/main" id="{3E2BA49C-0519-4545-A7F9-E302123DA637}"/>
              </a:ext>
            </a:extLst>
          </p:cNvPr>
          <p:cNvSpPr>
            <a:spLocks noGrp="1"/>
          </p:cNvSpPr>
          <p:nvPr>
            <p:ph sz="half" idx="13"/>
          </p:nvPr>
        </p:nvSpPr>
        <p:spPr>
          <a:xfrm>
            <a:off x="533400" y="533400"/>
            <a:ext cx="3949967" cy="6248400"/>
          </a:xfrm>
        </p:spPr>
        <p:txBody>
          <a:bodyPr/>
          <a:lstStyle/>
          <a:p>
            <a:r>
              <a:rPr lang="en-US" sz="1600" b="1" dirty="0">
                <a:solidFill>
                  <a:schemeClr val="bg1"/>
                </a:solidFill>
              </a:rPr>
              <a:t>A/C 		AIR CONDITIONING </a:t>
            </a:r>
          </a:p>
          <a:p>
            <a:r>
              <a:rPr lang="en-US" sz="1600" b="1" dirty="0">
                <a:solidFill>
                  <a:schemeClr val="bg1"/>
                </a:solidFill>
              </a:rPr>
              <a:t>ACC 		ACCESSIBILITY </a:t>
            </a:r>
          </a:p>
          <a:p>
            <a:r>
              <a:rPr lang="en-US" sz="1600" b="1" dirty="0">
                <a:solidFill>
                  <a:schemeClr val="bg1"/>
                </a:solidFill>
              </a:rPr>
              <a:t>ACT 		ACOUSTIC CEILING TILE </a:t>
            </a:r>
          </a:p>
          <a:p>
            <a:r>
              <a:rPr lang="en-US" sz="1600" b="1" dirty="0">
                <a:solidFill>
                  <a:schemeClr val="bg1"/>
                </a:solidFill>
              </a:rPr>
              <a:t>AFC 		ABOVE FINISH CEILING </a:t>
            </a:r>
          </a:p>
          <a:p>
            <a:r>
              <a:rPr lang="en-US" sz="1600" b="1" dirty="0">
                <a:solidFill>
                  <a:schemeClr val="bg1"/>
                </a:solidFill>
              </a:rPr>
              <a:t>AFF 		ABOVE FINISH FLOOR </a:t>
            </a:r>
          </a:p>
          <a:p>
            <a:r>
              <a:rPr lang="en-US" sz="1600" b="1" dirty="0">
                <a:solidFill>
                  <a:schemeClr val="bg1"/>
                </a:solidFill>
              </a:rPr>
              <a:t>ALUM 		ALUMINUM </a:t>
            </a:r>
          </a:p>
          <a:p>
            <a:r>
              <a:rPr lang="en-US" sz="1600" b="1" dirty="0">
                <a:solidFill>
                  <a:schemeClr val="bg1"/>
                </a:solidFill>
              </a:rPr>
              <a:t>APPROX 	APPROXIMATELY </a:t>
            </a:r>
          </a:p>
          <a:p>
            <a:r>
              <a:rPr lang="en-US" sz="1600" b="1" dirty="0">
                <a:solidFill>
                  <a:schemeClr val="bg1"/>
                </a:solidFill>
              </a:rPr>
              <a:t>BD		BOARD</a:t>
            </a:r>
          </a:p>
          <a:p>
            <a:r>
              <a:rPr lang="en-US" sz="1600" b="1" dirty="0">
                <a:solidFill>
                  <a:schemeClr val="bg1"/>
                </a:solidFill>
              </a:rPr>
              <a:t>BLDG 		BUILDING </a:t>
            </a:r>
          </a:p>
          <a:p>
            <a:r>
              <a:rPr lang="en-US" sz="1600" b="1" dirty="0">
                <a:solidFill>
                  <a:schemeClr val="bg1"/>
                </a:solidFill>
              </a:rPr>
              <a:t>BLK		BLOCK</a:t>
            </a:r>
          </a:p>
          <a:p>
            <a:r>
              <a:rPr lang="en-US" sz="1600" b="1" dirty="0">
                <a:solidFill>
                  <a:schemeClr val="bg1"/>
                </a:solidFill>
              </a:rPr>
              <a:t>B/ 		BOTTOM OF </a:t>
            </a:r>
          </a:p>
          <a:p>
            <a:endParaRPr lang="en-US" dirty="0"/>
          </a:p>
        </p:txBody>
      </p:sp>
    </p:spTree>
    <p:extLst>
      <p:ext uri="{BB962C8B-B14F-4D97-AF65-F5344CB8AC3E}">
        <p14:creationId xmlns:p14="http://schemas.microsoft.com/office/powerpoint/2010/main" val="320287290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5600-1A98-4FAE-AF31-6EA4B5478E47}"/>
              </a:ext>
            </a:extLst>
          </p:cNvPr>
          <p:cNvSpPr>
            <a:spLocks noGrp="1"/>
          </p:cNvSpPr>
          <p:nvPr>
            <p:ph type="title"/>
          </p:nvPr>
        </p:nvSpPr>
        <p:spPr>
          <a:xfrm>
            <a:off x="990600" y="169567"/>
            <a:ext cx="6554867" cy="1524000"/>
          </a:xfrm>
        </p:spPr>
        <p:txBody>
          <a:bodyPr>
            <a:normAutofit/>
          </a:bodyPr>
          <a:lstStyle/>
          <a:p>
            <a:r>
              <a:rPr lang="en-US" dirty="0"/>
              <a:t>Contract Documents consist of the following</a:t>
            </a:r>
          </a:p>
        </p:txBody>
      </p:sp>
      <p:sp>
        <p:nvSpPr>
          <p:cNvPr id="3" name="TextBox 2">
            <a:extLst>
              <a:ext uri="{FF2B5EF4-FFF2-40B4-BE49-F238E27FC236}">
                <a16:creationId xmlns:a16="http://schemas.microsoft.com/office/drawing/2014/main" id="{89841630-F7CA-4DA3-B3CC-95E3808DDA9D}"/>
              </a:ext>
            </a:extLst>
          </p:cNvPr>
          <p:cNvSpPr txBox="1"/>
          <p:nvPr/>
        </p:nvSpPr>
        <p:spPr>
          <a:xfrm>
            <a:off x="838200" y="2209800"/>
            <a:ext cx="7162800"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The agreement with the owner and the contractor</a:t>
            </a:r>
          </a:p>
          <a:p>
            <a:pPr marL="285750" indent="-285750">
              <a:buFont typeface="Arial" panose="020B0604020202020204" pitchFamily="34" charset="0"/>
              <a:buChar char="•"/>
            </a:pPr>
            <a:r>
              <a:rPr lang="en-US" b="1" dirty="0">
                <a:solidFill>
                  <a:schemeClr val="bg1"/>
                </a:solidFill>
              </a:rPr>
              <a:t>The supplemental General Conditions</a:t>
            </a:r>
          </a:p>
          <a:p>
            <a:pPr marL="285750" indent="-285750">
              <a:buFont typeface="Arial" panose="020B0604020202020204" pitchFamily="34" charset="0"/>
              <a:buChar char="•"/>
            </a:pPr>
            <a:r>
              <a:rPr lang="en-US" b="1" dirty="0">
                <a:solidFill>
                  <a:schemeClr val="bg1"/>
                </a:solidFill>
              </a:rPr>
              <a:t>Subcontracts</a:t>
            </a:r>
          </a:p>
          <a:p>
            <a:pPr marL="285750" indent="-285750">
              <a:buFont typeface="Arial" panose="020B0604020202020204" pitchFamily="34" charset="0"/>
              <a:buChar char="•"/>
            </a:pPr>
            <a:r>
              <a:rPr lang="en-US" b="1" dirty="0">
                <a:solidFill>
                  <a:schemeClr val="bg1"/>
                </a:solidFill>
              </a:rPr>
              <a:t>Insurance Certificates</a:t>
            </a:r>
          </a:p>
          <a:p>
            <a:pPr marL="285750" indent="-285750">
              <a:buFont typeface="Arial" panose="020B0604020202020204" pitchFamily="34" charset="0"/>
              <a:buChar char="•"/>
            </a:pPr>
            <a:r>
              <a:rPr lang="en-US" b="1" dirty="0">
                <a:solidFill>
                  <a:schemeClr val="bg1"/>
                </a:solidFill>
              </a:rPr>
              <a:t>The Drawings and Specifications</a:t>
            </a:r>
          </a:p>
          <a:p>
            <a:pPr marL="285750" indent="-285750">
              <a:buFont typeface="Arial" panose="020B0604020202020204" pitchFamily="34" charset="0"/>
              <a:buChar char="•"/>
            </a:pPr>
            <a:r>
              <a:rPr lang="en-US" b="1" dirty="0">
                <a:solidFill>
                  <a:schemeClr val="bg1"/>
                </a:solidFill>
              </a:rPr>
              <a:t>RFIs Prior to the award</a:t>
            </a:r>
          </a:p>
          <a:p>
            <a:pPr marL="285750" indent="-285750">
              <a:buFont typeface="Arial" panose="020B0604020202020204" pitchFamily="34" charset="0"/>
              <a:buChar char="•"/>
            </a:pPr>
            <a:r>
              <a:rPr lang="en-US" b="1" dirty="0">
                <a:solidFill>
                  <a:schemeClr val="bg1"/>
                </a:solidFill>
              </a:rPr>
              <a:t>RFIs after the award</a:t>
            </a:r>
          </a:p>
          <a:p>
            <a:pPr marL="285750" indent="-285750">
              <a:buFont typeface="Arial" panose="020B0604020202020204" pitchFamily="34" charset="0"/>
              <a:buChar char="•"/>
            </a:pPr>
            <a:r>
              <a:rPr lang="en-US" b="1" dirty="0">
                <a:solidFill>
                  <a:schemeClr val="bg1"/>
                </a:solidFill>
              </a:rPr>
              <a:t>Shop drawing and submittals</a:t>
            </a:r>
          </a:p>
          <a:p>
            <a:pPr marL="285750" indent="-285750">
              <a:buFont typeface="Arial" panose="020B0604020202020204" pitchFamily="34" charset="0"/>
              <a:buChar char="•"/>
            </a:pPr>
            <a:r>
              <a:rPr lang="en-US" b="1" dirty="0">
                <a:solidFill>
                  <a:schemeClr val="bg1"/>
                </a:solidFill>
              </a:rPr>
              <a:t>As built drawings</a:t>
            </a:r>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D629F9F6-70A9-41AE-A16C-D6275CE51559}"/>
              </a:ext>
            </a:extLst>
          </p:cNvPr>
          <p:cNvSpPr txBox="1"/>
          <p:nvPr/>
        </p:nvSpPr>
        <p:spPr>
          <a:xfrm>
            <a:off x="990600" y="4800600"/>
            <a:ext cx="7467600" cy="369332"/>
          </a:xfrm>
          <a:prstGeom prst="rect">
            <a:avLst/>
          </a:prstGeom>
          <a:noFill/>
        </p:spPr>
        <p:txBody>
          <a:bodyPr wrap="square" rtlCol="0">
            <a:spAutoFit/>
          </a:bodyPr>
          <a:lstStyle/>
          <a:p>
            <a:r>
              <a:rPr lang="en-US" dirty="0"/>
              <a:t>For this session we’ll cover the drawings and specification</a:t>
            </a:r>
          </a:p>
        </p:txBody>
      </p:sp>
    </p:spTree>
    <p:extLst>
      <p:ext uri="{BB962C8B-B14F-4D97-AF65-F5344CB8AC3E}">
        <p14:creationId xmlns:p14="http://schemas.microsoft.com/office/powerpoint/2010/main" val="18095264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38CDA-5CFD-4F0A-9C3C-CB19B7CD2160}"/>
              </a:ext>
            </a:extLst>
          </p:cNvPr>
          <p:cNvSpPr>
            <a:spLocks noGrp="1"/>
          </p:cNvSpPr>
          <p:nvPr>
            <p:ph sz="half" idx="13"/>
          </p:nvPr>
        </p:nvSpPr>
        <p:spPr>
          <a:xfrm>
            <a:off x="304800" y="533400"/>
            <a:ext cx="4114800" cy="5943600"/>
          </a:xfrm>
        </p:spPr>
        <p:txBody>
          <a:bodyPr>
            <a:normAutofit/>
          </a:bodyPr>
          <a:lstStyle/>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CC 		CONCRETE CONTRACTOR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CL 		CENTER LINE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CLG 		CEILING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CMU 		CONCRETE MASONRY UNIT</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CO		CLEAN OUT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COL 		COLUMN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CONC 		CONCRETE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CONT 		CONTINUOUS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CT 		CERAMIC TILE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DEMO 		DEMOLITION</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DET		DETAIL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DIA, Ø 		DIAMETER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DIM 		DIMENSION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DWG 		DRAWING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A49468FD-3693-410B-B4FF-F0FC261E0B4B}"/>
              </a:ext>
            </a:extLst>
          </p:cNvPr>
          <p:cNvSpPr>
            <a:spLocks noGrp="1"/>
          </p:cNvSpPr>
          <p:nvPr>
            <p:ph sz="quarter" idx="4"/>
          </p:nvPr>
        </p:nvSpPr>
        <p:spPr>
          <a:xfrm>
            <a:off x="4419600" y="414779"/>
            <a:ext cx="4648200" cy="5791200"/>
          </a:xfrm>
        </p:spPr>
        <p:txBody>
          <a:bodyPr>
            <a:normAutofit fontScale="62500" lnSpcReduction="20000"/>
          </a:bodyPr>
          <a:lstStyle/>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EA 		EACH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EC 		ELECTRICAL CONTRACTOR</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EIFS		EXTERIOR INSULATION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FINISH SYSTEM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ELEC 		ELECTRICAL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ELEV 		ELEVATION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EQ 		EQUAL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EQUIP 		EQUIPMENT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EU 		ELECTRIC UTILITY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EX'G 		EXISTING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EXT 		EXTERIOR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FA 		FIRE ALARM CONTRACTOR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FC		FINISH CARPENTRY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CONTRACTOR</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FD		FLOOR DRAIN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FIN 		FINISH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FIXT		FIXTURE</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FR		FIRE RISER</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FRC 		FRAMING CONTRACTOR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FRP		FIBERGLASS REINFORCED PANEL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FS		FLOOR SINK</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FSC		FIRE SUPPRESSION</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CONTRACTOR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3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FT 		FOOT </a:t>
            </a:r>
            <a:endParaRPr lang="en-US" sz="2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1487147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EC79A-4C87-4F64-B95B-1D0F51728BDB}"/>
              </a:ext>
            </a:extLst>
          </p:cNvPr>
          <p:cNvSpPr>
            <a:spLocks noGrp="1"/>
          </p:cNvSpPr>
          <p:nvPr>
            <p:ph sz="half" idx="13"/>
          </p:nvPr>
        </p:nvSpPr>
        <p:spPr>
          <a:xfrm>
            <a:off x="533400" y="533400"/>
            <a:ext cx="3949967" cy="6019800"/>
          </a:xfrm>
        </p:spPr>
        <p:txBody>
          <a:bodyPr>
            <a:normAutofit/>
          </a:bodyPr>
          <a:lstStyle/>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Ga 		GAUGE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GALV 		GALVANIZED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GC		GENERAL CONTRACTOR</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GLAZ 		GLAZING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GWB 		GYPSUM WALL BOARD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GYP		GYPSUM</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HB		HOSE BIB</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HC 		HOLLOW CORE</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HM 		HOLLOW METAL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HGT 		HEIGHT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HORIZ		HORIZONTAL</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HVAC		HEATING VENTILATION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&amp; AIR CONDITIONING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HVC		HVAC CONTRACTOR</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HW 		HOT WATER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9D6E43CD-7AE6-4ACB-BA68-B6CEE0F8B2C3}"/>
              </a:ext>
            </a:extLst>
          </p:cNvPr>
          <p:cNvSpPr>
            <a:spLocks noGrp="1"/>
          </p:cNvSpPr>
          <p:nvPr>
            <p:ph sz="quarter" idx="4"/>
          </p:nvPr>
        </p:nvSpPr>
        <p:spPr>
          <a:xfrm>
            <a:off x="4662362" y="533400"/>
            <a:ext cx="3948238" cy="6019800"/>
          </a:xfrm>
        </p:spPr>
        <p:txBody>
          <a:bodyPr>
            <a:normAutofit/>
          </a:bodyPr>
          <a:lstStyle/>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IN 		INCH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INSUL 		INSULATION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INT		INTERIOR</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JST		JOIST</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LAM 		LAMINATE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LAV		LAVATORY</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LL 		LANDLORD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MAT 		MATERIAL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MAX		MAXIMUM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MECH 		MECHANICAL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MIN		MINIMUM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MISC 		MISCELLANEOUS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MTL 		METAL </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741125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6567CE-2D05-4B91-8EEC-E9E5962BBFF9}"/>
              </a:ext>
            </a:extLst>
          </p:cNvPr>
          <p:cNvSpPr>
            <a:spLocks noGrp="1"/>
          </p:cNvSpPr>
          <p:nvPr>
            <p:ph sz="half" idx="13"/>
          </p:nvPr>
        </p:nvSpPr>
        <p:spPr>
          <a:xfrm>
            <a:off x="533400" y="533400"/>
            <a:ext cx="3949967" cy="6248400"/>
          </a:xfrm>
        </p:spPr>
        <p:txBody>
          <a:bodyPr>
            <a:normAutofit/>
          </a:bodyPr>
          <a:lstStyle/>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N/A 		NOT APPLICABLE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No. # 		NUMBER</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NTS 		NOT TO SCALE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OA		OVERALL</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OC 		ON CENTER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PC 		PLUMBING CONTRACTOR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PH 		PHONE COMPANY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PL		PROPERTY LINE</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PLAM 		PLASTIC LAMINATE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PLAS 		PLASTIC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PLUMB 	PLUMBING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PLYWD 	PLYWOOD</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PVC		POLYVINYL CHLORIDE</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POS 		POINT OF SALE TERMINAL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P.O.B.  		POINT OF BEGINNING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PREP 		PREPARE/ PREPARATION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PT 		PAINT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bg1"/>
                </a:solidFill>
                <a:latin typeface="Arial" panose="020B0604020202020204" pitchFamily="34" charset="0"/>
                <a:ea typeface="Calibri" panose="020F0502020204030204" pitchFamily="34" charset="0"/>
              </a:rPr>
              <a:t>PTC 		PAINT CO</a:t>
            </a:r>
            <a:endParaRPr lang="en-US" b="1" dirty="0">
              <a:solidFill>
                <a:schemeClr val="bg1"/>
              </a:solidFill>
            </a:endParaRPr>
          </a:p>
        </p:txBody>
      </p:sp>
      <p:sp>
        <p:nvSpPr>
          <p:cNvPr id="4" name="Content Placeholder 3">
            <a:extLst>
              <a:ext uri="{FF2B5EF4-FFF2-40B4-BE49-F238E27FC236}">
                <a16:creationId xmlns:a16="http://schemas.microsoft.com/office/drawing/2014/main" id="{E0D29A29-F34D-46FE-99A1-A837D41225AE}"/>
              </a:ext>
            </a:extLst>
          </p:cNvPr>
          <p:cNvSpPr>
            <a:spLocks noGrp="1"/>
          </p:cNvSpPr>
          <p:nvPr>
            <p:ph sz="quarter" idx="4"/>
          </p:nvPr>
        </p:nvSpPr>
        <p:spPr>
          <a:xfrm>
            <a:off x="4662362" y="533400"/>
            <a:ext cx="3948238" cy="6096000"/>
          </a:xfrm>
        </p:spPr>
        <p:txBody>
          <a:bodyPr>
            <a:normAutofit/>
          </a:bodyPr>
          <a:lstStyle/>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QT 		QUARRY TILE</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RA		RETURN AIR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RAD 		RADIUS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RC 		ROOFING CONTRACTOR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REG 		REGULAR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REINF 		REINFORCED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REQ'D 		REQUIRED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REV 		REVERSED OR REVISION</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RL		ROOF LEADER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RM 		ROOM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RO 		ROUGH OPENING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ROW		RIGHT OF WAY</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SA 		SUPPLY AIR</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SC		SOLID CORE</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SCHED		SCHEDULE</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SG 		SIGN CONTRACTOR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SIM 		SIMILAR </a:t>
            </a:r>
            <a:endPar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5130667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C3F1A-EAFA-4446-B1E8-DB9F7639E638}"/>
              </a:ext>
            </a:extLst>
          </p:cNvPr>
          <p:cNvSpPr>
            <a:spLocks noGrp="1"/>
          </p:cNvSpPr>
          <p:nvPr>
            <p:ph sz="half" idx="13"/>
          </p:nvPr>
        </p:nvSpPr>
        <p:spPr>
          <a:xfrm>
            <a:off x="533400" y="533400"/>
            <a:ext cx="5181600" cy="6019800"/>
          </a:xfrm>
        </p:spPr>
        <p:txBody>
          <a:bodyPr>
            <a:normAutofit fontScale="70000" lnSpcReduction="20000"/>
          </a:bodyPr>
          <a:lstStyle/>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SL		SPECIALTY LIGHTING</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SPC 		SPRINKLER CONTRACTOR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SPEC'D 	SPECIFIED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SPEC		SPECIFICATION</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SQ 		SQUARE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SF		SQUARE FOOT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SS 		STAINLESS STEEL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STRUCT 	STRUCTURAL</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STL		STEEL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SUSP 		SUSPENDED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T/ 		TOP OF</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TEL		TELEPHONE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THK		THICKNESS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TYP 		TYPICAL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UL		UNDERWRITER'S LABORATORY</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UNO		UNLESS NOTED OTHERWISE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VCT 		VINYL COMPOSITION TILE</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VERT		VERTICAL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VIF		VERIFY IN FIELD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W		WASSERSTROM</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W/ 		WITH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WC		WATER CLOSET</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WD 		WOOD </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WL		WATER LINE</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W/O 		WITHOUT</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b="1" dirty="0">
                <a:solidFill>
                  <a:schemeClr val="bg1"/>
                </a:solidFill>
                <a:latin typeface="Arial" panose="020B0604020202020204" pitchFamily="34" charset="0"/>
                <a:ea typeface="Calibri" panose="020F0502020204030204" pitchFamily="34" charset="0"/>
                <a:cs typeface="Times New Roman" panose="02020603050405020304" pitchFamily="18" charset="0"/>
              </a:rPr>
              <a:t>ZEE		OWNER / FRANCHISEE</a:t>
            </a:r>
            <a:endPar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0201003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93F0-C873-4DF7-95B9-1F27ABBEA3F7}"/>
              </a:ext>
            </a:extLst>
          </p:cNvPr>
          <p:cNvSpPr>
            <a:spLocks noGrp="1"/>
          </p:cNvSpPr>
          <p:nvPr>
            <p:ph type="ctrTitle"/>
          </p:nvPr>
        </p:nvSpPr>
        <p:spPr/>
        <p:txBody>
          <a:bodyPr/>
          <a:lstStyle/>
          <a:p>
            <a:r>
              <a:rPr lang="en-US" dirty="0"/>
              <a:t>Dimensions</a:t>
            </a:r>
          </a:p>
        </p:txBody>
      </p:sp>
    </p:spTree>
    <p:extLst>
      <p:ext uri="{BB962C8B-B14F-4D97-AF65-F5344CB8AC3E}">
        <p14:creationId xmlns:p14="http://schemas.microsoft.com/office/powerpoint/2010/main" val="77776342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69EC81-1C41-4D82-8A43-01D579FD96E7}"/>
              </a:ext>
            </a:extLst>
          </p:cNvPr>
          <p:cNvPicPr>
            <a:picLocks noChangeAspect="1"/>
          </p:cNvPicPr>
          <p:nvPr/>
        </p:nvPicPr>
        <p:blipFill>
          <a:blip r:embed="rId3"/>
          <a:stretch>
            <a:fillRect/>
          </a:stretch>
        </p:blipFill>
        <p:spPr>
          <a:xfrm>
            <a:off x="381000" y="207390"/>
            <a:ext cx="8382000" cy="2971800"/>
          </a:xfrm>
          <a:prstGeom prst="rect">
            <a:avLst/>
          </a:prstGeom>
        </p:spPr>
      </p:pic>
      <p:sp>
        <p:nvSpPr>
          <p:cNvPr id="3" name="TextBox 2">
            <a:extLst>
              <a:ext uri="{FF2B5EF4-FFF2-40B4-BE49-F238E27FC236}">
                <a16:creationId xmlns:a16="http://schemas.microsoft.com/office/drawing/2014/main" id="{F95CBCE2-5B9F-4025-AF4E-F72366E2E4F6}"/>
              </a:ext>
            </a:extLst>
          </p:cNvPr>
          <p:cNvSpPr txBox="1"/>
          <p:nvPr/>
        </p:nvSpPr>
        <p:spPr>
          <a:xfrm>
            <a:off x="533400" y="2819400"/>
            <a:ext cx="8077200" cy="3754874"/>
          </a:xfrm>
          <a:prstGeom prst="rect">
            <a:avLst/>
          </a:prstGeom>
          <a:noFill/>
        </p:spPr>
        <p:txBody>
          <a:bodyPr wrap="square" rtlCol="0">
            <a:spAutoFit/>
          </a:bodyPr>
          <a:lstStyle/>
          <a:p>
            <a:r>
              <a:rPr lang="en-US" sz="1400" b="1" dirty="0">
                <a:solidFill>
                  <a:schemeClr val="bg1"/>
                </a:solidFill>
              </a:rPr>
              <a:t>What are some of the line and dimensions in this drawing telling us.</a:t>
            </a:r>
          </a:p>
          <a:p>
            <a:r>
              <a:rPr lang="en-US" sz="1400" b="1" dirty="0">
                <a:solidFill>
                  <a:schemeClr val="bg1"/>
                </a:solidFill>
              </a:rPr>
              <a:t>It’s very hard to tell sometimes.</a:t>
            </a:r>
          </a:p>
          <a:p>
            <a:endParaRPr lang="en-US" sz="1400" b="1" dirty="0">
              <a:solidFill>
                <a:schemeClr val="bg1"/>
              </a:solidFill>
            </a:endParaRPr>
          </a:p>
          <a:p>
            <a:r>
              <a:rPr lang="en-US" sz="1400" b="1" dirty="0">
                <a:solidFill>
                  <a:schemeClr val="bg1"/>
                </a:solidFill>
              </a:rPr>
              <a:t>The circled numbers are typically column lines or center of column and are one of the most important dimension line on the drawing.</a:t>
            </a:r>
          </a:p>
          <a:p>
            <a:r>
              <a:rPr lang="en-US" sz="1400" b="1" u="sng" dirty="0">
                <a:solidFill>
                  <a:schemeClr val="bg1"/>
                </a:solidFill>
              </a:rPr>
              <a:t>However on this drawing line 1 and 4 happen to be edge of slab.</a:t>
            </a:r>
          </a:p>
          <a:p>
            <a:endParaRPr lang="en-US" sz="1400" b="1" u="sng" dirty="0">
              <a:solidFill>
                <a:schemeClr val="bg1"/>
              </a:solidFill>
            </a:endParaRPr>
          </a:p>
          <a:p>
            <a:r>
              <a:rPr lang="en-US" sz="1400" b="1" dirty="0">
                <a:solidFill>
                  <a:schemeClr val="bg1"/>
                </a:solidFill>
              </a:rPr>
              <a:t>Column Line are consistent from one drawing to the next. </a:t>
            </a:r>
          </a:p>
          <a:p>
            <a:r>
              <a:rPr lang="en-US" sz="1400" b="1" dirty="0">
                <a:solidFill>
                  <a:schemeClr val="bg1"/>
                </a:solidFill>
              </a:rPr>
              <a:t>Dimensions off of column lines (CL) are easy to define and are typically from center of column</a:t>
            </a:r>
          </a:p>
          <a:p>
            <a:r>
              <a:rPr lang="en-US" sz="1400" b="1" dirty="0">
                <a:solidFill>
                  <a:schemeClr val="bg1"/>
                </a:solidFill>
              </a:rPr>
              <a:t>Column lines carry through to all structural and MEP drawings.</a:t>
            </a:r>
          </a:p>
          <a:p>
            <a:r>
              <a:rPr lang="en-US" sz="1400" b="1" dirty="0">
                <a:solidFill>
                  <a:schemeClr val="bg1"/>
                </a:solidFill>
              </a:rPr>
              <a:t>When ever possible use dimensions referenced from column lines.</a:t>
            </a:r>
          </a:p>
          <a:p>
            <a:endParaRPr lang="en-US" sz="1400" b="1" dirty="0">
              <a:solidFill>
                <a:schemeClr val="bg1"/>
              </a:solidFill>
            </a:endParaRPr>
          </a:p>
          <a:p>
            <a:r>
              <a:rPr lang="en-US" sz="1400" b="1" dirty="0">
                <a:solidFill>
                  <a:schemeClr val="bg1"/>
                </a:solidFill>
              </a:rPr>
              <a:t>Be sure to read the notes on every drawing to determine where dimensions are to:</a:t>
            </a:r>
          </a:p>
          <a:p>
            <a:pPr marL="171450" indent="-171450">
              <a:buFont typeface="Arial" panose="020B0604020202020204" pitchFamily="34" charset="0"/>
              <a:buChar char="•"/>
            </a:pPr>
            <a:r>
              <a:rPr lang="en-US" sz="1400" b="1" dirty="0">
                <a:solidFill>
                  <a:schemeClr val="bg1"/>
                </a:solidFill>
              </a:rPr>
              <a:t>Center of wall</a:t>
            </a:r>
          </a:p>
          <a:p>
            <a:pPr marL="171450" indent="-171450">
              <a:buFont typeface="Arial" panose="020B0604020202020204" pitchFamily="34" charset="0"/>
              <a:buChar char="•"/>
            </a:pPr>
            <a:r>
              <a:rPr lang="en-US" sz="1400" b="1" dirty="0">
                <a:solidFill>
                  <a:schemeClr val="bg1"/>
                </a:solidFill>
              </a:rPr>
              <a:t>Face of stud </a:t>
            </a:r>
          </a:p>
          <a:p>
            <a:pPr marL="171450" indent="-171450">
              <a:buFont typeface="Arial" panose="020B0604020202020204" pitchFamily="34" charset="0"/>
              <a:buChar char="•"/>
            </a:pPr>
            <a:r>
              <a:rPr lang="en-US" sz="1400" b="1" dirty="0">
                <a:solidFill>
                  <a:schemeClr val="bg1"/>
                </a:solidFill>
              </a:rPr>
              <a:t>Face of finish wall</a:t>
            </a:r>
            <a:endParaRPr lang="en-US" sz="1100" b="1" dirty="0">
              <a:solidFill>
                <a:schemeClr val="bg1"/>
              </a:solidFill>
            </a:endParaRPr>
          </a:p>
        </p:txBody>
      </p:sp>
    </p:spTree>
    <p:extLst>
      <p:ext uri="{BB962C8B-B14F-4D97-AF65-F5344CB8AC3E}">
        <p14:creationId xmlns:p14="http://schemas.microsoft.com/office/powerpoint/2010/main" val="107902094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44D889-7EAA-4A48-92F3-9D8A3786580B}"/>
              </a:ext>
            </a:extLst>
          </p:cNvPr>
          <p:cNvPicPr>
            <a:picLocks noChangeAspect="1"/>
          </p:cNvPicPr>
          <p:nvPr/>
        </p:nvPicPr>
        <p:blipFill>
          <a:blip r:embed="rId3"/>
          <a:stretch>
            <a:fillRect/>
          </a:stretch>
        </p:blipFill>
        <p:spPr>
          <a:xfrm>
            <a:off x="609600" y="3124200"/>
            <a:ext cx="8331641" cy="2383448"/>
          </a:xfrm>
          <a:prstGeom prst="rect">
            <a:avLst/>
          </a:prstGeom>
        </p:spPr>
      </p:pic>
      <p:sp>
        <p:nvSpPr>
          <p:cNvPr id="2" name="Title 1">
            <a:extLst>
              <a:ext uri="{FF2B5EF4-FFF2-40B4-BE49-F238E27FC236}">
                <a16:creationId xmlns:a16="http://schemas.microsoft.com/office/drawing/2014/main" id="{1DC8C960-0C3F-44DC-9A36-EC3FB344A348}"/>
              </a:ext>
            </a:extLst>
          </p:cNvPr>
          <p:cNvSpPr>
            <a:spLocks noGrp="1"/>
          </p:cNvSpPr>
          <p:nvPr>
            <p:ph type="ctrTitle"/>
          </p:nvPr>
        </p:nvSpPr>
        <p:spPr>
          <a:xfrm>
            <a:off x="762000" y="185381"/>
            <a:ext cx="7772400" cy="1828800"/>
          </a:xfrm>
        </p:spPr>
        <p:txBody>
          <a:bodyPr/>
          <a:lstStyle/>
          <a:p>
            <a:r>
              <a:rPr lang="en-US" dirty="0"/>
              <a:t>Read the Notes</a:t>
            </a:r>
          </a:p>
        </p:txBody>
      </p:sp>
    </p:spTree>
    <p:extLst>
      <p:ext uri="{BB962C8B-B14F-4D97-AF65-F5344CB8AC3E}">
        <p14:creationId xmlns:p14="http://schemas.microsoft.com/office/powerpoint/2010/main" val="409798963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EA9C1-58F7-4360-B5BF-4AD48DA0BADC}"/>
              </a:ext>
            </a:extLst>
          </p:cNvPr>
          <p:cNvSpPr txBox="1"/>
          <p:nvPr/>
        </p:nvSpPr>
        <p:spPr>
          <a:xfrm>
            <a:off x="685800" y="914400"/>
            <a:ext cx="7772400" cy="5293757"/>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a:solidFill>
                  <a:schemeClr val="bg1"/>
                </a:solidFill>
              </a:rPr>
              <a:t>Dimensioning on a drawing should always be from the same starting point. For instance from the back or side wall, from a column line or the edge of a slab. </a:t>
            </a:r>
          </a:p>
          <a:p>
            <a:endParaRPr lang="en-US" sz="2000" b="1" dirty="0">
              <a:solidFill>
                <a:schemeClr val="bg1"/>
              </a:solidFill>
            </a:endParaRPr>
          </a:p>
          <a:p>
            <a:pPr marL="285750" indent="-285750">
              <a:buFont typeface="Wingdings" panose="05000000000000000000" pitchFamily="2" charset="2"/>
              <a:buChar char="v"/>
            </a:pPr>
            <a:r>
              <a:rPr lang="en-US" sz="2000" b="1" dirty="0">
                <a:solidFill>
                  <a:schemeClr val="bg1"/>
                </a:solidFill>
              </a:rPr>
              <a:t>Dimensioning should always go in one direction.</a:t>
            </a:r>
          </a:p>
          <a:p>
            <a:endParaRPr lang="en-US" sz="2000" b="1" dirty="0">
              <a:solidFill>
                <a:schemeClr val="bg1"/>
              </a:solidFill>
            </a:endParaRPr>
          </a:p>
          <a:p>
            <a:pPr marL="285750" indent="-285750">
              <a:buFont typeface="Wingdings" panose="05000000000000000000" pitchFamily="2" charset="2"/>
              <a:buChar char="v"/>
            </a:pPr>
            <a:r>
              <a:rPr lang="en-US" sz="2000" b="1" dirty="0">
                <a:solidFill>
                  <a:schemeClr val="bg1"/>
                </a:solidFill>
              </a:rPr>
              <a:t>You should be able to add up a string of dimensions in one direction and layout every feature exactly as it’s shown on the drawings.</a:t>
            </a:r>
          </a:p>
          <a:p>
            <a:endParaRPr lang="en-US" sz="2000" b="1" dirty="0">
              <a:solidFill>
                <a:schemeClr val="bg1"/>
              </a:solidFill>
            </a:endParaRPr>
          </a:p>
          <a:p>
            <a:pPr marL="285750" indent="-285750">
              <a:buFont typeface="Wingdings" panose="05000000000000000000" pitchFamily="2" charset="2"/>
              <a:buChar char="v"/>
            </a:pPr>
            <a:r>
              <a:rPr lang="en-US" sz="2000" b="1" dirty="0">
                <a:solidFill>
                  <a:schemeClr val="bg1"/>
                </a:solidFill>
              </a:rPr>
              <a:t>If some dimensions are taken from the rear wall and some from the front wall it’s almost a certainty that they will not meet in the middle. It may only be off a fraction of an inch however in some situation a fraction can mean disaster. </a:t>
            </a:r>
          </a:p>
          <a:p>
            <a:pPr marL="742950" lvl="1" indent="-285750">
              <a:buFont typeface="Wingdings" panose="05000000000000000000" pitchFamily="2" charset="2"/>
              <a:buChar char="v"/>
            </a:pPr>
            <a:r>
              <a:rPr lang="en-US" sz="2000" b="1" dirty="0">
                <a:solidFill>
                  <a:schemeClr val="bg1"/>
                </a:solidFill>
              </a:rPr>
              <a:t>A piece if equipment requires 37 ¾”. If the space is off even a ¼” the equipment won’t fit.</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142681826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D33B5-8C3D-48CF-AC73-E31CB8E0DA7B}"/>
              </a:ext>
            </a:extLst>
          </p:cNvPr>
          <p:cNvPicPr>
            <a:picLocks noChangeAspect="1"/>
          </p:cNvPicPr>
          <p:nvPr/>
        </p:nvPicPr>
        <p:blipFill>
          <a:blip r:embed="rId3"/>
          <a:stretch>
            <a:fillRect/>
          </a:stretch>
        </p:blipFill>
        <p:spPr>
          <a:xfrm>
            <a:off x="4724400" y="381000"/>
            <a:ext cx="3528074" cy="5867400"/>
          </a:xfrm>
          <a:prstGeom prst="rect">
            <a:avLst/>
          </a:prstGeom>
        </p:spPr>
      </p:pic>
      <p:sp>
        <p:nvSpPr>
          <p:cNvPr id="3" name="TextBox 2">
            <a:extLst>
              <a:ext uri="{FF2B5EF4-FFF2-40B4-BE49-F238E27FC236}">
                <a16:creationId xmlns:a16="http://schemas.microsoft.com/office/drawing/2014/main" id="{8C05B8E8-99C9-4F8D-8F40-5EE1BCF19ADC}"/>
              </a:ext>
            </a:extLst>
          </p:cNvPr>
          <p:cNvSpPr txBox="1"/>
          <p:nvPr/>
        </p:nvSpPr>
        <p:spPr>
          <a:xfrm>
            <a:off x="533400" y="381000"/>
            <a:ext cx="3810001" cy="5909310"/>
          </a:xfrm>
          <a:prstGeom prst="rect">
            <a:avLst/>
          </a:prstGeom>
          <a:noFill/>
        </p:spPr>
        <p:txBody>
          <a:bodyPr wrap="square" rtlCol="0">
            <a:spAutoFit/>
          </a:bodyPr>
          <a:lstStyle/>
          <a:p>
            <a:r>
              <a:rPr lang="en-US" b="1" dirty="0">
                <a:solidFill>
                  <a:schemeClr val="bg1"/>
                </a:solidFill>
              </a:rPr>
              <a:t>Typically a number in a circle indicates center of column.</a:t>
            </a:r>
          </a:p>
          <a:p>
            <a:endParaRPr lang="en-US" b="1" dirty="0">
              <a:solidFill>
                <a:schemeClr val="bg1"/>
              </a:solidFill>
            </a:endParaRPr>
          </a:p>
          <a:p>
            <a:r>
              <a:rPr lang="en-US" b="1" dirty="0">
                <a:solidFill>
                  <a:schemeClr val="bg1"/>
                </a:solidFill>
              </a:rPr>
              <a:t>In this drawing however it’s easy to see that it is not in line with the column but in stead it’s indicating the edge of the floor slab.</a:t>
            </a:r>
          </a:p>
          <a:p>
            <a:endParaRPr lang="en-US" b="1" dirty="0">
              <a:solidFill>
                <a:schemeClr val="bg1"/>
              </a:solidFill>
            </a:endParaRPr>
          </a:p>
          <a:p>
            <a:r>
              <a:rPr lang="en-US" b="1" dirty="0">
                <a:solidFill>
                  <a:schemeClr val="bg1"/>
                </a:solidFill>
              </a:rPr>
              <a:t>But what’s the other line to the outside? </a:t>
            </a:r>
          </a:p>
          <a:p>
            <a:r>
              <a:rPr lang="en-US" b="1" dirty="0">
                <a:solidFill>
                  <a:schemeClr val="bg1"/>
                </a:solidFill>
              </a:rPr>
              <a:t>Is the circled 4 in line with the inside line or the outside line?</a:t>
            </a:r>
          </a:p>
          <a:p>
            <a:endParaRPr lang="en-US" b="1" dirty="0">
              <a:solidFill>
                <a:schemeClr val="bg1"/>
              </a:solidFill>
            </a:endParaRPr>
          </a:p>
          <a:p>
            <a:r>
              <a:rPr lang="en-US" b="1" dirty="0">
                <a:solidFill>
                  <a:schemeClr val="bg1"/>
                </a:solidFill>
              </a:rPr>
              <a:t>In this case the outside line is the building siding and is totally irrelevant. </a:t>
            </a:r>
          </a:p>
          <a:p>
            <a:endParaRPr lang="en-US" b="1" dirty="0">
              <a:solidFill>
                <a:schemeClr val="bg1"/>
              </a:solidFill>
            </a:endParaRPr>
          </a:p>
          <a:p>
            <a:r>
              <a:rPr lang="en-US" b="1" dirty="0">
                <a:solidFill>
                  <a:schemeClr val="bg1"/>
                </a:solidFill>
              </a:rPr>
              <a:t>This project is a Pilot Truck Care so the Butler erection drawings also need to be considered</a:t>
            </a:r>
            <a:r>
              <a:rPr lang="en-US" dirty="0"/>
              <a:t>.</a:t>
            </a:r>
          </a:p>
        </p:txBody>
      </p:sp>
    </p:spTree>
    <p:extLst>
      <p:ext uri="{BB962C8B-B14F-4D97-AF65-F5344CB8AC3E}">
        <p14:creationId xmlns:p14="http://schemas.microsoft.com/office/powerpoint/2010/main" val="309547741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3D79D-7F60-4952-9B73-9CBAF125382E}"/>
              </a:ext>
            </a:extLst>
          </p:cNvPr>
          <p:cNvPicPr>
            <a:picLocks noChangeAspect="1"/>
          </p:cNvPicPr>
          <p:nvPr/>
        </p:nvPicPr>
        <p:blipFill>
          <a:blip r:embed="rId3"/>
          <a:stretch>
            <a:fillRect/>
          </a:stretch>
        </p:blipFill>
        <p:spPr>
          <a:xfrm>
            <a:off x="4541363" y="990600"/>
            <a:ext cx="3880642" cy="4724400"/>
          </a:xfrm>
          <a:prstGeom prst="rect">
            <a:avLst/>
          </a:prstGeom>
        </p:spPr>
      </p:pic>
      <p:sp>
        <p:nvSpPr>
          <p:cNvPr id="4" name="TextBox 3">
            <a:extLst>
              <a:ext uri="{FF2B5EF4-FFF2-40B4-BE49-F238E27FC236}">
                <a16:creationId xmlns:a16="http://schemas.microsoft.com/office/drawing/2014/main" id="{4AFA1C23-5AD2-47B9-89B6-AEA1B53DC27A}"/>
              </a:ext>
            </a:extLst>
          </p:cNvPr>
          <p:cNvSpPr txBox="1"/>
          <p:nvPr/>
        </p:nvSpPr>
        <p:spPr>
          <a:xfrm>
            <a:off x="609600" y="990600"/>
            <a:ext cx="3657600" cy="5324535"/>
          </a:xfrm>
          <a:prstGeom prst="rect">
            <a:avLst/>
          </a:prstGeom>
          <a:noFill/>
        </p:spPr>
        <p:txBody>
          <a:bodyPr wrap="square" rtlCol="0">
            <a:spAutoFit/>
          </a:bodyPr>
          <a:lstStyle/>
          <a:p>
            <a:r>
              <a:rPr lang="en-US" sz="2000" b="1" dirty="0">
                <a:solidFill>
                  <a:schemeClr val="bg1"/>
                </a:solidFill>
              </a:rPr>
              <a:t>The outside line is not relevant for laying out the building and actually causes more confusion. </a:t>
            </a:r>
          </a:p>
          <a:p>
            <a:endParaRPr lang="en-US" sz="2000" b="1" dirty="0">
              <a:solidFill>
                <a:schemeClr val="bg1"/>
              </a:solidFill>
            </a:endParaRPr>
          </a:p>
          <a:p>
            <a:r>
              <a:rPr lang="en-US" sz="2000" b="1" dirty="0">
                <a:solidFill>
                  <a:schemeClr val="bg1"/>
                </a:solidFill>
              </a:rPr>
              <a:t>In this case the distance between the two lines is about 4 ½” or 9” in the overall width of the building.</a:t>
            </a:r>
          </a:p>
          <a:p>
            <a:endParaRPr lang="en-US" sz="2000" b="1" dirty="0">
              <a:solidFill>
                <a:schemeClr val="bg1"/>
              </a:solidFill>
            </a:endParaRPr>
          </a:p>
          <a:p>
            <a:r>
              <a:rPr lang="en-US" sz="2000" b="1" dirty="0">
                <a:solidFill>
                  <a:schemeClr val="bg1"/>
                </a:solidFill>
              </a:rPr>
              <a:t>The columns and partitions are dimensioned off the edge of the slab so it’s not hard to see that if dimensions were taken off the wrong line there would be major problems .</a:t>
            </a:r>
          </a:p>
        </p:txBody>
      </p:sp>
    </p:spTree>
    <p:extLst>
      <p:ext uri="{BB962C8B-B14F-4D97-AF65-F5344CB8AC3E}">
        <p14:creationId xmlns:p14="http://schemas.microsoft.com/office/powerpoint/2010/main" val="376878073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0AA7514-59C6-45CD-9ED2-16C5E8DE93E1}"/>
              </a:ext>
            </a:extLst>
          </p:cNvPr>
          <p:cNvGraphicFramePr/>
          <p:nvPr>
            <p:extLst>
              <p:ext uri="{D42A27DB-BD31-4B8C-83A1-F6EECF244321}">
                <p14:modId xmlns:p14="http://schemas.microsoft.com/office/powerpoint/2010/main" val="3522653701"/>
              </p:ext>
            </p:extLst>
          </p:nvPr>
        </p:nvGraphicFramePr>
        <p:xfrm>
          <a:off x="871979" y="2057400"/>
          <a:ext cx="7696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003AC2B-A587-4E40-9052-68A9A1AAD53B}"/>
              </a:ext>
            </a:extLst>
          </p:cNvPr>
          <p:cNvSpPr>
            <a:spLocks noGrp="1"/>
          </p:cNvSpPr>
          <p:nvPr>
            <p:ph type="title"/>
          </p:nvPr>
        </p:nvSpPr>
        <p:spPr>
          <a:xfrm>
            <a:off x="1143000" y="57912"/>
            <a:ext cx="6554867" cy="1524000"/>
          </a:xfrm>
        </p:spPr>
        <p:txBody>
          <a:bodyPr/>
          <a:lstStyle/>
          <a:p>
            <a:pPr algn="ctr"/>
            <a:r>
              <a:rPr lang="en-US" dirty="0"/>
              <a:t>Contract Documents Hierarchy </a:t>
            </a:r>
          </a:p>
        </p:txBody>
      </p:sp>
      <p:sp>
        <p:nvSpPr>
          <p:cNvPr id="4" name="TextBox 3">
            <a:extLst>
              <a:ext uri="{FF2B5EF4-FFF2-40B4-BE49-F238E27FC236}">
                <a16:creationId xmlns:a16="http://schemas.microsoft.com/office/drawing/2014/main" id="{22F36F0C-AD8B-4183-8E0D-AF52BF6D9492}"/>
              </a:ext>
            </a:extLst>
          </p:cNvPr>
          <p:cNvSpPr txBox="1"/>
          <p:nvPr/>
        </p:nvSpPr>
        <p:spPr>
          <a:xfrm>
            <a:off x="609600" y="1581912"/>
            <a:ext cx="8077200" cy="646331"/>
          </a:xfrm>
          <a:prstGeom prst="rect">
            <a:avLst/>
          </a:prstGeom>
          <a:noFill/>
        </p:spPr>
        <p:txBody>
          <a:bodyPr wrap="square" rtlCol="0">
            <a:spAutoFit/>
          </a:bodyPr>
          <a:lstStyle/>
          <a:p>
            <a:pPr algn="ctr"/>
            <a:r>
              <a:rPr lang="en-US" dirty="0"/>
              <a:t>Certain documents can override other documents.</a:t>
            </a:r>
          </a:p>
          <a:p>
            <a:pPr algn="ctr"/>
            <a:r>
              <a:rPr lang="en-US" dirty="0"/>
              <a:t>For Instance:</a:t>
            </a:r>
          </a:p>
        </p:txBody>
      </p:sp>
    </p:spTree>
    <p:extLst>
      <p:ext uri="{BB962C8B-B14F-4D97-AF65-F5344CB8AC3E}">
        <p14:creationId xmlns:p14="http://schemas.microsoft.com/office/powerpoint/2010/main" val="302461115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8" name="type.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E2550D-FBED-4A33-BF77-DA147BDC889D}"/>
              </a:ext>
            </a:extLst>
          </p:cNvPr>
          <p:cNvSpPr txBox="1"/>
          <p:nvPr/>
        </p:nvSpPr>
        <p:spPr>
          <a:xfrm>
            <a:off x="529079" y="293451"/>
            <a:ext cx="8085841" cy="2800767"/>
          </a:xfrm>
          <a:prstGeom prst="rect">
            <a:avLst/>
          </a:prstGeom>
          <a:noFill/>
        </p:spPr>
        <p:txBody>
          <a:bodyPr wrap="square" rtlCol="0">
            <a:spAutoFit/>
          </a:bodyPr>
          <a:lstStyle/>
          <a:p>
            <a:r>
              <a:rPr lang="en-US" sz="1600" b="1" dirty="0">
                <a:solidFill>
                  <a:schemeClr val="bg1"/>
                </a:solidFill>
              </a:rPr>
              <a:t>The other thing to note in this example is that the 9’-4” dimension is not to the wall for door 102A but to the edge of the B1 wall. </a:t>
            </a:r>
          </a:p>
          <a:p>
            <a:endParaRPr lang="en-US" sz="1600" b="1" dirty="0">
              <a:solidFill>
                <a:schemeClr val="bg1"/>
              </a:solidFill>
            </a:endParaRPr>
          </a:p>
          <a:p>
            <a:r>
              <a:rPr lang="en-US" sz="1600" b="1" dirty="0">
                <a:solidFill>
                  <a:schemeClr val="bg1"/>
                </a:solidFill>
              </a:rPr>
              <a:t>There is a lot of information and lines on this drawing that are not necessarily needed and in fact can cause confusion.</a:t>
            </a:r>
          </a:p>
          <a:p>
            <a:endParaRPr lang="en-US" sz="1600" b="1" dirty="0">
              <a:solidFill>
                <a:schemeClr val="bg1"/>
              </a:solidFill>
            </a:endParaRPr>
          </a:p>
          <a:p>
            <a:r>
              <a:rPr lang="en-US" sz="1600" b="1" dirty="0">
                <a:solidFill>
                  <a:schemeClr val="bg1"/>
                </a:solidFill>
              </a:rPr>
              <a:t>Lines 1, 4 and G are edge of slab. </a:t>
            </a:r>
          </a:p>
          <a:p>
            <a:r>
              <a:rPr lang="en-US" sz="1600" b="1" dirty="0">
                <a:solidFill>
                  <a:schemeClr val="bg1"/>
                </a:solidFill>
              </a:rPr>
              <a:t>Lines 2, 3 and F are center of column</a:t>
            </a:r>
          </a:p>
          <a:p>
            <a:r>
              <a:rPr lang="en-US" sz="1600" b="1" dirty="0">
                <a:solidFill>
                  <a:schemeClr val="bg1"/>
                </a:solidFill>
              </a:rPr>
              <a:t>To layout the bathrooms you need to find the CMU wall D, find the dimension of the sales counter in the details or from the shop drawings and go to the 1 on A9 to get the dimension of the restroom.</a:t>
            </a:r>
          </a:p>
        </p:txBody>
      </p:sp>
      <p:pic>
        <p:nvPicPr>
          <p:cNvPr id="5" name="Picture 4">
            <a:extLst>
              <a:ext uri="{FF2B5EF4-FFF2-40B4-BE49-F238E27FC236}">
                <a16:creationId xmlns:a16="http://schemas.microsoft.com/office/drawing/2014/main" id="{03A0ACD1-A861-4B68-A810-1D82B5A009EB}"/>
              </a:ext>
            </a:extLst>
          </p:cNvPr>
          <p:cNvPicPr>
            <a:picLocks noChangeAspect="1"/>
          </p:cNvPicPr>
          <p:nvPr/>
        </p:nvPicPr>
        <p:blipFill>
          <a:blip r:embed="rId3"/>
          <a:stretch>
            <a:fillRect/>
          </a:stretch>
        </p:blipFill>
        <p:spPr>
          <a:xfrm>
            <a:off x="914401" y="3231809"/>
            <a:ext cx="7467410" cy="3549991"/>
          </a:xfrm>
          <a:prstGeom prst="rect">
            <a:avLst/>
          </a:prstGeom>
        </p:spPr>
      </p:pic>
    </p:spTree>
    <p:extLst>
      <p:ext uri="{BB962C8B-B14F-4D97-AF65-F5344CB8AC3E}">
        <p14:creationId xmlns:p14="http://schemas.microsoft.com/office/powerpoint/2010/main" val="427099139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0" name="Straight Connector 9">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 name="Rectangle 15">
            <a:extLst>
              <a:ext uri="{FF2B5EF4-FFF2-40B4-BE49-F238E27FC236}">
                <a16:creationId xmlns:a16="http://schemas.microsoft.com/office/drawing/2014/main" id="{D6F819BF-BEC4-454B-82CF-C7F19264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59C16E9-5207-4D9D-B2AD-03BE005A0A39}"/>
              </a:ext>
            </a:extLst>
          </p:cNvPr>
          <p:cNvSpPr txBox="1"/>
          <p:nvPr/>
        </p:nvSpPr>
        <p:spPr>
          <a:xfrm>
            <a:off x="5649532" y="620722"/>
            <a:ext cx="2537206" cy="1142462"/>
          </a:xfrm>
          <a:prstGeom prst="rect">
            <a:avLst/>
          </a:prstGeom>
        </p:spPr>
        <p:txBody>
          <a:bodyPr vert="horz" lIns="91440" tIns="45720" rIns="91440" bIns="45720" rtlCol="0" anchor="b">
            <a:normAutofit/>
          </a:bodyPr>
          <a:lstStyle/>
          <a:p>
            <a:pPr>
              <a:spcBef>
                <a:spcPct val="0"/>
              </a:spcBef>
              <a:spcAft>
                <a:spcPts val="600"/>
              </a:spcAft>
            </a:pPr>
            <a:r>
              <a:rPr lang="en-US" sz="2100" cap="all">
                <a:ln w="3175" cmpd="sng">
                  <a:noFill/>
                </a:ln>
                <a:solidFill>
                  <a:srgbClr val="FFFFFF"/>
                </a:solidFill>
                <a:latin typeface="+mj-lt"/>
                <a:ea typeface="+mj-ea"/>
                <a:cs typeface="+mj-cs"/>
              </a:rPr>
              <a:t>WALL TYPES AND SCHEDULES</a:t>
            </a:r>
          </a:p>
        </p:txBody>
      </p:sp>
      <p:sp useBgFill="1">
        <p:nvSpPr>
          <p:cNvPr id="18" name="Snip Diagonal Corner Rectangle 21">
            <a:extLst>
              <a:ext uri="{FF2B5EF4-FFF2-40B4-BE49-F238E27FC236}">
                <a16:creationId xmlns:a16="http://schemas.microsoft.com/office/drawing/2014/main" id="{79D5C3D0-88DD-405B-A549-4B5C3712E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159" y="641648"/>
            <a:ext cx="4931622"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D8A997-DB56-44B6-AF2F-3782FF4C1D95}"/>
              </a:ext>
            </a:extLst>
          </p:cNvPr>
          <p:cNvPicPr>
            <a:picLocks noChangeAspect="1"/>
          </p:cNvPicPr>
          <p:nvPr/>
        </p:nvPicPr>
        <p:blipFill>
          <a:blip r:embed="rId3"/>
          <a:stretch>
            <a:fillRect/>
          </a:stretch>
        </p:blipFill>
        <p:spPr>
          <a:xfrm>
            <a:off x="825912" y="1476994"/>
            <a:ext cx="4230798" cy="3574294"/>
          </a:xfrm>
          <a:prstGeom prst="rect">
            <a:avLst/>
          </a:prstGeom>
        </p:spPr>
      </p:pic>
      <p:sp>
        <p:nvSpPr>
          <p:cNvPr id="3" name="TextBox 2">
            <a:extLst>
              <a:ext uri="{FF2B5EF4-FFF2-40B4-BE49-F238E27FC236}">
                <a16:creationId xmlns:a16="http://schemas.microsoft.com/office/drawing/2014/main" id="{CC0017AF-FB1B-48A3-8AD0-3622D5E6D689}"/>
              </a:ext>
            </a:extLst>
          </p:cNvPr>
          <p:cNvSpPr txBox="1"/>
          <p:nvPr/>
        </p:nvSpPr>
        <p:spPr>
          <a:xfrm>
            <a:off x="5649532" y="1822449"/>
            <a:ext cx="2609564" cy="2922591"/>
          </a:xfrm>
          <a:prstGeom prst="rect">
            <a:avLst/>
          </a:prstGeom>
        </p:spPr>
        <p:txBody>
          <a:bodyPr vert="horz" lIns="91440" tIns="45720" rIns="91440" bIns="45720" rtlCol="0" anchor="t">
            <a:normAutofit/>
          </a:bodyPr>
          <a:lstStyle/>
          <a:p>
            <a:pPr>
              <a:spcBef>
                <a:spcPct val="20000"/>
              </a:spcBef>
              <a:spcAft>
                <a:spcPts val="600"/>
              </a:spcAft>
              <a:buClr>
                <a:schemeClr val="tx1"/>
              </a:buClr>
              <a:buSzPct val="80000"/>
              <a:buFont typeface="Wingdings 3" panose="05040102010807070707" pitchFamily="18" charset="2"/>
              <a:buChar char=""/>
            </a:pPr>
            <a:r>
              <a:rPr lang="en-US" sz="1400" b="1" dirty="0">
                <a:solidFill>
                  <a:srgbClr val="0F496F"/>
                </a:solidFill>
              </a:rPr>
              <a:t>Wall types and schedules can be presented is a number of ways.</a:t>
            </a:r>
          </a:p>
          <a:p>
            <a:pPr>
              <a:spcBef>
                <a:spcPct val="20000"/>
              </a:spcBef>
              <a:spcAft>
                <a:spcPts val="600"/>
              </a:spcAft>
              <a:buClr>
                <a:schemeClr val="tx1"/>
              </a:buClr>
              <a:buSzPct val="80000"/>
              <a:buFont typeface="Wingdings 3" panose="05040102010807070707" pitchFamily="18" charset="2"/>
              <a:buChar char=""/>
            </a:pPr>
            <a:endParaRPr lang="en-US" sz="1000" b="1" dirty="0">
              <a:solidFill>
                <a:srgbClr val="0F496F"/>
              </a:solidFill>
            </a:endParaRPr>
          </a:p>
          <a:p>
            <a:pPr>
              <a:spcBef>
                <a:spcPct val="20000"/>
              </a:spcBef>
              <a:spcAft>
                <a:spcPts val="600"/>
              </a:spcAft>
              <a:buClr>
                <a:schemeClr val="tx1"/>
              </a:buClr>
              <a:buSzPct val="80000"/>
              <a:buFont typeface="Wingdings 3" panose="05040102010807070707" pitchFamily="18" charset="2"/>
              <a:buChar char=""/>
            </a:pPr>
            <a:r>
              <a:rPr lang="en-US" sz="1400" b="1" dirty="0">
                <a:solidFill>
                  <a:srgbClr val="0F496F"/>
                </a:solidFill>
              </a:rPr>
              <a:t>Some architects will draw a section of the wall and label it A, B, B1 C and so on.</a:t>
            </a:r>
          </a:p>
        </p:txBody>
      </p:sp>
      <p:grpSp>
        <p:nvGrpSpPr>
          <p:cNvPr id="20" name="Group 19">
            <a:extLst>
              <a:ext uri="{FF2B5EF4-FFF2-40B4-BE49-F238E27FC236}">
                <a16:creationId xmlns:a16="http://schemas.microsoft.com/office/drawing/2014/main" id="{B29E1950-A366-48B7-8DAB-726C0DE580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21" name="Straight Connector 20">
              <a:extLst>
                <a:ext uri="{FF2B5EF4-FFF2-40B4-BE49-F238E27FC236}">
                  <a16:creationId xmlns:a16="http://schemas.microsoft.com/office/drawing/2014/main" id="{624123CD-2156-4134-A3FB-C82036B5FA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82DAEA8-4DC7-4972-8972-06976C61D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33B16A3-1C35-4E6B-88DA-2A2550F941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06381D1-240B-4A28-88D3-6ACC575DC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C8CFC7B-B818-47F0-AE87-6B34B07D14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5684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C1D87-49BA-484E-93F1-406FBD0516AF}"/>
              </a:ext>
            </a:extLst>
          </p:cNvPr>
          <p:cNvPicPr>
            <a:picLocks noChangeAspect="1"/>
          </p:cNvPicPr>
          <p:nvPr/>
        </p:nvPicPr>
        <p:blipFill>
          <a:blip r:embed="rId3"/>
          <a:stretch>
            <a:fillRect/>
          </a:stretch>
        </p:blipFill>
        <p:spPr>
          <a:xfrm>
            <a:off x="655783" y="1447800"/>
            <a:ext cx="8153072" cy="4876800"/>
          </a:xfrm>
          <a:prstGeom prst="rect">
            <a:avLst/>
          </a:prstGeom>
        </p:spPr>
      </p:pic>
      <p:sp>
        <p:nvSpPr>
          <p:cNvPr id="3" name="TextBox 2">
            <a:extLst>
              <a:ext uri="{FF2B5EF4-FFF2-40B4-BE49-F238E27FC236}">
                <a16:creationId xmlns:a16="http://schemas.microsoft.com/office/drawing/2014/main" id="{DBE29F3E-EAD5-456B-A889-441A30272464}"/>
              </a:ext>
            </a:extLst>
          </p:cNvPr>
          <p:cNvSpPr txBox="1"/>
          <p:nvPr/>
        </p:nvSpPr>
        <p:spPr>
          <a:xfrm>
            <a:off x="457200" y="685800"/>
            <a:ext cx="7559966" cy="523220"/>
          </a:xfrm>
          <a:prstGeom prst="rect">
            <a:avLst/>
          </a:prstGeom>
          <a:noFill/>
        </p:spPr>
        <p:txBody>
          <a:bodyPr wrap="square" rtlCol="0">
            <a:spAutoFit/>
          </a:bodyPr>
          <a:lstStyle/>
          <a:p>
            <a:pPr algn="ctr"/>
            <a:r>
              <a:rPr lang="en-US" sz="2800" dirty="0"/>
              <a:t>Another method is a Wall Tag</a:t>
            </a:r>
          </a:p>
        </p:txBody>
      </p:sp>
    </p:spTree>
    <p:extLst>
      <p:ext uri="{BB962C8B-B14F-4D97-AF65-F5344CB8AC3E}">
        <p14:creationId xmlns:p14="http://schemas.microsoft.com/office/powerpoint/2010/main" val="407916715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AD25-5FA5-485D-A36B-B8FFB8D05AB9}"/>
              </a:ext>
            </a:extLst>
          </p:cNvPr>
          <p:cNvSpPr>
            <a:spLocks noGrp="1"/>
          </p:cNvSpPr>
          <p:nvPr>
            <p:ph type="title"/>
          </p:nvPr>
        </p:nvSpPr>
        <p:spPr>
          <a:xfrm>
            <a:off x="304800" y="609600"/>
            <a:ext cx="8610600" cy="1524000"/>
          </a:xfrm>
        </p:spPr>
        <p:txBody>
          <a:bodyPr/>
          <a:lstStyle/>
          <a:p>
            <a:r>
              <a:rPr lang="en-US" dirty="0"/>
              <a:t>Structural Drawings and Wall Types</a:t>
            </a:r>
          </a:p>
        </p:txBody>
      </p:sp>
      <p:sp>
        <p:nvSpPr>
          <p:cNvPr id="3" name="TextBox 2">
            <a:extLst>
              <a:ext uri="{FF2B5EF4-FFF2-40B4-BE49-F238E27FC236}">
                <a16:creationId xmlns:a16="http://schemas.microsoft.com/office/drawing/2014/main" id="{45D65EF8-9A2F-4DDC-BC15-5B3FC1CC7B26}"/>
              </a:ext>
            </a:extLst>
          </p:cNvPr>
          <p:cNvSpPr txBox="1"/>
          <p:nvPr/>
        </p:nvSpPr>
        <p:spPr>
          <a:xfrm>
            <a:off x="609600" y="1828800"/>
            <a:ext cx="7772400" cy="4247317"/>
          </a:xfrm>
          <a:prstGeom prst="rect">
            <a:avLst/>
          </a:prstGeom>
          <a:noFill/>
        </p:spPr>
        <p:txBody>
          <a:bodyPr wrap="square" rtlCol="0">
            <a:spAutoFit/>
          </a:bodyPr>
          <a:lstStyle/>
          <a:p>
            <a:r>
              <a:rPr lang="en-US" b="1" dirty="0">
                <a:solidFill>
                  <a:schemeClr val="bg1"/>
                </a:solidFill>
              </a:rPr>
              <a:t>In some cases you’ll need to refer to the structural drawings for further details or identification of materials like stud size and type of drywall.</a:t>
            </a:r>
          </a:p>
          <a:p>
            <a:endParaRPr lang="en-US" b="1" dirty="0">
              <a:solidFill>
                <a:schemeClr val="bg1"/>
              </a:solidFill>
            </a:endParaRPr>
          </a:p>
          <a:p>
            <a:r>
              <a:rPr lang="en-US" b="1" dirty="0">
                <a:solidFill>
                  <a:schemeClr val="bg1"/>
                </a:solidFill>
              </a:rPr>
              <a:t>The structural drawings will override the architectural drawings when it comes to specification of materials.</a:t>
            </a:r>
          </a:p>
          <a:p>
            <a:endParaRPr lang="en-US" b="1" dirty="0">
              <a:solidFill>
                <a:schemeClr val="bg1"/>
              </a:solidFill>
            </a:endParaRPr>
          </a:p>
          <a:p>
            <a:r>
              <a:rPr lang="en-US" b="1" dirty="0">
                <a:solidFill>
                  <a:schemeClr val="bg1"/>
                </a:solidFill>
              </a:rPr>
              <a:t>For instance:</a:t>
            </a:r>
          </a:p>
          <a:p>
            <a:pPr marL="285750" indent="-285750">
              <a:buFont typeface="Arial" panose="020B0604020202020204" pitchFamily="34" charset="0"/>
              <a:buChar char="•"/>
            </a:pPr>
            <a:r>
              <a:rPr lang="en-US" b="1" dirty="0">
                <a:solidFill>
                  <a:schemeClr val="bg1"/>
                </a:solidFill>
              </a:rPr>
              <a:t>On the architectural drawings it may say  that the gage of all metal framing is 20 gage unless otherwise noted.</a:t>
            </a:r>
          </a:p>
          <a:p>
            <a:pPr marL="285750" indent="-285750">
              <a:buFont typeface="Arial" panose="020B0604020202020204" pitchFamily="34" charset="0"/>
              <a:buChar char="•"/>
            </a:pPr>
            <a:r>
              <a:rPr lang="en-US" b="1" dirty="0">
                <a:solidFill>
                  <a:schemeClr val="bg1"/>
                </a:solidFill>
              </a:rPr>
              <a:t>Always check the structural drawings for “otherwise noted”</a:t>
            </a:r>
          </a:p>
          <a:p>
            <a:pPr marL="285750" indent="-285750">
              <a:buFont typeface="Arial" panose="020B0604020202020204" pitchFamily="34" charset="0"/>
              <a:buChar char="•"/>
            </a:pPr>
            <a:r>
              <a:rPr lang="en-US" b="1" dirty="0">
                <a:solidFill>
                  <a:schemeClr val="bg1"/>
                </a:solidFill>
              </a:rPr>
              <a:t>Also check the specifications and if there is one the land </a:t>
            </a:r>
            <a:r>
              <a:rPr lang="en-US" b="1" dirty="0" err="1">
                <a:solidFill>
                  <a:schemeClr val="bg1"/>
                </a:solidFill>
              </a:rPr>
              <a:t>loard</a:t>
            </a:r>
            <a:r>
              <a:rPr lang="en-US" b="1" dirty="0">
                <a:solidFill>
                  <a:schemeClr val="bg1"/>
                </a:solidFill>
              </a:rPr>
              <a:t> work letter. </a:t>
            </a:r>
          </a:p>
          <a:p>
            <a:pPr marL="285750" indent="-285750">
              <a:buFont typeface="Arial" panose="020B0604020202020204" pitchFamily="34" charset="0"/>
              <a:buChar char="•"/>
            </a:pPr>
            <a:r>
              <a:rPr lang="en-US" b="1" dirty="0">
                <a:solidFill>
                  <a:schemeClr val="bg1"/>
                </a:solidFill>
              </a:rPr>
              <a:t>Studs over a certain height might need to be heavier than 20 gage.</a:t>
            </a:r>
          </a:p>
        </p:txBody>
      </p:sp>
    </p:spTree>
    <p:extLst>
      <p:ext uri="{BB962C8B-B14F-4D97-AF65-F5344CB8AC3E}">
        <p14:creationId xmlns:p14="http://schemas.microsoft.com/office/powerpoint/2010/main" val="94997716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A75255-BC18-495F-AEBA-BB48066B31DC}"/>
              </a:ext>
            </a:extLst>
          </p:cNvPr>
          <p:cNvSpPr txBox="1"/>
          <p:nvPr/>
        </p:nvSpPr>
        <p:spPr>
          <a:xfrm>
            <a:off x="685800" y="838200"/>
            <a:ext cx="7848600" cy="646331"/>
          </a:xfrm>
          <a:prstGeom prst="rect">
            <a:avLst/>
          </a:prstGeom>
          <a:noFill/>
        </p:spPr>
        <p:txBody>
          <a:bodyPr wrap="square" rtlCol="0">
            <a:spAutoFit/>
          </a:bodyPr>
          <a:lstStyle/>
          <a:p>
            <a:r>
              <a:rPr lang="en-US" dirty="0"/>
              <a:t>On the structural Drawings you might see the following note in some form.</a:t>
            </a:r>
          </a:p>
        </p:txBody>
      </p:sp>
      <p:pic>
        <p:nvPicPr>
          <p:cNvPr id="4" name="Picture 3">
            <a:extLst>
              <a:ext uri="{FF2B5EF4-FFF2-40B4-BE49-F238E27FC236}">
                <a16:creationId xmlns:a16="http://schemas.microsoft.com/office/drawing/2014/main" id="{756E5809-6B80-457E-B44E-CBCBD8DAA2B7}"/>
              </a:ext>
            </a:extLst>
          </p:cNvPr>
          <p:cNvPicPr>
            <a:picLocks noChangeAspect="1"/>
          </p:cNvPicPr>
          <p:nvPr/>
        </p:nvPicPr>
        <p:blipFill>
          <a:blip r:embed="rId3"/>
          <a:stretch>
            <a:fillRect/>
          </a:stretch>
        </p:blipFill>
        <p:spPr>
          <a:xfrm>
            <a:off x="1066800" y="1676400"/>
            <a:ext cx="7239000" cy="4558057"/>
          </a:xfrm>
          <a:prstGeom prst="rect">
            <a:avLst/>
          </a:prstGeom>
        </p:spPr>
      </p:pic>
    </p:spTree>
    <p:extLst>
      <p:ext uri="{BB962C8B-B14F-4D97-AF65-F5344CB8AC3E}">
        <p14:creationId xmlns:p14="http://schemas.microsoft.com/office/powerpoint/2010/main" val="82607863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7633-5806-4055-933A-135E8CB8E23E}"/>
              </a:ext>
            </a:extLst>
          </p:cNvPr>
          <p:cNvSpPr>
            <a:spLocks noGrp="1"/>
          </p:cNvSpPr>
          <p:nvPr>
            <p:ph type="title"/>
          </p:nvPr>
        </p:nvSpPr>
        <p:spPr>
          <a:xfrm>
            <a:off x="685800" y="304800"/>
            <a:ext cx="7697867" cy="1524000"/>
          </a:xfrm>
        </p:spPr>
        <p:txBody>
          <a:bodyPr/>
          <a:lstStyle/>
          <a:p>
            <a:r>
              <a:rPr lang="en-US" dirty="0"/>
              <a:t>Cold form framing designation</a:t>
            </a:r>
          </a:p>
        </p:txBody>
      </p:sp>
      <p:pic>
        <p:nvPicPr>
          <p:cNvPr id="3" name="Picture 2">
            <a:extLst>
              <a:ext uri="{FF2B5EF4-FFF2-40B4-BE49-F238E27FC236}">
                <a16:creationId xmlns:a16="http://schemas.microsoft.com/office/drawing/2014/main" id="{81AA4AE3-7EBB-4929-9B82-2E4439A90895}"/>
              </a:ext>
            </a:extLst>
          </p:cNvPr>
          <p:cNvPicPr>
            <a:picLocks noChangeAspect="1"/>
          </p:cNvPicPr>
          <p:nvPr/>
        </p:nvPicPr>
        <p:blipFill>
          <a:blip r:embed="rId3"/>
          <a:stretch>
            <a:fillRect/>
          </a:stretch>
        </p:blipFill>
        <p:spPr>
          <a:xfrm>
            <a:off x="1486883" y="1447800"/>
            <a:ext cx="6095700" cy="5186100"/>
          </a:xfrm>
          <a:prstGeom prst="rect">
            <a:avLst/>
          </a:prstGeom>
        </p:spPr>
      </p:pic>
    </p:spTree>
    <p:extLst>
      <p:ext uri="{BB962C8B-B14F-4D97-AF65-F5344CB8AC3E}">
        <p14:creationId xmlns:p14="http://schemas.microsoft.com/office/powerpoint/2010/main" val="414785110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F82D5-728B-4052-AFFA-8438280A4736}"/>
              </a:ext>
            </a:extLst>
          </p:cNvPr>
          <p:cNvSpPr txBox="1"/>
          <p:nvPr/>
        </p:nvSpPr>
        <p:spPr>
          <a:xfrm>
            <a:off x="190500" y="533400"/>
            <a:ext cx="8763000" cy="6186309"/>
          </a:xfrm>
          <a:prstGeom prst="rect">
            <a:avLst/>
          </a:prstGeom>
          <a:noFill/>
        </p:spPr>
        <p:txBody>
          <a:bodyPr wrap="square" rtlCol="0">
            <a:spAutoFit/>
          </a:bodyPr>
          <a:lstStyle/>
          <a:p>
            <a:r>
              <a:rPr lang="en-US" b="1" dirty="0">
                <a:solidFill>
                  <a:schemeClr val="bg1"/>
                </a:solidFill>
              </a:rPr>
              <a:t>Structural metal framing is identified differently than non-structural framing. It is usually referred to as CFS framing. (Cold Form Steel)</a:t>
            </a:r>
          </a:p>
          <a:p>
            <a:endParaRPr lang="en-US" b="1" dirty="0">
              <a:solidFill>
                <a:schemeClr val="bg1"/>
              </a:solidFill>
            </a:endParaRPr>
          </a:p>
          <a:p>
            <a:r>
              <a:rPr lang="en-US" b="1" dirty="0">
                <a:solidFill>
                  <a:schemeClr val="bg1"/>
                </a:solidFill>
              </a:rPr>
              <a:t>Cold form means it is made on a brake from sheet metal. Structural steel is extruded in a steel mill.</a:t>
            </a:r>
          </a:p>
          <a:p>
            <a:endParaRPr lang="en-US" b="1" dirty="0">
              <a:solidFill>
                <a:schemeClr val="bg1"/>
              </a:solidFill>
            </a:endParaRPr>
          </a:p>
          <a:p>
            <a:r>
              <a:rPr lang="en-US" b="1" dirty="0">
                <a:solidFill>
                  <a:schemeClr val="bg1"/>
                </a:solidFill>
              </a:rPr>
              <a:t>You will see a string of numbers such as </a:t>
            </a:r>
          </a:p>
          <a:p>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600S162-43</a:t>
            </a:r>
          </a:p>
          <a:p>
            <a:pPr marL="742950" lvl="1" indent="-285750">
              <a:buFont typeface="Arial" panose="020B0604020202020204" pitchFamily="34" charset="0"/>
              <a:buChar char="•"/>
            </a:pPr>
            <a:r>
              <a:rPr lang="en-US" b="1" dirty="0">
                <a:solidFill>
                  <a:schemeClr val="bg1"/>
                </a:solidFill>
              </a:rPr>
              <a:t>600 = 6 inch studs</a:t>
            </a:r>
          </a:p>
          <a:p>
            <a:pPr marL="742950" lvl="1" indent="-285750">
              <a:buFont typeface="Arial" panose="020B0604020202020204" pitchFamily="34" charset="0"/>
              <a:buChar char="•"/>
            </a:pPr>
            <a:r>
              <a:rPr lang="en-US" b="1" dirty="0">
                <a:solidFill>
                  <a:schemeClr val="bg1"/>
                </a:solidFill>
              </a:rPr>
              <a:t>162 = 1 5/8 return leg </a:t>
            </a:r>
          </a:p>
          <a:p>
            <a:pPr marL="742950" lvl="1" indent="-285750">
              <a:buFont typeface="Arial" panose="020B0604020202020204" pitchFamily="34" charset="0"/>
              <a:buChar char="•"/>
            </a:pPr>
            <a:r>
              <a:rPr lang="en-US" b="1" dirty="0">
                <a:solidFill>
                  <a:schemeClr val="bg1"/>
                </a:solidFill>
              </a:rPr>
              <a:t>43   =  the gage of the studs</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If you  simply google the number 600162-43 it will take you to web sites that will explain what the number represent</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Clark Dietrich is the best site to go to.</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hlinkClick r:id="rId3">
                  <a:extLst>
                    <a:ext uri="{A12FA001-AC4F-418D-AE19-62706E023703}">
                      <ahyp:hlinkClr xmlns:ahyp="http://schemas.microsoft.com/office/drawing/2018/hyperlinkcolor" val="tx"/>
                    </a:ext>
                  </a:extLst>
                </a:hlinkClick>
              </a:rPr>
              <a:t>https://www.clarkdietrich.com/sites/default/files/imce/pdf/SupportDocs/ProductInfo/CD_Product_Identification.pdf</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6564335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DAED43-3E3A-4EAC-A41D-81CD8EBF8610}"/>
              </a:ext>
            </a:extLst>
          </p:cNvPr>
          <p:cNvPicPr>
            <a:picLocks noChangeAspect="1"/>
          </p:cNvPicPr>
          <p:nvPr/>
        </p:nvPicPr>
        <p:blipFill>
          <a:blip r:embed="rId3"/>
          <a:stretch>
            <a:fillRect/>
          </a:stretch>
        </p:blipFill>
        <p:spPr>
          <a:xfrm>
            <a:off x="1373403" y="643467"/>
            <a:ext cx="6397193" cy="5571066"/>
          </a:xfrm>
          <a:prstGeom prst="rect">
            <a:avLst/>
          </a:prstGeom>
        </p:spPr>
      </p:pic>
    </p:spTree>
    <p:extLst>
      <p:ext uri="{BB962C8B-B14F-4D97-AF65-F5344CB8AC3E}">
        <p14:creationId xmlns:p14="http://schemas.microsoft.com/office/powerpoint/2010/main" val="70703097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4C6553-BDB4-4D59-AEB0-E316EF7C92F4}"/>
              </a:ext>
            </a:extLst>
          </p:cNvPr>
          <p:cNvSpPr txBox="1"/>
          <p:nvPr/>
        </p:nvSpPr>
        <p:spPr>
          <a:xfrm>
            <a:off x="685800" y="457200"/>
            <a:ext cx="7772400" cy="5909310"/>
          </a:xfrm>
          <a:prstGeom prst="rect">
            <a:avLst/>
          </a:prstGeom>
          <a:noFill/>
        </p:spPr>
        <p:txBody>
          <a:bodyPr wrap="square" rtlCol="0">
            <a:spAutoFit/>
          </a:bodyPr>
          <a:lstStyle/>
          <a:p>
            <a:r>
              <a:rPr lang="en-US" b="1" dirty="0">
                <a:solidFill>
                  <a:schemeClr val="bg1"/>
                </a:solidFill>
              </a:rPr>
              <a:t>The structural drawings will give you details and information that is not on the architectural drawings but remember the structural drawings rule.</a:t>
            </a:r>
          </a:p>
          <a:p>
            <a:endParaRPr lang="en-US" b="1" dirty="0">
              <a:solidFill>
                <a:schemeClr val="bg1"/>
              </a:solidFill>
            </a:endParaRPr>
          </a:p>
          <a:p>
            <a:r>
              <a:rPr lang="en-US" b="1" dirty="0">
                <a:solidFill>
                  <a:schemeClr val="bg1"/>
                </a:solidFill>
              </a:rPr>
              <a:t>Other information on the structural drawings might be:</a:t>
            </a:r>
          </a:p>
          <a:p>
            <a:pPr marL="285750" indent="-285750">
              <a:buFont typeface="Arial" panose="020B0604020202020204" pitchFamily="34" charset="0"/>
              <a:buChar char="•"/>
            </a:pPr>
            <a:r>
              <a:rPr lang="en-US" b="1" dirty="0">
                <a:solidFill>
                  <a:schemeClr val="bg1"/>
                </a:solidFill>
              </a:rPr>
              <a:t>Screw size, type and spacing </a:t>
            </a:r>
          </a:p>
          <a:p>
            <a:pPr marL="285750" indent="-285750">
              <a:buFont typeface="Arial" panose="020B0604020202020204" pitchFamily="34" charset="0"/>
              <a:buChar char="•"/>
            </a:pPr>
            <a:r>
              <a:rPr lang="en-US" b="1" dirty="0">
                <a:solidFill>
                  <a:schemeClr val="bg1"/>
                </a:solidFill>
              </a:rPr>
              <a:t>Type of drywall</a:t>
            </a:r>
          </a:p>
          <a:p>
            <a:pPr marL="742950" lvl="1" indent="-285750">
              <a:buFont typeface="Arial" panose="020B0604020202020204" pitchFamily="34" charset="0"/>
              <a:buChar char="•"/>
            </a:pPr>
            <a:r>
              <a:rPr lang="en-US" b="1" dirty="0">
                <a:solidFill>
                  <a:schemeClr val="bg1"/>
                </a:solidFill>
              </a:rPr>
              <a:t>Fire Code</a:t>
            </a:r>
          </a:p>
          <a:p>
            <a:pPr marL="742950" lvl="1" indent="-285750">
              <a:buFont typeface="Arial" panose="020B0604020202020204" pitchFamily="34" charset="0"/>
              <a:buChar char="•"/>
            </a:pPr>
            <a:r>
              <a:rPr lang="en-US" b="1" dirty="0">
                <a:solidFill>
                  <a:schemeClr val="bg1"/>
                </a:solidFill>
              </a:rPr>
              <a:t>Rough Service</a:t>
            </a:r>
          </a:p>
          <a:p>
            <a:pPr marL="742950" lvl="1" indent="-285750">
              <a:buFont typeface="Arial" panose="020B0604020202020204" pitchFamily="34" charset="0"/>
              <a:buChar char="•"/>
            </a:pPr>
            <a:r>
              <a:rPr lang="en-US" b="1" dirty="0">
                <a:solidFill>
                  <a:schemeClr val="bg1"/>
                </a:solidFill>
              </a:rPr>
              <a:t>Moisture Resistant</a:t>
            </a:r>
          </a:p>
          <a:p>
            <a:pPr marL="742950" lvl="1" indent="-285750">
              <a:buFont typeface="Arial" panose="020B0604020202020204" pitchFamily="34" charset="0"/>
              <a:buChar char="•"/>
            </a:pPr>
            <a:r>
              <a:rPr lang="en-US" b="1" dirty="0">
                <a:solidFill>
                  <a:schemeClr val="bg1"/>
                </a:solidFill>
              </a:rPr>
              <a:t>Cement Board</a:t>
            </a:r>
          </a:p>
          <a:p>
            <a:pPr marL="742950" lvl="1" indent="-285750">
              <a:buFont typeface="Arial" panose="020B0604020202020204" pitchFamily="34" charset="0"/>
              <a:buChar char="•"/>
            </a:pPr>
            <a:r>
              <a:rPr lang="en-US" b="1" dirty="0">
                <a:solidFill>
                  <a:schemeClr val="bg1"/>
                </a:solidFill>
              </a:rPr>
              <a:t>Fiberglass reinforced or </a:t>
            </a:r>
            <a:r>
              <a:rPr lang="en-US" b="1" dirty="0" err="1">
                <a:solidFill>
                  <a:schemeClr val="bg1"/>
                </a:solidFill>
              </a:rPr>
              <a:t>Densglass</a:t>
            </a: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Special Connectors</a:t>
            </a:r>
          </a:p>
          <a:p>
            <a:pPr marL="285750" indent="-285750">
              <a:buFont typeface="Arial" panose="020B0604020202020204" pitchFamily="34" charset="0"/>
              <a:buChar char="•"/>
            </a:pPr>
            <a:r>
              <a:rPr lang="en-US" b="1" dirty="0">
                <a:solidFill>
                  <a:schemeClr val="bg1"/>
                </a:solidFill>
              </a:rPr>
              <a:t>Lintel components or makeup </a:t>
            </a:r>
          </a:p>
          <a:p>
            <a:pPr marL="285750" indent="-285750">
              <a:buFont typeface="Arial" panose="020B0604020202020204" pitchFamily="34" charset="0"/>
              <a:buChar char="•"/>
            </a:pPr>
            <a:r>
              <a:rPr lang="en-US" b="1" dirty="0">
                <a:solidFill>
                  <a:schemeClr val="bg1"/>
                </a:solidFill>
              </a:rPr>
              <a:t>Spacing of structural members</a:t>
            </a:r>
          </a:p>
          <a:p>
            <a:pPr marL="285750" indent="-285750">
              <a:buFont typeface="Arial" panose="020B0604020202020204" pitchFamily="34" charset="0"/>
              <a:buChar char="•"/>
            </a:pPr>
            <a:r>
              <a:rPr lang="en-US" b="1" dirty="0">
                <a:solidFill>
                  <a:schemeClr val="bg1"/>
                </a:solidFill>
              </a:rPr>
              <a:t>What type of top track to use</a:t>
            </a:r>
          </a:p>
          <a:p>
            <a:pPr marL="742950" lvl="1" indent="-285750">
              <a:buFont typeface="Arial" panose="020B0604020202020204" pitchFamily="34" charset="0"/>
              <a:buChar char="•"/>
            </a:pPr>
            <a:r>
              <a:rPr lang="en-US" b="1" dirty="0">
                <a:solidFill>
                  <a:schemeClr val="bg1"/>
                </a:solidFill>
              </a:rPr>
              <a:t>Deflection or slotted</a:t>
            </a:r>
          </a:p>
          <a:p>
            <a:pPr marL="742950" lvl="1" indent="-285750">
              <a:buFont typeface="Arial" panose="020B0604020202020204" pitchFamily="34" charset="0"/>
              <a:buChar char="•"/>
            </a:pPr>
            <a:r>
              <a:rPr lang="en-US" b="1" dirty="0">
                <a:solidFill>
                  <a:schemeClr val="bg1"/>
                </a:solidFill>
              </a:rPr>
              <a:t>Deep track</a:t>
            </a:r>
          </a:p>
          <a:p>
            <a:pPr marL="285750" indent="-285750">
              <a:buFont typeface="Arial" panose="020B0604020202020204" pitchFamily="34" charset="0"/>
              <a:buChar char="•"/>
            </a:pPr>
            <a:r>
              <a:rPr lang="en-US" b="1" dirty="0">
                <a:solidFill>
                  <a:schemeClr val="bg1"/>
                </a:solidFill>
              </a:rPr>
              <a:t>It might tell you not to fasten the studs or drywall to the top track</a:t>
            </a:r>
          </a:p>
          <a:p>
            <a:pPr marL="285750" indent="-285750">
              <a:buFont typeface="Arial" panose="020B0604020202020204" pitchFamily="34" charset="0"/>
              <a:buChar char="•"/>
            </a:pPr>
            <a:r>
              <a:rPr lang="en-US" b="1" dirty="0">
                <a:solidFill>
                  <a:schemeClr val="bg1"/>
                </a:solidFill>
              </a:rPr>
              <a:t>The screw pattern for the drywall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47839738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375E21-E498-427D-8E7C-7E121553BB44}"/>
              </a:ext>
            </a:extLst>
          </p:cNvPr>
          <p:cNvSpPr/>
          <p:nvPr/>
        </p:nvSpPr>
        <p:spPr>
          <a:xfrm>
            <a:off x="609600" y="3105835"/>
            <a:ext cx="8229600" cy="369332"/>
          </a:xfrm>
          <a:prstGeom prst="rect">
            <a:avLst/>
          </a:prstGeom>
        </p:spPr>
        <p:txBody>
          <a:bodyPr wrap="square">
            <a:spAutoFit/>
          </a:bodyPr>
          <a:lstStyle/>
          <a:p>
            <a:r>
              <a:rPr lang="en-US" b="1" dirty="0">
                <a:hlinkClick r:id="rId3">
                  <a:extLst>
                    <a:ext uri="{A12FA001-AC4F-418D-AE19-62706E023703}">
                      <ahyp:hlinkClr xmlns:ahyp="http://schemas.microsoft.com/office/drawing/2018/hyperlinkcolor" val="tx"/>
                    </a:ext>
                  </a:extLst>
                </a:hlinkClick>
              </a:rPr>
              <a:t>https://www.usg.com/content/usgcom/en/products/walls/drywall.html</a:t>
            </a:r>
            <a:endParaRPr lang="en-US" b="1" dirty="0"/>
          </a:p>
        </p:txBody>
      </p:sp>
      <p:sp>
        <p:nvSpPr>
          <p:cNvPr id="3" name="TextBox 2">
            <a:extLst>
              <a:ext uri="{FF2B5EF4-FFF2-40B4-BE49-F238E27FC236}">
                <a16:creationId xmlns:a16="http://schemas.microsoft.com/office/drawing/2014/main" id="{C024C1E0-8776-4562-8908-A0C4B4DC3CF3}"/>
              </a:ext>
            </a:extLst>
          </p:cNvPr>
          <p:cNvSpPr txBox="1"/>
          <p:nvPr/>
        </p:nvSpPr>
        <p:spPr>
          <a:xfrm>
            <a:off x="838200" y="685800"/>
            <a:ext cx="6858000" cy="2031325"/>
          </a:xfrm>
          <a:prstGeom prst="rect">
            <a:avLst/>
          </a:prstGeom>
          <a:noFill/>
        </p:spPr>
        <p:txBody>
          <a:bodyPr wrap="square" rtlCol="0">
            <a:spAutoFit/>
          </a:bodyPr>
          <a:lstStyle/>
          <a:p>
            <a:r>
              <a:rPr lang="en-US" b="1" dirty="0">
                <a:solidFill>
                  <a:schemeClr val="bg1"/>
                </a:solidFill>
              </a:rPr>
              <a:t>Go to USG’s web site at the address below and explore the different types of drywall and there uses .</a:t>
            </a:r>
          </a:p>
          <a:p>
            <a:endParaRPr lang="en-US" b="1" dirty="0">
              <a:solidFill>
                <a:schemeClr val="bg1"/>
              </a:solidFill>
            </a:endParaRPr>
          </a:p>
          <a:p>
            <a:r>
              <a:rPr lang="en-US" b="1" dirty="0">
                <a:solidFill>
                  <a:schemeClr val="bg1"/>
                </a:solidFill>
              </a:rPr>
              <a:t>USG also has information on framing systems and ceilings </a:t>
            </a:r>
          </a:p>
          <a:p>
            <a:endParaRPr lang="en-US" b="1" dirty="0">
              <a:solidFill>
                <a:schemeClr val="bg1"/>
              </a:solidFill>
            </a:endParaRPr>
          </a:p>
          <a:p>
            <a:r>
              <a:rPr lang="en-US" b="1" dirty="0">
                <a:solidFill>
                  <a:schemeClr val="bg1"/>
                </a:solidFill>
              </a:rPr>
              <a:t>It’s always a good idea to become familiar with the products you’ll be using.</a:t>
            </a:r>
          </a:p>
        </p:txBody>
      </p:sp>
      <p:pic>
        <p:nvPicPr>
          <p:cNvPr id="2050" name="Picture 2" descr="https://www.usg.com/content/dam/USG_Marketing_Communications/united_states/imagery/USG_owned/sheetrock-ar-firecode-x-panels-main.jpg/_jcr_content/renditions/gallery-large.876.657.jpg">
            <a:extLst>
              <a:ext uri="{FF2B5EF4-FFF2-40B4-BE49-F238E27FC236}">
                <a16:creationId xmlns:a16="http://schemas.microsoft.com/office/drawing/2014/main" id="{8F785839-40AE-4313-92C3-95C8556AD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863877"/>
            <a:ext cx="3643312" cy="272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0025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74C1D-58F4-45DA-BB43-7A2E8516B42D}"/>
              </a:ext>
            </a:extLst>
          </p:cNvPr>
          <p:cNvSpPr txBox="1"/>
          <p:nvPr/>
        </p:nvSpPr>
        <p:spPr>
          <a:xfrm>
            <a:off x="685801" y="1828800"/>
            <a:ext cx="8153400" cy="4247317"/>
          </a:xfrm>
          <a:prstGeom prst="rect">
            <a:avLst/>
          </a:prstGeom>
          <a:noFill/>
        </p:spPr>
        <p:txBody>
          <a:bodyPr wrap="square" rtlCol="0">
            <a:spAutoFit/>
          </a:bodyPr>
          <a:lstStyle/>
          <a:p>
            <a:r>
              <a:rPr lang="en-US" b="1" dirty="0">
                <a:solidFill>
                  <a:schemeClr val="bg1"/>
                </a:solidFill>
              </a:rPr>
              <a:t>Depending on the project and the requirements outlined in the specification submittals may or may not be required.</a:t>
            </a:r>
          </a:p>
          <a:p>
            <a:endParaRPr lang="en-US" b="1" dirty="0">
              <a:solidFill>
                <a:schemeClr val="bg1"/>
              </a:solidFill>
            </a:endParaRPr>
          </a:p>
          <a:p>
            <a:r>
              <a:rPr lang="en-US" b="1" dirty="0">
                <a:solidFill>
                  <a:schemeClr val="bg1"/>
                </a:solidFill>
              </a:rPr>
              <a:t>On some projects submittal review by the architect or engineer is not included in their agreement with the owner.</a:t>
            </a:r>
          </a:p>
          <a:p>
            <a:endParaRPr lang="en-US" b="1" dirty="0">
              <a:solidFill>
                <a:schemeClr val="bg1"/>
              </a:solidFill>
            </a:endParaRPr>
          </a:p>
          <a:p>
            <a:r>
              <a:rPr lang="en-US" b="1" dirty="0">
                <a:solidFill>
                  <a:schemeClr val="bg1"/>
                </a:solidFill>
              </a:rPr>
              <a:t>On some projects the owner will review submittals.</a:t>
            </a:r>
          </a:p>
          <a:p>
            <a:endParaRPr lang="en-US" b="1" dirty="0">
              <a:solidFill>
                <a:schemeClr val="bg1"/>
              </a:solidFill>
            </a:endParaRPr>
          </a:p>
          <a:p>
            <a:r>
              <a:rPr lang="en-US" b="1" dirty="0">
                <a:solidFill>
                  <a:schemeClr val="bg1"/>
                </a:solidFill>
              </a:rPr>
              <a:t>Regardless of who reviews or approves a submittal the submittal does not alleviate the contractor of meeting the requirements or intent of the contract drawings and specifications. Read the disclaimer stamp on the next slide carefully.</a:t>
            </a:r>
          </a:p>
          <a:p>
            <a:endParaRPr lang="en-US" b="1" dirty="0">
              <a:solidFill>
                <a:schemeClr val="bg1"/>
              </a:solidFill>
            </a:endParaRPr>
          </a:p>
          <a:p>
            <a:r>
              <a:rPr lang="en-US" b="1" dirty="0">
                <a:solidFill>
                  <a:schemeClr val="bg1"/>
                </a:solidFill>
              </a:rPr>
              <a:t>You always have to reference both the submittal and the drawings and specifications.</a:t>
            </a:r>
          </a:p>
        </p:txBody>
      </p:sp>
      <p:sp>
        <p:nvSpPr>
          <p:cNvPr id="2" name="Title 1">
            <a:extLst>
              <a:ext uri="{FF2B5EF4-FFF2-40B4-BE49-F238E27FC236}">
                <a16:creationId xmlns:a16="http://schemas.microsoft.com/office/drawing/2014/main" id="{1D3FE536-10EE-44F1-84FA-0AC86E887899}"/>
              </a:ext>
            </a:extLst>
          </p:cNvPr>
          <p:cNvSpPr>
            <a:spLocks noGrp="1"/>
          </p:cNvSpPr>
          <p:nvPr>
            <p:ph type="title"/>
          </p:nvPr>
        </p:nvSpPr>
        <p:spPr>
          <a:xfrm>
            <a:off x="152400" y="152400"/>
            <a:ext cx="8839200" cy="1295400"/>
          </a:xfrm>
        </p:spPr>
        <p:txBody>
          <a:bodyPr/>
          <a:lstStyle/>
          <a:p>
            <a:pPr algn="ctr"/>
            <a:r>
              <a:rPr lang="en-US" dirty="0"/>
              <a:t>Shop drawings and submittals</a:t>
            </a:r>
          </a:p>
        </p:txBody>
      </p:sp>
    </p:spTree>
    <p:extLst>
      <p:ext uri="{BB962C8B-B14F-4D97-AF65-F5344CB8AC3E}">
        <p14:creationId xmlns:p14="http://schemas.microsoft.com/office/powerpoint/2010/main" val="248234492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8A958-EBF9-4CEC-A628-1B98A0811E17}"/>
              </a:ext>
            </a:extLst>
          </p:cNvPr>
          <p:cNvSpPr txBox="1"/>
          <p:nvPr/>
        </p:nvSpPr>
        <p:spPr>
          <a:xfrm>
            <a:off x="1371600" y="1219200"/>
            <a:ext cx="6096000" cy="1107996"/>
          </a:xfrm>
          <a:prstGeom prst="rect">
            <a:avLst/>
          </a:prstGeom>
          <a:noFill/>
        </p:spPr>
        <p:txBody>
          <a:bodyPr wrap="square" rtlCol="0">
            <a:spAutoFit/>
          </a:bodyPr>
          <a:lstStyle/>
          <a:p>
            <a:pPr algn="ctr"/>
            <a:r>
              <a:rPr lang="en-US" sz="6600" b="1" dirty="0"/>
              <a:t>SCHEDULES</a:t>
            </a:r>
          </a:p>
        </p:txBody>
      </p:sp>
    </p:spTree>
    <p:extLst>
      <p:ext uri="{BB962C8B-B14F-4D97-AF65-F5344CB8AC3E}">
        <p14:creationId xmlns:p14="http://schemas.microsoft.com/office/powerpoint/2010/main" val="73153608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E08C-AD23-407A-BA78-F0A7482ECD23}"/>
              </a:ext>
            </a:extLst>
          </p:cNvPr>
          <p:cNvSpPr>
            <a:spLocks noGrp="1"/>
          </p:cNvSpPr>
          <p:nvPr>
            <p:ph type="title"/>
          </p:nvPr>
        </p:nvSpPr>
        <p:spPr/>
        <p:txBody>
          <a:bodyPr/>
          <a:lstStyle/>
          <a:p>
            <a:r>
              <a:rPr lang="en-US" dirty="0"/>
              <a:t>Door schedules</a:t>
            </a:r>
          </a:p>
        </p:txBody>
      </p:sp>
      <p:sp>
        <p:nvSpPr>
          <p:cNvPr id="3" name="Text Placeholder 2">
            <a:extLst>
              <a:ext uri="{FF2B5EF4-FFF2-40B4-BE49-F238E27FC236}">
                <a16:creationId xmlns:a16="http://schemas.microsoft.com/office/drawing/2014/main" id="{28F8F3B5-C828-4C92-B05E-DB8B8EA1BC2D}"/>
              </a:ext>
            </a:extLst>
          </p:cNvPr>
          <p:cNvSpPr>
            <a:spLocks noGrp="1"/>
          </p:cNvSpPr>
          <p:nvPr>
            <p:ph type="body" sz="quarter" idx="14"/>
          </p:nvPr>
        </p:nvSpPr>
        <p:spPr>
          <a:xfrm>
            <a:off x="534343" y="2286000"/>
            <a:ext cx="7726362" cy="4267200"/>
          </a:xfrm>
        </p:spPr>
        <p:txBody>
          <a:bodyPr>
            <a:normAutofit lnSpcReduction="10000"/>
          </a:bodyPr>
          <a:lstStyle/>
          <a:p>
            <a:r>
              <a:rPr lang="en-US" b="1" dirty="0"/>
              <a:t>Door Schedules tell us the following information</a:t>
            </a:r>
          </a:p>
          <a:p>
            <a:pPr marL="342900" indent="-342900">
              <a:buFont typeface="Arial" panose="020B0604020202020204" pitchFamily="34" charset="0"/>
              <a:buChar char="•"/>
            </a:pPr>
            <a:r>
              <a:rPr lang="en-US" b="1" dirty="0"/>
              <a:t>Door Number</a:t>
            </a:r>
          </a:p>
          <a:p>
            <a:pPr marL="342900" indent="-342900">
              <a:buFont typeface="Arial" panose="020B0604020202020204" pitchFamily="34" charset="0"/>
              <a:buChar char="•"/>
            </a:pPr>
            <a:r>
              <a:rPr lang="en-US" b="1" dirty="0"/>
              <a:t>Door Material</a:t>
            </a:r>
          </a:p>
          <a:p>
            <a:pPr marL="342900" indent="-342900">
              <a:buFont typeface="Arial" panose="020B0604020202020204" pitchFamily="34" charset="0"/>
              <a:buChar char="•"/>
            </a:pPr>
            <a:r>
              <a:rPr lang="en-US" b="1" dirty="0"/>
              <a:t>Door Type</a:t>
            </a:r>
          </a:p>
          <a:p>
            <a:pPr marL="342900" indent="-342900">
              <a:buFont typeface="Arial" panose="020B0604020202020204" pitchFamily="34" charset="0"/>
              <a:buChar char="•"/>
            </a:pPr>
            <a:r>
              <a:rPr lang="en-US" b="1" dirty="0"/>
              <a:t>Fire Rating</a:t>
            </a:r>
          </a:p>
          <a:p>
            <a:pPr marL="342900" indent="-342900">
              <a:buFont typeface="Arial" panose="020B0604020202020204" pitchFamily="34" charset="0"/>
              <a:buChar char="•"/>
            </a:pPr>
            <a:r>
              <a:rPr lang="en-US" b="1" dirty="0"/>
              <a:t>Size</a:t>
            </a:r>
          </a:p>
          <a:p>
            <a:pPr marL="342900" indent="-342900">
              <a:buFont typeface="Arial" panose="020B0604020202020204" pitchFamily="34" charset="0"/>
              <a:buChar char="•"/>
            </a:pPr>
            <a:r>
              <a:rPr lang="en-US" b="1" dirty="0"/>
              <a:t>Frame Type</a:t>
            </a:r>
          </a:p>
          <a:p>
            <a:pPr marL="342900" indent="-342900">
              <a:buFont typeface="Arial" panose="020B0604020202020204" pitchFamily="34" charset="0"/>
              <a:buChar char="•"/>
            </a:pPr>
            <a:r>
              <a:rPr lang="en-US" b="1" dirty="0"/>
              <a:t>Frame Material</a:t>
            </a:r>
          </a:p>
          <a:p>
            <a:pPr marL="342900" indent="-342900">
              <a:buFont typeface="Arial" panose="020B0604020202020204" pitchFamily="34" charset="0"/>
              <a:buChar char="•"/>
            </a:pPr>
            <a:r>
              <a:rPr lang="en-US" b="1" dirty="0"/>
              <a:t>Hardware</a:t>
            </a:r>
          </a:p>
          <a:p>
            <a:pPr marL="342900" indent="-342900">
              <a:buFont typeface="Arial" panose="020B0604020202020204" pitchFamily="34" charset="0"/>
              <a:buChar char="•"/>
            </a:pPr>
            <a:r>
              <a:rPr lang="en-US" b="1" dirty="0"/>
              <a:t>Special Notes</a:t>
            </a:r>
          </a:p>
          <a:p>
            <a:pPr marL="342900" indent="-342900">
              <a:buFont typeface="Arial" panose="020B0604020202020204" pitchFamily="34" charset="0"/>
              <a:buChar char="•"/>
            </a:pPr>
            <a:endParaRPr lang="en-US" b="1" dirty="0"/>
          </a:p>
          <a:p>
            <a:endParaRPr lang="en-US" dirty="0"/>
          </a:p>
        </p:txBody>
      </p:sp>
    </p:spTree>
    <p:extLst>
      <p:ext uri="{BB962C8B-B14F-4D97-AF65-F5344CB8AC3E}">
        <p14:creationId xmlns:p14="http://schemas.microsoft.com/office/powerpoint/2010/main" val="77599415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revitcity.com/forum_files/88220_schedule_headings.jpg">
            <a:extLst>
              <a:ext uri="{FF2B5EF4-FFF2-40B4-BE49-F238E27FC236}">
                <a16:creationId xmlns:a16="http://schemas.microsoft.com/office/drawing/2014/main" id="{59B99DB7-77CE-4924-AC4A-6C1D95B5B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800"/>
            <a:ext cx="8024453" cy="4073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5D5235-E4C9-4D76-B4C7-BFFF99E20A2B}"/>
              </a:ext>
            </a:extLst>
          </p:cNvPr>
          <p:cNvSpPr txBox="1"/>
          <p:nvPr/>
        </p:nvSpPr>
        <p:spPr>
          <a:xfrm>
            <a:off x="2590800" y="838200"/>
            <a:ext cx="2876108" cy="369332"/>
          </a:xfrm>
          <a:prstGeom prst="rect">
            <a:avLst/>
          </a:prstGeom>
          <a:noFill/>
        </p:spPr>
        <p:txBody>
          <a:bodyPr wrap="none" rtlCol="0">
            <a:spAutoFit/>
          </a:bodyPr>
          <a:lstStyle/>
          <a:p>
            <a:r>
              <a:rPr lang="en-US" dirty="0"/>
              <a:t>A Simple Door Schedule</a:t>
            </a:r>
          </a:p>
        </p:txBody>
      </p:sp>
    </p:spTree>
    <p:extLst>
      <p:ext uri="{BB962C8B-B14F-4D97-AF65-F5344CB8AC3E}">
        <p14:creationId xmlns:p14="http://schemas.microsoft.com/office/powerpoint/2010/main" val="40164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5f/17/10/5f17105346f15d65a57f55b3ffdbd58b.jpg">
            <a:extLst>
              <a:ext uri="{FF2B5EF4-FFF2-40B4-BE49-F238E27FC236}">
                <a16:creationId xmlns:a16="http://schemas.microsoft.com/office/drawing/2014/main" id="{870886AE-A7F2-4FAF-853C-8D610C058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024" y="380999"/>
            <a:ext cx="3113776" cy="5268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2A76C6-C111-46AF-A575-229E635AE544}"/>
              </a:ext>
            </a:extLst>
          </p:cNvPr>
          <p:cNvSpPr txBox="1"/>
          <p:nvPr/>
        </p:nvSpPr>
        <p:spPr>
          <a:xfrm>
            <a:off x="371573" y="366623"/>
            <a:ext cx="5192024" cy="6124754"/>
          </a:xfrm>
          <a:prstGeom prst="rect">
            <a:avLst/>
          </a:prstGeom>
          <a:noFill/>
        </p:spPr>
        <p:txBody>
          <a:bodyPr wrap="square" rtlCol="0">
            <a:spAutoFit/>
          </a:bodyPr>
          <a:lstStyle/>
          <a:p>
            <a:r>
              <a:rPr lang="en-US" sz="1400" b="1" dirty="0">
                <a:solidFill>
                  <a:schemeClr val="bg1"/>
                </a:solidFill>
              </a:rPr>
              <a:t>Door Basics</a:t>
            </a:r>
          </a:p>
          <a:p>
            <a:pPr marL="285750" indent="-285750">
              <a:buFont typeface="Arial" panose="020B0604020202020204" pitchFamily="34" charset="0"/>
              <a:buChar char="•"/>
            </a:pPr>
            <a:r>
              <a:rPr lang="en-US" sz="1400" b="1" dirty="0">
                <a:solidFill>
                  <a:schemeClr val="bg1"/>
                </a:solidFill>
              </a:rPr>
              <a:t>Door sizes are usually written in the opening as a number.</a:t>
            </a:r>
          </a:p>
          <a:p>
            <a:pPr marL="285750" indent="-285750">
              <a:buFont typeface="Arial" panose="020B0604020202020204" pitchFamily="34" charset="0"/>
              <a:buChar char="•"/>
            </a:pPr>
            <a:r>
              <a:rPr lang="en-US" sz="1400" b="1" dirty="0">
                <a:solidFill>
                  <a:schemeClr val="bg1"/>
                </a:solidFill>
              </a:rPr>
              <a:t>The first 2 numbers are the width and the second 2 number are the height.</a:t>
            </a:r>
          </a:p>
          <a:p>
            <a:pPr marL="742950" lvl="1" indent="-285750">
              <a:buFont typeface="Arial" panose="020B0604020202020204" pitchFamily="34" charset="0"/>
              <a:buChar char="•"/>
            </a:pPr>
            <a:r>
              <a:rPr lang="en-US" sz="1400" b="1" dirty="0">
                <a:solidFill>
                  <a:schemeClr val="bg1"/>
                </a:solidFill>
              </a:rPr>
              <a:t>3068 = 3’-0” wide X 6’-8” Tall</a:t>
            </a:r>
          </a:p>
          <a:p>
            <a:pPr marL="742950" lvl="1" indent="-285750">
              <a:buFont typeface="Arial" panose="020B0604020202020204" pitchFamily="34" charset="0"/>
              <a:buChar char="•"/>
            </a:pPr>
            <a:r>
              <a:rPr lang="en-US" sz="1400" b="1" dirty="0">
                <a:solidFill>
                  <a:schemeClr val="bg1"/>
                </a:solidFill>
              </a:rPr>
              <a:t>2670 = 2’-6” wide X 7’-0” Tall</a:t>
            </a:r>
          </a:p>
          <a:p>
            <a:pPr marL="285750" indent="-285750">
              <a:buFont typeface="Arial" panose="020B0604020202020204" pitchFamily="34" charset="0"/>
              <a:buChar char="•"/>
            </a:pPr>
            <a:r>
              <a:rPr lang="en-US" sz="1400" b="1" dirty="0">
                <a:solidFill>
                  <a:schemeClr val="bg1"/>
                </a:solidFill>
              </a:rPr>
              <a:t>A double door would be </a:t>
            </a:r>
          </a:p>
          <a:p>
            <a:pPr marL="742950" lvl="1" indent="-285750">
              <a:buFont typeface="Arial" panose="020B0604020202020204" pitchFamily="34" charset="0"/>
              <a:buChar char="•"/>
            </a:pPr>
            <a:r>
              <a:rPr lang="en-US" sz="1400" b="1" dirty="0">
                <a:solidFill>
                  <a:schemeClr val="bg1"/>
                </a:solidFill>
              </a:rPr>
              <a:t>6070 = a pair of 3’-0” X 7’-0” doors</a:t>
            </a:r>
          </a:p>
          <a:p>
            <a:endParaRPr lang="en-US" sz="1400" b="1" dirty="0">
              <a:solidFill>
                <a:schemeClr val="bg1"/>
              </a:solidFill>
            </a:endParaRPr>
          </a:p>
          <a:p>
            <a:r>
              <a:rPr lang="en-US" sz="1400" b="1" dirty="0">
                <a:solidFill>
                  <a:schemeClr val="bg1"/>
                </a:solidFill>
              </a:rPr>
              <a:t>Doors are referred to as leaf’s</a:t>
            </a:r>
          </a:p>
          <a:p>
            <a:r>
              <a:rPr lang="en-US" sz="1400" b="1" dirty="0">
                <a:solidFill>
                  <a:schemeClr val="bg1"/>
                </a:solidFill>
              </a:rPr>
              <a:t>Most doors are:</a:t>
            </a:r>
          </a:p>
          <a:p>
            <a:pPr marL="742950" lvl="1" indent="-285750">
              <a:buFont typeface="Arial" panose="020B0604020202020204" pitchFamily="34" charset="0"/>
              <a:buChar char="•"/>
            </a:pPr>
            <a:r>
              <a:rPr lang="en-US" sz="1400" b="1" dirty="0">
                <a:solidFill>
                  <a:schemeClr val="bg1"/>
                </a:solidFill>
              </a:rPr>
              <a:t>Wood, Hollow Core or Solid Core</a:t>
            </a:r>
          </a:p>
          <a:p>
            <a:pPr marL="742950" lvl="1" indent="-285750">
              <a:buFont typeface="Arial" panose="020B0604020202020204" pitchFamily="34" charset="0"/>
              <a:buChar char="•"/>
            </a:pPr>
            <a:r>
              <a:rPr lang="en-US" sz="1400" b="1" dirty="0">
                <a:solidFill>
                  <a:schemeClr val="bg1"/>
                </a:solidFill>
              </a:rPr>
              <a:t>Hollow Metal</a:t>
            </a:r>
          </a:p>
          <a:p>
            <a:pPr marL="742950" lvl="1" indent="-285750">
              <a:buFont typeface="Arial" panose="020B0604020202020204" pitchFamily="34" charset="0"/>
              <a:buChar char="•"/>
            </a:pPr>
            <a:r>
              <a:rPr lang="en-US" sz="1400" b="1" dirty="0">
                <a:solidFill>
                  <a:schemeClr val="bg1"/>
                </a:solidFill>
              </a:rPr>
              <a:t>Aluminum</a:t>
            </a:r>
          </a:p>
          <a:p>
            <a:pPr marL="742950" lvl="1" indent="-285750">
              <a:buFont typeface="Arial" panose="020B0604020202020204" pitchFamily="34" charset="0"/>
              <a:buChar char="•"/>
            </a:pPr>
            <a:r>
              <a:rPr lang="en-US" sz="1400" b="1" dirty="0">
                <a:solidFill>
                  <a:schemeClr val="bg1"/>
                </a:solidFill>
              </a:rPr>
              <a:t>Glass</a:t>
            </a:r>
          </a:p>
          <a:p>
            <a:pPr marL="742950" lvl="1" indent="-285750">
              <a:buFont typeface="Arial" panose="020B0604020202020204" pitchFamily="34" charset="0"/>
              <a:buChar char="•"/>
            </a:pPr>
            <a:r>
              <a:rPr lang="en-US" sz="1400" b="1" dirty="0">
                <a:solidFill>
                  <a:schemeClr val="bg1"/>
                </a:solidFill>
              </a:rPr>
              <a:t>Fiberglass</a:t>
            </a:r>
          </a:p>
          <a:p>
            <a:r>
              <a:rPr lang="en-US" sz="1400" b="1" dirty="0">
                <a:solidFill>
                  <a:schemeClr val="bg1"/>
                </a:solidFill>
              </a:rPr>
              <a:t>Doors are sometimes called out to be fire rated.</a:t>
            </a:r>
          </a:p>
          <a:p>
            <a:pPr marL="742950" lvl="1" indent="-285750">
              <a:buFont typeface="Arial" panose="020B0604020202020204" pitchFamily="34" charset="0"/>
              <a:buChar char="•"/>
            </a:pPr>
            <a:r>
              <a:rPr lang="en-US" sz="1400" b="1" dirty="0">
                <a:solidFill>
                  <a:schemeClr val="bg1"/>
                </a:solidFill>
              </a:rPr>
              <a:t>45 minute</a:t>
            </a:r>
          </a:p>
          <a:p>
            <a:pPr marL="742950" lvl="1" indent="-285750">
              <a:buFont typeface="Arial" panose="020B0604020202020204" pitchFamily="34" charset="0"/>
              <a:buChar char="•"/>
            </a:pPr>
            <a:r>
              <a:rPr lang="en-US" sz="1400" b="1" dirty="0">
                <a:solidFill>
                  <a:schemeClr val="bg1"/>
                </a:solidFill>
              </a:rPr>
              <a:t>1 hour </a:t>
            </a:r>
          </a:p>
          <a:p>
            <a:pPr marL="742950" lvl="1" indent="-285750">
              <a:buFont typeface="Arial" panose="020B0604020202020204" pitchFamily="34" charset="0"/>
              <a:buChar char="•"/>
            </a:pPr>
            <a:r>
              <a:rPr lang="en-US" sz="1400" b="1" dirty="0">
                <a:solidFill>
                  <a:schemeClr val="bg1"/>
                </a:solidFill>
              </a:rPr>
              <a:t>2 hour</a:t>
            </a:r>
          </a:p>
          <a:p>
            <a:pPr marL="742950" lvl="1" indent="-285750">
              <a:buFont typeface="Arial" panose="020B0604020202020204" pitchFamily="34" charset="0"/>
              <a:buChar char="•"/>
            </a:pPr>
            <a:r>
              <a:rPr lang="en-US" sz="1400" b="1" dirty="0">
                <a:solidFill>
                  <a:schemeClr val="bg1"/>
                </a:solidFill>
              </a:rPr>
              <a:t>3 hour</a:t>
            </a:r>
          </a:p>
          <a:p>
            <a:pPr marL="285750" indent="-285750">
              <a:buFont typeface="Arial" panose="020B0604020202020204" pitchFamily="34" charset="0"/>
              <a:buChar char="•"/>
            </a:pPr>
            <a:r>
              <a:rPr lang="en-US" sz="1400" b="1" dirty="0">
                <a:solidFill>
                  <a:schemeClr val="bg1"/>
                </a:solidFill>
              </a:rPr>
              <a:t>The rating is the time it takes for fire to burn through the door.</a:t>
            </a:r>
          </a:p>
          <a:p>
            <a:pPr marL="285750" indent="-285750">
              <a:buFont typeface="Arial" panose="020B0604020202020204" pitchFamily="34" charset="0"/>
              <a:buChar char="•"/>
            </a:pPr>
            <a:endParaRPr lang="en-US" sz="1400" b="1" dirty="0">
              <a:solidFill>
                <a:schemeClr val="bg1"/>
              </a:solidFill>
            </a:endParaRPr>
          </a:p>
          <a:p>
            <a:r>
              <a:rPr lang="en-US" sz="1400" b="1" dirty="0">
                <a:solidFill>
                  <a:schemeClr val="bg1"/>
                </a:solidFill>
              </a:rPr>
              <a:t>Glass in a door is referred to as a “Lite”</a:t>
            </a:r>
          </a:p>
          <a:p>
            <a:r>
              <a:rPr lang="en-US" sz="1400" b="1" dirty="0">
                <a:solidFill>
                  <a:schemeClr val="bg1"/>
                </a:solidFill>
              </a:rPr>
              <a:t>A glass panel next to a door is a “side lite”</a:t>
            </a:r>
          </a:p>
          <a:p>
            <a:r>
              <a:rPr lang="en-US" sz="1400" b="1" dirty="0">
                <a:solidFill>
                  <a:schemeClr val="bg1"/>
                </a:solidFill>
              </a:rPr>
              <a:t>Glass panels over a door is called a “transom” </a:t>
            </a:r>
          </a:p>
        </p:txBody>
      </p:sp>
    </p:spTree>
    <p:extLst>
      <p:ext uri="{BB962C8B-B14F-4D97-AF65-F5344CB8AC3E}">
        <p14:creationId xmlns:p14="http://schemas.microsoft.com/office/powerpoint/2010/main" val="224609786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565871-4F13-49D0-9E84-BC5F142CCA05}"/>
              </a:ext>
            </a:extLst>
          </p:cNvPr>
          <p:cNvGrpSpPr/>
          <p:nvPr/>
        </p:nvGrpSpPr>
        <p:grpSpPr>
          <a:xfrm>
            <a:off x="1371600" y="533400"/>
            <a:ext cx="6705600" cy="4648200"/>
            <a:chOff x="1143000" y="609600"/>
            <a:chExt cx="6400800" cy="3750005"/>
          </a:xfrm>
        </p:grpSpPr>
        <p:sp>
          <p:nvSpPr>
            <p:cNvPr id="2" name="TextBox 1">
              <a:extLst>
                <a:ext uri="{FF2B5EF4-FFF2-40B4-BE49-F238E27FC236}">
                  <a16:creationId xmlns:a16="http://schemas.microsoft.com/office/drawing/2014/main" id="{EB3129CF-6CBC-4A89-B74C-7C46E88F7449}"/>
                </a:ext>
              </a:extLst>
            </p:cNvPr>
            <p:cNvSpPr txBox="1"/>
            <p:nvPr/>
          </p:nvSpPr>
          <p:spPr>
            <a:xfrm>
              <a:off x="1143000" y="609600"/>
              <a:ext cx="6400800" cy="914400"/>
            </a:xfrm>
            <a:prstGeom prst="rect">
              <a:avLst/>
            </a:prstGeom>
            <a:noFill/>
          </p:spPr>
          <p:txBody>
            <a:bodyPr wrap="square" rtlCol="0">
              <a:spAutoFit/>
            </a:bodyPr>
            <a:lstStyle/>
            <a:p>
              <a:pPr algn="ctr"/>
              <a:r>
                <a:rPr lang="en-US" dirty="0"/>
                <a:t>There are thousands of door types and configurations.</a:t>
              </a:r>
            </a:p>
            <a:p>
              <a:pPr algn="ctr"/>
              <a:r>
                <a:rPr lang="en-US" dirty="0"/>
                <a:t>These are just a few of the hollow metal doors </a:t>
              </a:r>
            </a:p>
          </p:txBody>
        </p:sp>
        <p:pic>
          <p:nvPicPr>
            <p:cNvPr id="7170" name="Picture 2" descr="http://2015projectstd.weebly.com/uploads/5/6/6/2/56627107/9846686.png?571">
              <a:extLst>
                <a:ext uri="{FF2B5EF4-FFF2-40B4-BE49-F238E27FC236}">
                  <a16:creationId xmlns:a16="http://schemas.microsoft.com/office/drawing/2014/main" id="{286C2D7C-ED54-4953-8131-12E168A35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946" y="1676400"/>
              <a:ext cx="4000107" cy="26832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209559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736x/2b/e0/b9/2be0b9aef8562753a86ed87d5e946c2b.jpg">
            <a:extLst>
              <a:ext uri="{FF2B5EF4-FFF2-40B4-BE49-F238E27FC236}">
                <a16:creationId xmlns:a16="http://schemas.microsoft.com/office/drawing/2014/main" id="{28B3EA94-B6BE-4917-B29C-F260175A1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5448036" cy="4567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EB648C-ED8D-4EFC-B45A-B7E356A9CC59}"/>
              </a:ext>
            </a:extLst>
          </p:cNvPr>
          <p:cNvSpPr txBox="1"/>
          <p:nvPr/>
        </p:nvSpPr>
        <p:spPr>
          <a:xfrm>
            <a:off x="1144571" y="152400"/>
            <a:ext cx="6705600" cy="369332"/>
          </a:xfrm>
          <a:prstGeom prst="rect">
            <a:avLst/>
          </a:prstGeom>
          <a:noFill/>
        </p:spPr>
        <p:txBody>
          <a:bodyPr wrap="square" rtlCol="0">
            <a:spAutoFit/>
          </a:bodyPr>
          <a:lstStyle/>
          <a:p>
            <a:pPr algn="ctr"/>
            <a:r>
              <a:rPr lang="en-US" b="1" dirty="0"/>
              <a:t>Hollow Metal Frame Shapes</a:t>
            </a:r>
          </a:p>
        </p:txBody>
      </p:sp>
      <p:pic>
        <p:nvPicPr>
          <p:cNvPr id="9218" name="Picture 2" descr="http://www.slingshotwholesale.com/Products/profiles.png">
            <a:extLst>
              <a:ext uri="{FF2B5EF4-FFF2-40B4-BE49-F238E27FC236}">
                <a16:creationId xmlns:a16="http://schemas.microsoft.com/office/drawing/2014/main" id="{BE63C35D-9BB9-4AE2-A7E2-136900666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81200"/>
            <a:ext cx="4817555" cy="384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2793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media-cache-ak0.pinimg.com/736x/e7/37/89/e73789c3ae97d2b5a6464d6a7603c99e--metal-doors-door-frames.jpg">
            <a:extLst>
              <a:ext uri="{FF2B5EF4-FFF2-40B4-BE49-F238E27FC236}">
                <a16:creationId xmlns:a16="http://schemas.microsoft.com/office/drawing/2014/main" id="{0B777BB9-13F6-47C5-ABD9-C8ECD5BAB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4800"/>
            <a:ext cx="4496682"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9FBCD8-723F-4C44-B146-4F33DF885EB3}"/>
              </a:ext>
            </a:extLst>
          </p:cNvPr>
          <p:cNvSpPr txBox="1"/>
          <p:nvPr/>
        </p:nvSpPr>
        <p:spPr>
          <a:xfrm>
            <a:off x="609600" y="914400"/>
            <a:ext cx="3657600" cy="4247317"/>
          </a:xfrm>
          <a:prstGeom prst="rect">
            <a:avLst/>
          </a:prstGeom>
          <a:noFill/>
        </p:spPr>
        <p:txBody>
          <a:bodyPr wrap="square" rtlCol="0">
            <a:spAutoFit/>
          </a:bodyPr>
          <a:lstStyle/>
          <a:p>
            <a:r>
              <a:rPr lang="en-US" b="1" dirty="0">
                <a:solidFill>
                  <a:schemeClr val="bg1"/>
                </a:solidFill>
              </a:rPr>
              <a:t>Door frames come in standard sizes according to wall thickness.</a:t>
            </a:r>
          </a:p>
          <a:p>
            <a:endParaRPr lang="en-US" b="1" dirty="0">
              <a:solidFill>
                <a:schemeClr val="bg1"/>
              </a:solidFill>
            </a:endParaRPr>
          </a:p>
          <a:p>
            <a:r>
              <a:rPr lang="en-US" b="1" dirty="0">
                <a:solidFill>
                  <a:schemeClr val="bg1"/>
                </a:solidFill>
              </a:rPr>
              <a:t>A 3 ½” metal stud with 5/8 GWB on each side is 4 ¾” thick. The wall thickness relates to the throat size of the frame or the clear distance between the returns. </a:t>
            </a:r>
          </a:p>
          <a:p>
            <a:r>
              <a:rPr lang="en-US" b="1" dirty="0">
                <a:solidFill>
                  <a:schemeClr val="bg1"/>
                </a:solidFill>
              </a:rPr>
              <a:t>For this wall thickness we would order a 4 7/8 throat which leaves a 1/16” on each side.</a:t>
            </a:r>
          </a:p>
          <a:p>
            <a:r>
              <a:rPr lang="en-US" b="1" dirty="0">
                <a:solidFill>
                  <a:schemeClr val="bg1"/>
                </a:solidFill>
              </a:rPr>
              <a:t>A 6 “ stud with 5/8 GWB on each side would be 7 ¼ </a:t>
            </a:r>
          </a:p>
        </p:txBody>
      </p:sp>
    </p:spTree>
    <p:extLst>
      <p:ext uri="{BB962C8B-B14F-4D97-AF65-F5344CB8AC3E}">
        <p14:creationId xmlns:p14="http://schemas.microsoft.com/office/powerpoint/2010/main" val="110599645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easyhealthydinnerideas.info/wp-content/uploads/2018/12/door-frame-sizes-wood-garage-door-frame-beautiful-door-frames-dimensions-re-mended-standard-steel-door-frame-details-of.jpg">
            <a:extLst>
              <a:ext uri="{FF2B5EF4-FFF2-40B4-BE49-F238E27FC236}">
                <a16:creationId xmlns:a16="http://schemas.microsoft.com/office/drawing/2014/main" id="{62403D74-62F7-470B-9806-DCEE9D1DF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602" y="381000"/>
            <a:ext cx="4580466"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D8F5B1-4E23-4345-8B93-B607D95611AB}"/>
              </a:ext>
            </a:extLst>
          </p:cNvPr>
          <p:cNvSpPr txBox="1"/>
          <p:nvPr/>
        </p:nvSpPr>
        <p:spPr>
          <a:xfrm>
            <a:off x="685800" y="457200"/>
            <a:ext cx="3124200" cy="3970318"/>
          </a:xfrm>
          <a:prstGeom prst="rect">
            <a:avLst/>
          </a:prstGeom>
          <a:noFill/>
        </p:spPr>
        <p:txBody>
          <a:bodyPr wrap="square" rtlCol="0">
            <a:spAutoFit/>
          </a:bodyPr>
          <a:lstStyle/>
          <a:p>
            <a:r>
              <a:rPr lang="en-US" b="1" dirty="0">
                <a:solidFill>
                  <a:schemeClr val="bg1"/>
                </a:solidFill>
              </a:rPr>
              <a:t>Doors frames can be shipped either “KD” knock down or Welded</a:t>
            </a:r>
          </a:p>
          <a:p>
            <a:endParaRPr lang="en-US" b="1" dirty="0">
              <a:solidFill>
                <a:schemeClr val="bg1"/>
              </a:solidFill>
            </a:endParaRPr>
          </a:p>
          <a:p>
            <a:r>
              <a:rPr lang="en-US" b="1" dirty="0">
                <a:solidFill>
                  <a:schemeClr val="bg1"/>
                </a:solidFill>
              </a:rPr>
              <a:t>A door going in a masonry opening needs to have a 4” header. </a:t>
            </a:r>
          </a:p>
          <a:p>
            <a:endParaRPr lang="en-US" b="1" dirty="0">
              <a:solidFill>
                <a:schemeClr val="bg1"/>
              </a:solidFill>
            </a:endParaRPr>
          </a:p>
          <a:p>
            <a:r>
              <a:rPr lang="en-US" b="1" dirty="0">
                <a:solidFill>
                  <a:schemeClr val="bg1"/>
                </a:solidFill>
              </a:rPr>
              <a:t>Masonry coursing is in 8” increments. </a:t>
            </a:r>
          </a:p>
          <a:p>
            <a:r>
              <a:rPr lang="en-US" b="1" dirty="0">
                <a:solidFill>
                  <a:schemeClr val="bg1"/>
                </a:solidFill>
              </a:rPr>
              <a:t>11 8” courses = 88”</a:t>
            </a:r>
          </a:p>
          <a:p>
            <a:r>
              <a:rPr lang="en-US" b="1" dirty="0">
                <a:solidFill>
                  <a:schemeClr val="bg1"/>
                </a:solidFill>
              </a:rPr>
              <a:t>An 84” (7’) door plus 4” = 88”</a:t>
            </a:r>
          </a:p>
          <a:p>
            <a:endParaRPr lang="en-US" b="1" dirty="0">
              <a:solidFill>
                <a:schemeClr val="bg1"/>
              </a:solidFill>
            </a:endParaRPr>
          </a:p>
        </p:txBody>
      </p:sp>
    </p:spTree>
    <p:extLst>
      <p:ext uri="{BB962C8B-B14F-4D97-AF65-F5344CB8AC3E}">
        <p14:creationId xmlns:p14="http://schemas.microsoft.com/office/powerpoint/2010/main" val="133951101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7D4C2-C846-43C4-8A79-7C50E6D2C1E5}"/>
              </a:ext>
            </a:extLst>
          </p:cNvPr>
          <p:cNvSpPr txBox="1"/>
          <p:nvPr/>
        </p:nvSpPr>
        <p:spPr>
          <a:xfrm>
            <a:off x="914400" y="990600"/>
            <a:ext cx="7620000" cy="5078313"/>
          </a:xfrm>
          <a:prstGeom prst="rect">
            <a:avLst/>
          </a:prstGeom>
          <a:noFill/>
        </p:spPr>
        <p:txBody>
          <a:bodyPr wrap="square" rtlCol="0">
            <a:spAutoFit/>
          </a:bodyPr>
          <a:lstStyle/>
          <a:p>
            <a:r>
              <a:rPr lang="en-US" b="1" dirty="0">
                <a:solidFill>
                  <a:schemeClr val="bg1"/>
                </a:solidFill>
              </a:rPr>
              <a:t>On a drawing you may see RO or MO next to the dimension for a door or window opening.</a:t>
            </a:r>
          </a:p>
          <a:p>
            <a:endParaRPr lang="en-US" b="1" dirty="0">
              <a:solidFill>
                <a:schemeClr val="bg1"/>
              </a:solidFill>
            </a:endParaRPr>
          </a:p>
          <a:p>
            <a:r>
              <a:rPr lang="en-US" b="1" dirty="0">
                <a:solidFill>
                  <a:schemeClr val="bg1"/>
                </a:solidFill>
              </a:rPr>
              <a:t>RO = ROUGH OPENING</a:t>
            </a:r>
          </a:p>
          <a:p>
            <a:r>
              <a:rPr lang="en-US" b="1" dirty="0">
                <a:solidFill>
                  <a:schemeClr val="bg1"/>
                </a:solidFill>
              </a:rPr>
              <a:t>MO= MASONRY OPENING</a:t>
            </a:r>
          </a:p>
          <a:p>
            <a:endParaRPr lang="en-US" b="1" dirty="0">
              <a:solidFill>
                <a:schemeClr val="bg1"/>
              </a:solidFill>
            </a:endParaRPr>
          </a:p>
          <a:p>
            <a:r>
              <a:rPr lang="en-US" b="1" dirty="0">
                <a:solidFill>
                  <a:schemeClr val="bg1"/>
                </a:solidFill>
              </a:rPr>
              <a:t>The RO is the dimension that the opening needs to be to fit the frame and is typically 2” larger than the door. A 3070 door in wood or metal framing would have an RO of 3’-2” X 7’-1”.</a:t>
            </a:r>
          </a:p>
          <a:p>
            <a:endParaRPr lang="en-US" b="1" dirty="0">
              <a:solidFill>
                <a:schemeClr val="bg1"/>
              </a:solidFill>
            </a:endParaRPr>
          </a:p>
          <a:p>
            <a:r>
              <a:rPr lang="en-US" b="1" dirty="0">
                <a:solidFill>
                  <a:schemeClr val="bg1"/>
                </a:solidFill>
              </a:rPr>
              <a:t>A welded frame being installed in a framed wall needs to be installed when the framing is being done. A KD frame can be installed after the sheetrock.</a:t>
            </a:r>
          </a:p>
          <a:p>
            <a:endParaRPr lang="en-US" b="1" dirty="0">
              <a:solidFill>
                <a:schemeClr val="bg1"/>
              </a:solidFill>
            </a:endParaRPr>
          </a:p>
          <a:p>
            <a:r>
              <a:rPr lang="en-US" b="1" dirty="0">
                <a:solidFill>
                  <a:schemeClr val="bg1"/>
                </a:solidFill>
              </a:rPr>
              <a:t>The MO is the width of the door plus 4 inches or the width of the overall frame and plus 4 inches at the header. </a:t>
            </a:r>
          </a:p>
          <a:p>
            <a:endParaRPr lang="en-US" b="1" dirty="0">
              <a:solidFill>
                <a:schemeClr val="bg1"/>
              </a:solidFill>
            </a:endParaRPr>
          </a:p>
          <a:p>
            <a:r>
              <a:rPr lang="en-US" b="1" dirty="0">
                <a:solidFill>
                  <a:schemeClr val="bg1"/>
                </a:solidFill>
              </a:rPr>
              <a:t>The MO for a 3070 door would be 3’-4” X 7’-4”</a:t>
            </a:r>
          </a:p>
        </p:txBody>
      </p:sp>
    </p:spTree>
    <p:extLst>
      <p:ext uri="{BB962C8B-B14F-4D97-AF65-F5344CB8AC3E}">
        <p14:creationId xmlns:p14="http://schemas.microsoft.com/office/powerpoint/2010/main" val="210329722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ytimg.com/vi/vWFJ1OK00dU/maxresdefault.jpg">
            <a:extLst>
              <a:ext uri="{FF2B5EF4-FFF2-40B4-BE49-F238E27FC236}">
                <a16:creationId xmlns:a16="http://schemas.microsoft.com/office/drawing/2014/main" id="{571C56F3-F15A-46BC-8116-4B5C681C7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92" y="2348537"/>
            <a:ext cx="7586133"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48183C-50DD-4060-9939-FD5BD0B38BA5}"/>
              </a:ext>
            </a:extLst>
          </p:cNvPr>
          <p:cNvSpPr txBox="1"/>
          <p:nvPr/>
        </p:nvSpPr>
        <p:spPr>
          <a:xfrm>
            <a:off x="685800" y="609600"/>
            <a:ext cx="7543800" cy="3477875"/>
          </a:xfrm>
          <a:prstGeom prst="rect">
            <a:avLst/>
          </a:prstGeom>
          <a:noFill/>
        </p:spPr>
        <p:txBody>
          <a:bodyPr wrap="square" rtlCol="0">
            <a:spAutoFit/>
          </a:bodyPr>
          <a:lstStyle/>
          <a:p>
            <a:r>
              <a:rPr lang="en-US" sz="2000" b="1" dirty="0">
                <a:solidFill>
                  <a:schemeClr val="bg1"/>
                </a:solidFill>
              </a:rPr>
              <a:t>When installing a hollow metal frame in a masonry wall be sure that the frame is plumb, level and square.</a:t>
            </a:r>
          </a:p>
          <a:p>
            <a:endParaRPr lang="en-US" sz="2000" b="1" dirty="0">
              <a:solidFill>
                <a:schemeClr val="bg1"/>
              </a:solidFill>
            </a:endParaRPr>
          </a:p>
          <a:p>
            <a:r>
              <a:rPr lang="en-US" sz="2000" b="1" dirty="0">
                <a:solidFill>
                  <a:schemeClr val="bg1"/>
                </a:solidFill>
              </a:rPr>
              <a:t>Be sure the mason installs spreaders at the bottom and at in the middle of the frame. </a:t>
            </a:r>
          </a:p>
          <a:p>
            <a:endParaRPr lang="en-US" sz="2000" b="1" dirty="0">
              <a:solidFill>
                <a:schemeClr val="bg1"/>
              </a:solidFill>
            </a:endParaRPr>
          </a:p>
          <a:p>
            <a:r>
              <a:rPr lang="en-US" sz="2000" b="1" dirty="0">
                <a:solidFill>
                  <a:schemeClr val="bg1"/>
                </a:solidFill>
              </a:rPr>
              <a:t>Take your 4 foot level and check the frames several times during the installation.</a:t>
            </a:r>
          </a:p>
          <a:p>
            <a:endParaRPr lang="en-US" sz="2000" b="1" dirty="0">
              <a:solidFill>
                <a:schemeClr val="bg1"/>
              </a:solidFill>
            </a:endParaRPr>
          </a:p>
          <a:p>
            <a:r>
              <a:rPr lang="en-US" sz="2000" b="1" dirty="0">
                <a:solidFill>
                  <a:schemeClr val="bg1"/>
                </a:solidFill>
              </a:rPr>
              <a:t>Once the wall is done it’s too late to make corrections or adjustments.</a:t>
            </a:r>
          </a:p>
        </p:txBody>
      </p:sp>
    </p:spTree>
    <p:extLst>
      <p:ext uri="{BB962C8B-B14F-4D97-AF65-F5344CB8AC3E}">
        <p14:creationId xmlns:p14="http://schemas.microsoft.com/office/powerpoint/2010/main" val="215398697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4B25-267E-4EC9-B46D-158127E91A19}"/>
              </a:ext>
            </a:extLst>
          </p:cNvPr>
          <p:cNvSpPr>
            <a:spLocks noGrp="1"/>
          </p:cNvSpPr>
          <p:nvPr>
            <p:ph type="title"/>
          </p:nvPr>
        </p:nvSpPr>
        <p:spPr>
          <a:xfrm>
            <a:off x="152400" y="228600"/>
            <a:ext cx="8839200" cy="1524000"/>
          </a:xfrm>
        </p:spPr>
        <p:txBody>
          <a:bodyPr/>
          <a:lstStyle/>
          <a:p>
            <a:pPr algn="ctr"/>
            <a:r>
              <a:rPr lang="en-US" dirty="0"/>
              <a:t>Sample submittal disclaimer stamp</a:t>
            </a:r>
          </a:p>
        </p:txBody>
      </p:sp>
      <p:pic>
        <p:nvPicPr>
          <p:cNvPr id="2050" name="Picture 2" descr="http://stampshopcentral.com/images/Construction/shopdraw-submittal-review-opt3-subcontractor.png">
            <a:extLst>
              <a:ext uri="{FF2B5EF4-FFF2-40B4-BE49-F238E27FC236}">
                <a16:creationId xmlns:a16="http://schemas.microsoft.com/office/drawing/2014/main" id="{0F0CBFEA-9A97-4473-B84D-2A372CD8C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1547813"/>
            <a:ext cx="5457825"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8570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F4A6A-394D-4336-A17B-44C92C339DA0}"/>
              </a:ext>
            </a:extLst>
          </p:cNvPr>
          <p:cNvSpPr txBox="1"/>
          <p:nvPr/>
        </p:nvSpPr>
        <p:spPr>
          <a:xfrm>
            <a:off x="2743200" y="544909"/>
            <a:ext cx="3495192" cy="646331"/>
          </a:xfrm>
          <a:prstGeom prst="rect">
            <a:avLst/>
          </a:prstGeom>
          <a:noFill/>
        </p:spPr>
        <p:txBody>
          <a:bodyPr wrap="square" rtlCol="0">
            <a:spAutoFit/>
          </a:bodyPr>
          <a:lstStyle/>
          <a:p>
            <a:pPr algn="ctr"/>
            <a:r>
              <a:rPr lang="en-US" dirty="0"/>
              <a:t>Hollow Metal Door Frames Anchoring Options</a:t>
            </a:r>
          </a:p>
        </p:txBody>
      </p:sp>
      <p:pic>
        <p:nvPicPr>
          <p:cNvPr id="8194" name="Picture 2" descr="http://pipag.info/wp-content/uploads/2018/07/door-frame-anchor-metal-door-frame-large-size-of-hollow-metal-door-frame-accessories-and-standard-throat-metal-door-frame-detail-cad-welded-door-frame-anchors-hollow-metal-door-frame-compression-ancho.jpg">
            <a:extLst>
              <a:ext uri="{FF2B5EF4-FFF2-40B4-BE49-F238E27FC236}">
                <a16:creationId xmlns:a16="http://schemas.microsoft.com/office/drawing/2014/main" id="{D5D5761D-8B64-4117-9391-86109F63E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619" y="1447800"/>
            <a:ext cx="6230762" cy="467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5738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578ADA-459C-42AC-9287-646EE3485954}"/>
              </a:ext>
            </a:extLst>
          </p:cNvPr>
          <p:cNvSpPr/>
          <p:nvPr/>
        </p:nvSpPr>
        <p:spPr>
          <a:xfrm>
            <a:off x="685800" y="518994"/>
            <a:ext cx="8001000" cy="2585323"/>
          </a:xfrm>
          <a:prstGeom prst="rect">
            <a:avLst/>
          </a:prstGeom>
        </p:spPr>
        <p:txBody>
          <a:bodyPr wrap="square">
            <a:spAutoFit/>
          </a:bodyPr>
          <a:lstStyle/>
          <a:p>
            <a:r>
              <a:rPr lang="en-US" b="1" dirty="0">
                <a:solidFill>
                  <a:schemeClr val="bg1"/>
                </a:solidFill>
              </a:rPr>
              <a:t>Door handing:</a:t>
            </a:r>
          </a:p>
          <a:p>
            <a:pPr marL="285750" indent="-285750">
              <a:buFont typeface="Arial" panose="020B0604020202020204" pitchFamily="34" charset="0"/>
              <a:buChar char="•"/>
            </a:pPr>
            <a:r>
              <a:rPr lang="en-US" b="1" dirty="0">
                <a:solidFill>
                  <a:schemeClr val="bg1"/>
                </a:solidFill>
              </a:rPr>
              <a:t>Doors are Right Hand, Left Hand, Right Hand Revers and Left Hand Reverse.</a:t>
            </a:r>
          </a:p>
          <a:p>
            <a:pPr marL="285750" indent="-285750">
              <a:buFont typeface="Arial" panose="020B0604020202020204" pitchFamily="34" charset="0"/>
              <a:buChar char="•"/>
            </a:pPr>
            <a:r>
              <a:rPr lang="en-US" b="1" dirty="0">
                <a:solidFill>
                  <a:schemeClr val="bg1"/>
                </a:solidFill>
              </a:rPr>
              <a:t>The revers designation typically refers to exterior doors</a:t>
            </a:r>
          </a:p>
          <a:p>
            <a:pPr marL="285750" indent="-285750">
              <a:buFont typeface="Arial" panose="020B0604020202020204" pitchFamily="34" charset="0"/>
              <a:buChar char="•"/>
            </a:pPr>
            <a:r>
              <a:rPr lang="en-US" b="1" dirty="0">
                <a:solidFill>
                  <a:schemeClr val="bg1"/>
                </a:solidFill>
              </a:rPr>
              <a:t>To determine the handing of an interior door stand with your back to the hinge side of the Jamb. Swing your right or left arm in the direction of the door swing. If your right arm represents door swing it’s a right hand door if your left arm is the door swing it’s a left hand door.</a:t>
            </a:r>
          </a:p>
        </p:txBody>
      </p:sp>
      <p:pic>
        <p:nvPicPr>
          <p:cNvPr id="6146" name="Picture 2" descr="https://idighardware.com/wp-content/uploads/2014/08/Door-Handing-Chart.jpg">
            <a:extLst>
              <a:ext uri="{FF2B5EF4-FFF2-40B4-BE49-F238E27FC236}">
                <a16:creationId xmlns:a16="http://schemas.microsoft.com/office/drawing/2014/main" id="{B2A2895C-73A7-4C11-80BB-E4A55EDC3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276601"/>
            <a:ext cx="5791200" cy="317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8972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ED310-F5D7-4645-A049-B9A33A95C731}"/>
              </a:ext>
            </a:extLst>
          </p:cNvPr>
          <p:cNvSpPr>
            <a:spLocks noGrp="1"/>
          </p:cNvSpPr>
          <p:nvPr>
            <p:ph type="ctrTitle"/>
          </p:nvPr>
        </p:nvSpPr>
        <p:spPr>
          <a:xfrm>
            <a:off x="533400" y="609600"/>
            <a:ext cx="7772400" cy="1828800"/>
          </a:xfrm>
        </p:spPr>
        <p:txBody>
          <a:bodyPr/>
          <a:lstStyle/>
          <a:p>
            <a:r>
              <a:rPr lang="en-US" dirty="0"/>
              <a:t>Hardware Schedules</a:t>
            </a:r>
          </a:p>
        </p:txBody>
      </p:sp>
      <p:sp>
        <p:nvSpPr>
          <p:cNvPr id="3" name="Subtitle 2">
            <a:extLst>
              <a:ext uri="{FF2B5EF4-FFF2-40B4-BE49-F238E27FC236}">
                <a16:creationId xmlns:a16="http://schemas.microsoft.com/office/drawing/2014/main" id="{8EA15693-CA72-4B31-9666-6F282E1FD7D1}"/>
              </a:ext>
            </a:extLst>
          </p:cNvPr>
          <p:cNvSpPr>
            <a:spLocks noGrp="1"/>
          </p:cNvSpPr>
          <p:nvPr>
            <p:ph type="subTitle" idx="1"/>
          </p:nvPr>
        </p:nvSpPr>
        <p:spPr>
          <a:xfrm>
            <a:off x="701166" y="2743200"/>
            <a:ext cx="7772400" cy="3048000"/>
          </a:xfrm>
        </p:spPr>
        <p:txBody>
          <a:bodyPr>
            <a:normAutofit fontScale="92500" lnSpcReduction="10000"/>
          </a:bodyPr>
          <a:lstStyle/>
          <a:p>
            <a:r>
              <a:rPr lang="en-US" dirty="0">
                <a:solidFill>
                  <a:schemeClr val="bg1"/>
                </a:solidFill>
              </a:rPr>
              <a:t>Door Hardware is typically scheduled by Groups or Sets.</a:t>
            </a:r>
          </a:p>
          <a:p>
            <a:endParaRPr lang="en-US" dirty="0">
              <a:solidFill>
                <a:schemeClr val="bg1"/>
              </a:solidFill>
            </a:endParaRPr>
          </a:p>
          <a:p>
            <a:r>
              <a:rPr lang="en-US" dirty="0">
                <a:solidFill>
                  <a:schemeClr val="bg1"/>
                </a:solidFill>
              </a:rPr>
              <a:t>On the door Schedule there will be an entry for hardware </a:t>
            </a:r>
            <a:r>
              <a:rPr lang="en-US" dirty="0" err="1">
                <a:solidFill>
                  <a:schemeClr val="bg1"/>
                </a:solidFill>
              </a:rPr>
              <a:t>groupe</a:t>
            </a:r>
            <a:r>
              <a:rPr lang="en-US" dirty="0">
                <a:solidFill>
                  <a:schemeClr val="bg1"/>
                </a:solidFill>
              </a:rPr>
              <a:t> or set.</a:t>
            </a:r>
          </a:p>
          <a:p>
            <a:endParaRPr lang="en-US" dirty="0"/>
          </a:p>
          <a:p>
            <a:r>
              <a:rPr lang="en-US" dirty="0"/>
              <a:t>Refer to the specifications under Division 8 for Door Hardware.</a:t>
            </a:r>
          </a:p>
          <a:p>
            <a:endParaRPr lang="en-US" dirty="0"/>
          </a:p>
          <a:p>
            <a:r>
              <a:rPr lang="en-US" dirty="0">
                <a:hlinkClick r:id="rId3"/>
              </a:rPr>
              <a:t>https://productmasterspec.com/door_specifications/3</a:t>
            </a:r>
            <a:endParaRPr lang="en-US" dirty="0"/>
          </a:p>
        </p:txBody>
      </p:sp>
    </p:spTree>
    <p:extLst>
      <p:ext uri="{BB962C8B-B14F-4D97-AF65-F5344CB8AC3E}">
        <p14:creationId xmlns:p14="http://schemas.microsoft.com/office/powerpoint/2010/main" val="80820910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ltsdrafting.com/wp-content/gallery/sample-images/sample-1_2.gif">
            <a:extLst>
              <a:ext uri="{FF2B5EF4-FFF2-40B4-BE49-F238E27FC236}">
                <a16:creationId xmlns:a16="http://schemas.microsoft.com/office/drawing/2014/main" id="{F8A20362-2AB8-44B3-B6E6-4A1E7ED21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077200" cy="539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3363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16AB-39CC-4715-93CC-CDC18EEC75C1}"/>
              </a:ext>
            </a:extLst>
          </p:cNvPr>
          <p:cNvSpPr>
            <a:spLocks noGrp="1"/>
          </p:cNvSpPr>
          <p:nvPr>
            <p:ph type="title"/>
          </p:nvPr>
        </p:nvSpPr>
        <p:spPr/>
        <p:txBody>
          <a:bodyPr/>
          <a:lstStyle/>
          <a:p>
            <a:r>
              <a:rPr lang="en-US" dirty="0"/>
              <a:t>Room Finish Schedule</a:t>
            </a:r>
          </a:p>
        </p:txBody>
      </p:sp>
      <p:sp>
        <p:nvSpPr>
          <p:cNvPr id="3" name="Text Placeholder 2">
            <a:extLst>
              <a:ext uri="{FF2B5EF4-FFF2-40B4-BE49-F238E27FC236}">
                <a16:creationId xmlns:a16="http://schemas.microsoft.com/office/drawing/2014/main" id="{1C28C151-5249-4CA6-BD1A-D6D3775D3E7A}"/>
              </a:ext>
            </a:extLst>
          </p:cNvPr>
          <p:cNvSpPr>
            <a:spLocks noGrp="1"/>
          </p:cNvSpPr>
          <p:nvPr>
            <p:ph type="body" sz="quarter" idx="14"/>
          </p:nvPr>
        </p:nvSpPr>
        <p:spPr>
          <a:xfrm>
            <a:off x="503238" y="1905000"/>
            <a:ext cx="7954962" cy="3505200"/>
          </a:xfrm>
        </p:spPr>
        <p:txBody>
          <a:bodyPr>
            <a:normAutofit fontScale="92500" lnSpcReduction="20000"/>
          </a:bodyPr>
          <a:lstStyle/>
          <a:p>
            <a:r>
              <a:rPr lang="en-US" b="1" dirty="0">
                <a:solidFill>
                  <a:schemeClr val="bg1"/>
                </a:solidFill>
              </a:rPr>
              <a:t>The room finish schedule gives you the:</a:t>
            </a:r>
          </a:p>
          <a:p>
            <a:pPr marL="342900" indent="-342900">
              <a:buFont typeface="Arial" panose="020B0604020202020204" pitchFamily="34" charset="0"/>
              <a:buChar char="•"/>
            </a:pPr>
            <a:r>
              <a:rPr lang="en-US" b="1" dirty="0">
                <a:solidFill>
                  <a:schemeClr val="bg1"/>
                </a:solidFill>
              </a:rPr>
              <a:t>Room number or name</a:t>
            </a:r>
          </a:p>
          <a:p>
            <a:pPr marL="342900" indent="-342900">
              <a:buFont typeface="Arial" panose="020B0604020202020204" pitchFamily="34" charset="0"/>
              <a:buChar char="•"/>
            </a:pPr>
            <a:r>
              <a:rPr lang="en-US" b="1" dirty="0">
                <a:solidFill>
                  <a:schemeClr val="bg1"/>
                </a:solidFill>
              </a:rPr>
              <a:t>Material Key</a:t>
            </a:r>
          </a:p>
          <a:p>
            <a:pPr marL="342900" indent="-342900">
              <a:buFont typeface="Arial" panose="020B0604020202020204" pitchFamily="34" charset="0"/>
              <a:buChar char="•"/>
            </a:pPr>
            <a:r>
              <a:rPr lang="en-US" b="1" dirty="0">
                <a:solidFill>
                  <a:schemeClr val="bg1"/>
                </a:solidFill>
              </a:rPr>
              <a:t>Manufacturer </a:t>
            </a:r>
          </a:p>
          <a:p>
            <a:pPr marL="342900" indent="-342900">
              <a:buFont typeface="Arial" panose="020B0604020202020204" pitchFamily="34" charset="0"/>
              <a:buChar char="•"/>
            </a:pPr>
            <a:r>
              <a:rPr lang="en-US" b="1" dirty="0">
                <a:solidFill>
                  <a:schemeClr val="bg1"/>
                </a:solidFill>
              </a:rPr>
              <a:t>Finish</a:t>
            </a:r>
          </a:p>
          <a:p>
            <a:pPr marL="342900" indent="-342900">
              <a:buFont typeface="Arial" panose="020B0604020202020204" pitchFamily="34" charset="0"/>
              <a:buChar char="•"/>
            </a:pPr>
            <a:r>
              <a:rPr lang="en-US" b="1" dirty="0">
                <a:solidFill>
                  <a:schemeClr val="bg1"/>
                </a:solidFill>
              </a:rPr>
              <a:t>Color</a:t>
            </a:r>
          </a:p>
          <a:p>
            <a:pPr marL="342900" indent="-342900">
              <a:buFont typeface="Arial" panose="020B0604020202020204" pitchFamily="34" charset="0"/>
              <a:buChar char="•"/>
            </a:pPr>
            <a:r>
              <a:rPr lang="en-US" b="1" dirty="0">
                <a:solidFill>
                  <a:schemeClr val="bg1"/>
                </a:solidFill>
              </a:rPr>
              <a:t>Location</a:t>
            </a:r>
          </a:p>
          <a:p>
            <a:pPr marL="342900" indent="-342900">
              <a:buFont typeface="Arial" panose="020B0604020202020204" pitchFamily="34" charset="0"/>
              <a:buChar char="•"/>
            </a:pPr>
            <a:endParaRPr lang="en-US" b="1" dirty="0">
              <a:solidFill>
                <a:schemeClr val="bg1"/>
              </a:solidFill>
            </a:endParaRPr>
          </a:p>
          <a:p>
            <a:pPr marL="342900" indent="-342900">
              <a:buFont typeface="Arial" panose="020B0604020202020204" pitchFamily="34" charset="0"/>
              <a:buChar char="•"/>
            </a:pPr>
            <a:r>
              <a:rPr lang="en-US" b="1" dirty="0">
                <a:solidFill>
                  <a:schemeClr val="tx1"/>
                </a:solidFill>
                <a:hlinkClick r:id="rId3">
                  <a:extLst>
                    <a:ext uri="{A12FA001-AC4F-418D-AE19-62706E023703}">
                      <ahyp:hlinkClr xmlns:ahyp="http://schemas.microsoft.com/office/drawing/2018/hyperlinkcolor" val="tx"/>
                    </a:ext>
                  </a:extLst>
                </a:hlinkClick>
              </a:rPr>
              <a:t>https://productmasterspec.com/construction_specifications?view=10&amp;bim=1&amp;catalog=1</a:t>
            </a:r>
            <a:endParaRPr lang="en-US" b="1" dirty="0">
              <a:solidFill>
                <a:schemeClr val="tx1"/>
              </a:solidFill>
            </a:endParaRPr>
          </a:p>
        </p:txBody>
      </p:sp>
    </p:spTree>
    <p:extLst>
      <p:ext uri="{BB962C8B-B14F-4D97-AF65-F5344CB8AC3E}">
        <p14:creationId xmlns:p14="http://schemas.microsoft.com/office/powerpoint/2010/main" val="368567439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70D8E-893F-4AE8-AC6E-2377042481D4}"/>
              </a:ext>
            </a:extLst>
          </p:cNvPr>
          <p:cNvPicPr>
            <a:picLocks noChangeAspect="1"/>
          </p:cNvPicPr>
          <p:nvPr/>
        </p:nvPicPr>
        <p:blipFill>
          <a:blip r:embed="rId3"/>
          <a:stretch>
            <a:fillRect/>
          </a:stretch>
        </p:blipFill>
        <p:spPr>
          <a:xfrm>
            <a:off x="532614" y="914400"/>
            <a:ext cx="8382000" cy="3537950"/>
          </a:xfrm>
          <a:prstGeom prst="rect">
            <a:avLst/>
          </a:prstGeom>
        </p:spPr>
      </p:pic>
      <p:pic>
        <p:nvPicPr>
          <p:cNvPr id="3" name="Picture 2">
            <a:extLst>
              <a:ext uri="{FF2B5EF4-FFF2-40B4-BE49-F238E27FC236}">
                <a16:creationId xmlns:a16="http://schemas.microsoft.com/office/drawing/2014/main" id="{47760809-F66E-4D4F-93B1-0EBE4139759F}"/>
              </a:ext>
            </a:extLst>
          </p:cNvPr>
          <p:cNvPicPr>
            <a:picLocks noChangeAspect="1"/>
          </p:cNvPicPr>
          <p:nvPr/>
        </p:nvPicPr>
        <p:blipFill>
          <a:blip r:embed="rId4"/>
          <a:stretch>
            <a:fillRect/>
          </a:stretch>
        </p:blipFill>
        <p:spPr>
          <a:xfrm>
            <a:off x="532614" y="4648200"/>
            <a:ext cx="5783100" cy="1914267"/>
          </a:xfrm>
          <a:prstGeom prst="rect">
            <a:avLst/>
          </a:prstGeom>
        </p:spPr>
      </p:pic>
      <p:sp>
        <p:nvSpPr>
          <p:cNvPr id="4" name="TextBox 3">
            <a:extLst>
              <a:ext uri="{FF2B5EF4-FFF2-40B4-BE49-F238E27FC236}">
                <a16:creationId xmlns:a16="http://schemas.microsoft.com/office/drawing/2014/main" id="{98C75B54-99C9-4877-9C59-45D2C475783F}"/>
              </a:ext>
            </a:extLst>
          </p:cNvPr>
          <p:cNvSpPr txBox="1"/>
          <p:nvPr/>
        </p:nvSpPr>
        <p:spPr>
          <a:xfrm>
            <a:off x="609600" y="304800"/>
            <a:ext cx="8077200" cy="369332"/>
          </a:xfrm>
          <a:prstGeom prst="rect">
            <a:avLst/>
          </a:prstGeom>
          <a:noFill/>
        </p:spPr>
        <p:txBody>
          <a:bodyPr wrap="square" rtlCol="0">
            <a:spAutoFit/>
          </a:bodyPr>
          <a:lstStyle/>
          <a:p>
            <a:pPr algn="ctr"/>
            <a:r>
              <a:rPr lang="en-US" dirty="0"/>
              <a:t>Sample Room Finish Schedule</a:t>
            </a:r>
          </a:p>
        </p:txBody>
      </p:sp>
    </p:spTree>
    <p:extLst>
      <p:ext uri="{BB962C8B-B14F-4D97-AF65-F5344CB8AC3E}">
        <p14:creationId xmlns:p14="http://schemas.microsoft.com/office/powerpoint/2010/main" val="392823532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5" name="type.wav"/>
          </p:stSnd>
        </p:sndAc>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B7C6E7-6EDF-4782-8D38-E2DC02A8980E}"/>
              </a:ext>
            </a:extLst>
          </p:cNvPr>
          <p:cNvSpPr txBox="1"/>
          <p:nvPr/>
        </p:nvSpPr>
        <p:spPr>
          <a:xfrm>
            <a:off x="533400" y="381000"/>
            <a:ext cx="7696200" cy="1138773"/>
          </a:xfrm>
          <a:prstGeom prst="rect">
            <a:avLst/>
          </a:prstGeom>
          <a:noFill/>
        </p:spPr>
        <p:txBody>
          <a:bodyPr wrap="square" rtlCol="0">
            <a:spAutoFit/>
          </a:bodyPr>
          <a:lstStyle/>
          <a:p>
            <a:pPr algn="ctr"/>
            <a:r>
              <a:rPr lang="en-US" sz="3200" dirty="0"/>
              <a:t>Equipment or Furnishings Schedules</a:t>
            </a:r>
          </a:p>
          <a:p>
            <a:endParaRPr lang="en-US" dirty="0"/>
          </a:p>
          <a:p>
            <a:endParaRPr lang="en-US" dirty="0"/>
          </a:p>
        </p:txBody>
      </p:sp>
      <p:sp>
        <p:nvSpPr>
          <p:cNvPr id="3" name="TextBox 2">
            <a:extLst>
              <a:ext uri="{FF2B5EF4-FFF2-40B4-BE49-F238E27FC236}">
                <a16:creationId xmlns:a16="http://schemas.microsoft.com/office/drawing/2014/main" id="{57AE627E-6572-4901-89C0-A32BED944E18}"/>
              </a:ext>
            </a:extLst>
          </p:cNvPr>
          <p:cNvSpPr txBox="1"/>
          <p:nvPr/>
        </p:nvSpPr>
        <p:spPr>
          <a:xfrm>
            <a:off x="838200" y="1828800"/>
            <a:ext cx="7467600" cy="3416320"/>
          </a:xfrm>
          <a:prstGeom prst="rect">
            <a:avLst/>
          </a:prstGeom>
          <a:noFill/>
        </p:spPr>
        <p:txBody>
          <a:bodyPr wrap="square" rtlCol="0">
            <a:spAutoFit/>
          </a:bodyPr>
          <a:lstStyle/>
          <a:p>
            <a:r>
              <a:rPr lang="en-US" sz="2400" b="1" dirty="0">
                <a:solidFill>
                  <a:schemeClr val="bg1"/>
                </a:solidFill>
              </a:rPr>
              <a:t>Some project will have equipment or furniture schedule</a:t>
            </a:r>
          </a:p>
          <a:p>
            <a:pPr marL="285750" indent="-285750">
              <a:buFont typeface="Arial" panose="020B0604020202020204" pitchFamily="34" charset="0"/>
              <a:buChar char="•"/>
            </a:pPr>
            <a:r>
              <a:rPr lang="en-US" sz="2400" b="1" dirty="0">
                <a:solidFill>
                  <a:schemeClr val="bg1"/>
                </a:solidFill>
              </a:rPr>
              <a:t>Restaurants especially will have equipment schedules</a:t>
            </a:r>
          </a:p>
          <a:p>
            <a:pPr marL="285750" indent="-285750">
              <a:buFont typeface="Arial" panose="020B0604020202020204" pitchFamily="34" charset="0"/>
              <a:buChar char="•"/>
            </a:pPr>
            <a:r>
              <a:rPr lang="en-US" sz="2400" b="1" dirty="0">
                <a:solidFill>
                  <a:schemeClr val="bg1"/>
                </a:solidFill>
              </a:rPr>
              <a:t>You should have in the field cut sheets for every piece of equipment being installed</a:t>
            </a:r>
          </a:p>
          <a:p>
            <a:pPr marL="285750" indent="-285750">
              <a:buFont typeface="Arial" panose="020B0604020202020204" pitchFamily="34" charset="0"/>
              <a:buChar char="•"/>
            </a:pPr>
            <a:r>
              <a:rPr lang="en-US" sz="2400" b="1" dirty="0">
                <a:solidFill>
                  <a:schemeClr val="bg1"/>
                </a:solidFill>
              </a:rPr>
              <a:t>Coordinate the cut sheets with the dimensions on the drawings</a:t>
            </a:r>
          </a:p>
          <a:p>
            <a:pPr marL="742950" lvl="1" indent="-285750">
              <a:buFont typeface="Arial" panose="020B0604020202020204" pitchFamily="34" charset="0"/>
              <a:buChar char="•"/>
            </a:pPr>
            <a:r>
              <a:rPr lang="en-US" sz="2400" b="1" dirty="0">
                <a:solidFill>
                  <a:schemeClr val="bg1"/>
                </a:solidFill>
              </a:rPr>
              <a:t>Make sure everything will fit</a:t>
            </a:r>
          </a:p>
        </p:txBody>
      </p:sp>
    </p:spTree>
    <p:extLst>
      <p:ext uri="{BB962C8B-B14F-4D97-AF65-F5344CB8AC3E}">
        <p14:creationId xmlns:p14="http://schemas.microsoft.com/office/powerpoint/2010/main" val="386199446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7E264-C1BB-4A3F-9EC2-9E32425C0E4E}"/>
              </a:ext>
            </a:extLst>
          </p:cNvPr>
          <p:cNvPicPr>
            <a:picLocks noChangeAspect="1"/>
          </p:cNvPicPr>
          <p:nvPr/>
        </p:nvPicPr>
        <p:blipFill>
          <a:blip r:embed="rId3"/>
          <a:stretch>
            <a:fillRect/>
          </a:stretch>
        </p:blipFill>
        <p:spPr>
          <a:xfrm>
            <a:off x="411750" y="1143000"/>
            <a:ext cx="8320502" cy="4572000"/>
          </a:xfrm>
          <a:prstGeom prst="rect">
            <a:avLst/>
          </a:prstGeom>
        </p:spPr>
      </p:pic>
    </p:spTree>
    <p:extLst>
      <p:ext uri="{BB962C8B-B14F-4D97-AF65-F5344CB8AC3E}">
        <p14:creationId xmlns:p14="http://schemas.microsoft.com/office/powerpoint/2010/main" val="21086271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8464EB-08AD-43CC-9B07-3DDBA8AAC872}"/>
              </a:ext>
            </a:extLst>
          </p:cNvPr>
          <p:cNvPicPr>
            <a:picLocks noChangeAspect="1"/>
          </p:cNvPicPr>
          <p:nvPr/>
        </p:nvPicPr>
        <p:blipFill>
          <a:blip r:embed="rId3"/>
          <a:stretch>
            <a:fillRect/>
          </a:stretch>
        </p:blipFill>
        <p:spPr>
          <a:xfrm>
            <a:off x="291150" y="990600"/>
            <a:ext cx="8427923" cy="4800600"/>
          </a:xfrm>
          <a:prstGeom prst="rect">
            <a:avLst/>
          </a:prstGeom>
        </p:spPr>
      </p:pic>
    </p:spTree>
    <p:extLst>
      <p:ext uri="{BB962C8B-B14F-4D97-AF65-F5344CB8AC3E}">
        <p14:creationId xmlns:p14="http://schemas.microsoft.com/office/powerpoint/2010/main" val="421132845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Summary</a:t>
            </a:r>
          </a:p>
        </p:txBody>
      </p:sp>
      <p:sp>
        <p:nvSpPr>
          <p:cNvPr id="3" name="Rectangle 2"/>
          <p:cNvSpPr>
            <a:spLocks noGrp="1"/>
          </p:cNvSpPr>
          <p:nvPr>
            <p:ph type="body" sz="quarter" idx="14"/>
          </p:nvPr>
        </p:nvSpPr>
        <p:spPr>
          <a:xfrm>
            <a:off x="502920" y="2133600"/>
            <a:ext cx="7954962" cy="3124201"/>
          </a:xfrm>
        </p:spPr>
        <p:txBody>
          <a:bodyPr>
            <a:normAutofit fontScale="92500" lnSpcReduction="20000"/>
          </a:bodyPr>
          <a:lstStyle/>
          <a:p>
            <a:r>
              <a:rPr lang="en-US" b="1" dirty="0">
                <a:solidFill>
                  <a:schemeClr val="bg1"/>
                </a:solidFill>
              </a:rPr>
              <a:t>This session covered:</a:t>
            </a:r>
          </a:p>
          <a:p>
            <a:pPr marL="342900" indent="-342900">
              <a:buFont typeface="Arial" panose="020B0604020202020204" pitchFamily="34" charset="0"/>
              <a:buChar char="•"/>
            </a:pPr>
            <a:r>
              <a:rPr lang="en-US" b="1" dirty="0">
                <a:solidFill>
                  <a:schemeClr val="bg1"/>
                </a:solidFill>
              </a:rPr>
              <a:t>Architectural drawings</a:t>
            </a:r>
          </a:p>
          <a:p>
            <a:pPr marL="342900" indent="-342900">
              <a:buFont typeface="Arial" panose="020B0604020202020204" pitchFamily="34" charset="0"/>
              <a:buChar char="•"/>
            </a:pPr>
            <a:r>
              <a:rPr lang="en-US" b="1" dirty="0">
                <a:solidFill>
                  <a:schemeClr val="bg1"/>
                </a:solidFill>
              </a:rPr>
              <a:t>Important information found on certain drawing</a:t>
            </a:r>
          </a:p>
          <a:p>
            <a:pPr marL="342900" indent="-342900">
              <a:buFont typeface="Arial" panose="020B0604020202020204" pitchFamily="34" charset="0"/>
              <a:buChar char="•"/>
            </a:pPr>
            <a:r>
              <a:rPr lang="en-US" b="1" dirty="0">
                <a:solidFill>
                  <a:schemeClr val="bg1"/>
                </a:solidFill>
              </a:rPr>
              <a:t>Scales</a:t>
            </a:r>
          </a:p>
          <a:p>
            <a:pPr marL="342900" indent="-342900">
              <a:buFont typeface="Arial" panose="020B0604020202020204" pitchFamily="34" charset="0"/>
              <a:buChar char="•"/>
            </a:pPr>
            <a:r>
              <a:rPr lang="en-US" b="1" dirty="0">
                <a:solidFill>
                  <a:schemeClr val="bg1"/>
                </a:solidFill>
              </a:rPr>
              <a:t>Abbreviations </a:t>
            </a:r>
          </a:p>
          <a:p>
            <a:pPr marL="342900" indent="-342900">
              <a:buFont typeface="Arial" panose="020B0604020202020204" pitchFamily="34" charset="0"/>
              <a:buChar char="•"/>
            </a:pPr>
            <a:r>
              <a:rPr lang="en-US" b="1" dirty="0">
                <a:solidFill>
                  <a:schemeClr val="bg1"/>
                </a:solidFill>
              </a:rPr>
              <a:t>Reading dimensions</a:t>
            </a:r>
          </a:p>
          <a:p>
            <a:pPr marL="342900" indent="-342900">
              <a:buFont typeface="Arial" panose="020B0604020202020204" pitchFamily="34" charset="0"/>
              <a:buChar char="•"/>
            </a:pPr>
            <a:r>
              <a:rPr lang="en-US" b="1" dirty="0">
                <a:solidFill>
                  <a:schemeClr val="bg1"/>
                </a:solidFill>
              </a:rPr>
              <a:t>Schedules</a:t>
            </a:r>
          </a:p>
          <a:p>
            <a:pPr marL="342900" indent="-342900">
              <a:buFont typeface="Arial" panose="020B0604020202020204" pitchFamily="34" charset="0"/>
              <a:buChar char="•"/>
            </a:pPr>
            <a:r>
              <a:rPr lang="en-US" b="1" dirty="0">
                <a:solidFill>
                  <a:schemeClr val="bg1"/>
                </a:solidFill>
              </a:rPr>
              <a:t>Structural Drawings</a:t>
            </a:r>
          </a:p>
          <a:p>
            <a:pPr marL="342900" indent="-342900">
              <a:buFont typeface="Arial" panose="020B0604020202020204" pitchFamily="34" charset="0"/>
              <a:buChar char="•"/>
            </a:pPr>
            <a:endParaRPr lang="en-US" dirty="0"/>
          </a:p>
          <a:p>
            <a:endParaRPr lang="en-US" sz="1100" dirty="0"/>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4" name="typ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4" name="Straight Connector 103">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581127" y="91545"/>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26868"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01877" y="32278"/>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84069" y="609601"/>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14" name="Rectangle 113">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1702A6-0300-42B7-946F-A594BD6BD51D}"/>
              </a:ext>
            </a:extLst>
          </p:cNvPr>
          <p:cNvSpPr>
            <a:spLocks noGrp="1"/>
          </p:cNvSpPr>
          <p:nvPr>
            <p:ph type="title"/>
          </p:nvPr>
        </p:nvSpPr>
        <p:spPr>
          <a:xfrm>
            <a:off x="5649532" y="628617"/>
            <a:ext cx="2978927" cy="3028983"/>
          </a:xfrm>
        </p:spPr>
        <p:txBody>
          <a:bodyPr vert="horz" lIns="91440" tIns="45720" rIns="91440" bIns="45720" rtlCol="0" anchor="b">
            <a:normAutofit/>
          </a:bodyPr>
          <a:lstStyle/>
          <a:p>
            <a:pPr>
              <a:lnSpc>
                <a:spcPct val="90000"/>
              </a:lnSpc>
            </a:pPr>
            <a:r>
              <a:rPr lang="en-US" sz="3400">
                <a:solidFill>
                  <a:srgbClr val="FFFFFF"/>
                </a:solidFill>
              </a:rPr>
              <a:t>This is the contract drawing for a pilot truck care service pit</a:t>
            </a:r>
          </a:p>
        </p:txBody>
      </p:sp>
      <p:sp useBgFill="1">
        <p:nvSpPr>
          <p:cNvPr id="116"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814083"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28A9E3-5D30-4A06-93DC-58B5B9773239}"/>
              </a:ext>
            </a:extLst>
          </p:cNvPr>
          <p:cNvPicPr>
            <a:picLocks noChangeAspect="1"/>
          </p:cNvPicPr>
          <p:nvPr/>
        </p:nvPicPr>
        <p:blipFill>
          <a:blip r:embed="rId3"/>
          <a:stretch>
            <a:fillRect/>
          </a:stretch>
        </p:blipFill>
        <p:spPr>
          <a:xfrm>
            <a:off x="825912" y="838200"/>
            <a:ext cx="4370548" cy="4648200"/>
          </a:xfrm>
          <a:prstGeom prst="rect">
            <a:avLst/>
          </a:prstGeom>
        </p:spPr>
      </p:pic>
      <p:grpSp>
        <p:nvGrpSpPr>
          <p:cNvPr id="118" name="Group 117">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19" name="Straight Connector 118">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71154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a:t>More information</a:t>
            </a:r>
          </a:p>
        </p:txBody>
      </p:sp>
      <p:sp>
        <p:nvSpPr>
          <p:cNvPr id="3" name="Rectangle 2"/>
          <p:cNvSpPr>
            <a:spLocks noGrp="1"/>
          </p:cNvSpPr>
          <p:nvPr>
            <p:ph type="body" sz="quarter" idx="14"/>
          </p:nvPr>
        </p:nvSpPr>
        <p:spPr>
          <a:xfrm>
            <a:off x="503238" y="1905000"/>
            <a:ext cx="8031162" cy="2971800"/>
          </a:xfrm>
        </p:spPr>
        <p:txBody>
          <a:bodyPr>
            <a:normAutofit/>
          </a:bodyPr>
          <a:lstStyle/>
          <a:p>
            <a:r>
              <a:rPr lang="en-US" b="1" dirty="0">
                <a:solidFill>
                  <a:schemeClr val="bg1"/>
                </a:solidFill>
              </a:rPr>
              <a:t>We will have more training sessions to cover:</a:t>
            </a:r>
          </a:p>
          <a:p>
            <a:pPr marL="342900" indent="-342900">
              <a:buFont typeface="Arial" panose="020B0604020202020204" pitchFamily="34" charset="0"/>
              <a:buChar char="•"/>
            </a:pPr>
            <a:r>
              <a:rPr lang="en-US" b="1" dirty="0">
                <a:solidFill>
                  <a:schemeClr val="bg1"/>
                </a:solidFill>
              </a:rPr>
              <a:t>Mechanical</a:t>
            </a:r>
          </a:p>
          <a:p>
            <a:pPr marL="342900" indent="-342900">
              <a:buFont typeface="Arial" panose="020B0604020202020204" pitchFamily="34" charset="0"/>
              <a:buChar char="•"/>
            </a:pPr>
            <a:r>
              <a:rPr lang="en-US" b="1" dirty="0">
                <a:solidFill>
                  <a:schemeClr val="bg1"/>
                </a:solidFill>
              </a:rPr>
              <a:t>Electrical </a:t>
            </a:r>
          </a:p>
          <a:p>
            <a:pPr marL="342900" indent="-342900">
              <a:buFont typeface="Arial" panose="020B0604020202020204" pitchFamily="34" charset="0"/>
              <a:buChar char="•"/>
            </a:pPr>
            <a:r>
              <a:rPr lang="en-US" b="1" dirty="0">
                <a:solidFill>
                  <a:schemeClr val="bg1"/>
                </a:solidFill>
              </a:rPr>
              <a:t>Plumbing</a:t>
            </a:r>
          </a:p>
          <a:p>
            <a:pPr marL="342900" indent="-342900">
              <a:buFont typeface="Arial" panose="020B0604020202020204" pitchFamily="34" charset="0"/>
              <a:buChar char="•"/>
            </a:pPr>
            <a:r>
              <a:rPr lang="en-US" b="1" dirty="0">
                <a:solidFill>
                  <a:schemeClr val="bg1"/>
                </a:solidFill>
              </a:rPr>
              <a:t>Structural Steel</a:t>
            </a:r>
          </a:p>
          <a:p>
            <a:pPr marL="342900" indent="-342900">
              <a:buFont typeface="Arial" panose="020B0604020202020204" pitchFamily="34" charset="0"/>
              <a:buChar char="•"/>
            </a:pPr>
            <a:r>
              <a:rPr lang="en-US" b="1" dirty="0">
                <a:solidFill>
                  <a:schemeClr val="bg1"/>
                </a:solidFill>
              </a:rPr>
              <a:t>Civil</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type.wav"/>
          </p:stSnd>
        </p:sndAc>
      </p:transition>
    </mc:Choice>
    <mc:Fallback xmlns="">
      <p:transition spd="slow">
        <p:circle/>
        <p:sndAc>
          <p:stSnd>
            <p:snd r:embed="rId4" name="typ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6000">
              <a:schemeClr val="bg2">
                <a:tint val="97000"/>
                <a:hueMod val="92000"/>
                <a:satMod val="169000"/>
                <a:lumMod val="164000"/>
              </a:schemeClr>
            </a:gs>
            <a:gs pos="79000">
              <a:schemeClr val="bg2">
                <a:shade val="96000"/>
                <a:satMod val="120000"/>
                <a:lumMod val="90000"/>
                <a:alpha val="84000"/>
              </a:schemeClr>
            </a:gs>
          </a:gsLst>
          <a:lin ang="6120000" scaled="1"/>
        </a:gradFill>
        <a:effectLst/>
      </p:bgPr>
    </p:bg>
    <p:spTree>
      <p:nvGrpSpPr>
        <p:cNvPr id="1" name=""/>
        <p:cNvGrpSpPr/>
        <p:nvPr/>
      </p:nvGrpSpPr>
      <p:grpSpPr>
        <a:xfrm>
          <a:off x="0" y="0"/>
          <a:ext cx="0" cy="0"/>
          <a:chOff x="0" y="0"/>
          <a:chExt cx="0" cy="0"/>
        </a:xfrm>
      </p:grpSpPr>
      <p:grpSp>
        <p:nvGrpSpPr>
          <p:cNvPr id="23" name="Group 7">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9" name="Straight Connector 8">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4" name="Rectangle 14">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171" y="620722"/>
            <a:ext cx="8201658"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07351C-AB18-4E1F-BD22-E99AA239431A}"/>
              </a:ext>
            </a:extLst>
          </p:cNvPr>
          <p:cNvSpPr txBox="1"/>
          <p:nvPr/>
        </p:nvSpPr>
        <p:spPr>
          <a:xfrm>
            <a:off x="1311205" y="70871"/>
            <a:ext cx="6550191" cy="369332"/>
          </a:xfrm>
          <a:prstGeom prst="rect">
            <a:avLst/>
          </a:prstGeom>
          <a:noFill/>
        </p:spPr>
        <p:txBody>
          <a:bodyPr wrap="none" rtlCol="0">
            <a:spAutoFit/>
          </a:bodyPr>
          <a:lstStyle/>
          <a:p>
            <a:r>
              <a:rPr lang="en-US" dirty="0">
                <a:solidFill>
                  <a:schemeClr val="bg1"/>
                </a:solidFill>
              </a:rPr>
              <a:t>This is a typical rebar shop drawing for a Pilot Truck Care</a:t>
            </a:r>
            <a:r>
              <a:rPr lang="en-US" dirty="0"/>
              <a:t>. </a:t>
            </a:r>
          </a:p>
        </p:txBody>
      </p:sp>
      <p:sp>
        <p:nvSpPr>
          <p:cNvPr id="5" name="TextBox 4">
            <a:extLst>
              <a:ext uri="{FF2B5EF4-FFF2-40B4-BE49-F238E27FC236}">
                <a16:creationId xmlns:a16="http://schemas.microsoft.com/office/drawing/2014/main" id="{F0F3562D-067C-44FE-B5AC-88BE657101F6}"/>
              </a:ext>
            </a:extLst>
          </p:cNvPr>
          <p:cNvSpPr txBox="1"/>
          <p:nvPr/>
        </p:nvSpPr>
        <p:spPr>
          <a:xfrm>
            <a:off x="563988" y="4965691"/>
            <a:ext cx="8254183" cy="646331"/>
          </a:xfrm>
          <a:prstGeom prst="rect">
            <a:avLst/>
          </a:prstGeom>
          <a:noFill/>
        </p:spPr>
        <p:txBody>
          <a:bodyPr wrap="none" rtlCol="0">
            <a:spAutoFit/>
          </a:bodyPr>
          <a:lstStyle/>
          <a:p>
            <a:r>
              <a:rPr lang="en-US" dirty="0">
                <a:solidFill>
                  <a:schemeClr val="bg1"/>
                </a:solidFill>
              </a:rPr>
              <a:t>Note the details and dimensions are more defined on the shop drawing </a:t>
            </a:r>
          </a:p>
          <a:p>
            <a:r>
              <a:rPr lang="en-US" dirty="0">
                <a:solidFill>
                  <a:schemeClr val="bg1"/>
                </a:solidFill>
              </a:rPr>
              <a:t>But some dimension need to come from the contract drawings as well</a:t>
            </a:r>
            <a:endParaRPr lang="en-US" dirty="0"/>
          </a:p>
        </p:txBody>
      </p:sp>
      <p:pic>
        <p:nvPicPr>
          <p:cNvPr id="6" name="Picture 5">
            <a:extLst>
              <a:ext uri="{FF2B5EF4-FFF2-40B4-BE49-F238E27FC236}">
                <a16:creationId xmlns:a16="http://schemas.microsoft.com/office/drawing/2014/main" id="{96A4DFE2-75AE-476E-AA88-ECB396993A9D}"/>
              </a:ext>
            </a:extLst>
          </p:cNvPr>
          <p:cNvPicPr>
            <a:picLocks noChangeAspect="1"/>
          </p:cNvPicPr>
          <p:nvPr/>
        </p:nvPicPr>
        <p:blipFill>
          <a:blip r:embed="rId3"/>
          <a:stretch>
            <a:fillRect/>
          </a:stretch>
        </p:blipFill>
        <p:spPr>
          <a:xfrm>
            <a:off x="788949" y="932860"/>
            <a:ext cx="7741559" cy="3943939"/>
          </a:xfrm>
          <a:prstGeom prst="rect">
            <a:avLst/>
          </a:prstGeom>
        </p:spPr>
      </p:pic>
    </p:spTree>
    <p:extLst>
      <p:ext uri="{BB962C8B-B14F-4D97-AF65-F5344CB8AC3E}">
        <p14:creationId xmlns:p14="http://schemas.microsoft.com/office/powerpoint/2010/main" val="666681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4" name="typ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CA255-77D4-40CA-9BF8-88242687408D}"/>
              </a:ext>
            </a:extLst>
          </p:cNvPr>
          <p:cNvSpPr>
            <a:spLocks noGrp="1"/>
          </p:cNvSpPr>
          <p:nvPr>
            <p:ph type="title"/>
          </p:nvPr>
        </p:nvSpPr>
        <p:spPr>
          <a:xfrm>
            <a:off x="457200" y="152400"/>
            <a:ext cx="7848600" cy="1219200"/>
          </a:xfrm>
        </p:spPr>
        <p:txBody>
          <a:bodyPr/>
          <a:lstStyle/>
          <a:p>
            <a:pPr algn="ctr"/>
            <a:r>
              <a:rPr lang="en-US" dirty="0"/>
              <a:t>Catalog cut sheets</a:t>
            </a:r>
          </a:p>
        </p:txBody>
      </p:sp>
      <p:sp>
        <p:nvSpPr>
          <p:cNvPr id="3" name="TextBox 2">
            <a:extLst>
              <a:ext uri="{FF2B5EF4-FFF2-40B4-BE49-F238E27FC236}">
                <a16:creationId xmlns:a16="http://schemas.microsoft.com/office/drawing/2014/main" id="{79ABB757-7B05-483C-8B82-F78F417CF10B}"/>
              </a:ext>
            </a:extLst>
          </p:cNvPr>
          <p:cNvSpPr txBox="1"/>
          <p:nvPr/>
        </p:nvSpPr>
        <p:spPr>
          <a:xfrm>
            <a:off x="457200" y="1447800"/>
            <a:ext cx="8458200" cy="5078313"/>
          </a:xfrm>
          <a:prstGeom prst="rect">
            <a:avLst/>
          </a:prstGeom>
          <a:noFill/>
        </p:spPr>
        <p:txBody>
          <a:bodyPr wrap="square" rtlCol="0">
            <a:spAutoFit/>
          </a:bodyPr>
          <a:lstStyle/>
          <a:p>
            <a:r>
              <a:rPr lang="en-US" b="1" dirty="0">
                <a:solidFill>
                  <a:schemeClr val="bg1"/>
                </a:solidFill>
              </a:rPr>
              <a:t>Catalog cut sheets can be an immeasurable help when doing any project that requires the installation of equipment. Restaurants especially.</a:t>
            </a:r>
          </a:p>
          <a:p>
            <a:endParaRPr lang="en-US" b="1" dirty="0">
              <a:solidFill>
                <a:schemeClr val="bg1"/>
              </a:solidFill>
            </a:endParaRPr>
          </a:p>
          <a:p>
            <a:r>
              <a:rPr lang="en-US" b="1" dirty="0">
                <a:solidFill>
                  <a:schemeClr val="bg1"/>
                </a:solidFill>
              </a:rPr>
              <a:t>In the time it took for the design professional to design the facility to when construction starts  a piece of equipment could have changes ever so slightly as to make it not fit correctly.</a:t>
            </a:r>
          </a:p>
          <a:p>
            <a:endParaRPr lang="en-US" b="1" dirty="0">
              <a:solidFill>
                <a:schemeClr val="bg1"/>
              </a:solidFill>
            </a:endParaRPr>
          </a:p>
          <a:p>
            <a:r>
              <a:rPr lang="en-US" b="1" dirty="0">
                <a:solidFill>
                  <a:schemeClr val="bg1"/>
                </a:solidFill>
              </a:rPr>
              <a:t>A shop drawing or cut sheet for a manufactured piece of equipment made for a specific job is a must to have on site and regardless of all else it must take presidency. </a:t>
            </a:r>
          </a:p>
          <a:p>
            <a:endParaRPr lang="en-US" b="1" dirty="0">
              <a:solidFill>
                <a:schemeClr val="bg1"/>
              </a:solidFill>
            </a:endParaRPr>
          </a:p>
          <a:p>
            <a:r>
              <a:rPr lang="en-US" b="1" dirty="0">
                <a:solidFill>
                  <a:schemeClr val="bg1"/>
                </a:solidFill>
              </a:rPr>
              <a:t>You should have the shop drawing before the space is constructed and you need to verify that it will indeed fit as the designer intended. This is your only chance to prevent a costly delay.</a:t>
            </a:r>
          </a:p>
          <a:p>
            <a:endParaRPr lang="en-US" b="1" dirty="0">
              <a:solidFill>
                <a:schemeClr val="bg1"/>
              </a:solidFill>
            </a:endParaRPr>
          </a:p>
          <a:p>
            <a:r>
              <a:rPr lang="en-US" b="1" dirty="0">
                <a:solidFill>
                  <a:schemeClr val="bg1"/>
                </a:solidFill>
              </a:rPr>
              <a:t>If it doesn’t fit stop and contact the project manager or the designer</a:t>
            </a:r>
          </a:p>
          <a:p>
            <a:endParaRPr lang="en-US" b="1" dirty="0">
              <a:solidFill>
                <a:schemeClr val="bg1"/>
              </a:solidFill>
            </a:endParaRPr>
          </a:p>
          <a:p>
            <a:endParaRPr lang="en-US" dirty="0"/>
          </a:p>
        </p:txBody>
      </p:sp>
    </p:spTree>
    <p:extLst>
      <p:ext uri="{BB962C8B-B14F-4D97-AF65-F5344CB8AC3E}">
        <p14:creationId xmlns:p14="http://schemas.microsoft.com/office/powerpoint/2010/main" val="415721622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type.wav"/>
          </p:stSnd>
        </p:sndAc>
      </p:transition>
    </mc:Choice>
    <mc:Fallback xmlns="">
      <p:transition spd="slow">
        <p:circle/>
        <p:sndAc>
          <p:stSnd>
            <p:snd r:embed="rId3" name="type.wav"/>
          </p:stSnd>
        </p:sndAc>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26F0B0-E5A8-4443-BEAB-00A2B3875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F6B4C9-959E-41CD-A5F4-89A04C976D43}">
  <ds:schemaRefs>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20CE07A0-52F4-4A07-AA9C-9382FE84E5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4284</Words>
  <Application>Microsoft Office PowerPoint</Application>
  <PresentationFormat>On-screen Show (4:3)</PresentationFormat>
  <Paragraphs>576</Paragraphs>
  <Slides>70</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7" baseType="lpstr">
      <vt:lpstr>Arial</vt:lpstr>
      <vt:lpstr>Calibri</vt:lpstr>
      <vt:lpstr>Century Gothic</vt:lpstr>
      <vt:lpstr>Wingdings</vt:lpstr>
      <vt:lpstr>Wingdings 3</vt:lpstr>
      <vt:lpstr>Slice</vt:lpstr>
      <vt:lpstr>Acrobat Document</vt:lpstr>
      <vt:lpstr>Plan Reading for   Project Superintendent  </vt:lpstr>
      <vt:lpstr>Overview</vt:lpstr>
      <vt:lpstr>Contract Documents consist of the following</vt:lpstr>
      <vt:lpstr>Contract Documents Hierarchy </vt:lpstr>
      <vt:lpstr>Shop drawings and submittals</vt:lpstr>
      <vt:lpstr>Sample submittal disclaimer stamp</vt:lpstr>
      <vt:lpstr>This is the contract drawing for a pilot truck care service pit</vt:lpstr>
      <vt:lpstr>PowerPoint Presentation</vt:lpstr>
      <vt:lpstr>Catalog cut sheets</vt:lpstr>
      <vt:lpstr>The internet</vt:lpstr>
      <vt:lpstr>PowerPoint Presentation</vt:lpstr>
      <vt:lpstr>Reading the drawings</vt:lpstr>
      <vt:lpstr>Important Information on Every Drawing</vt:lpstr>
      <vt:lpstr>The Title Block </vt:lpstr>
      <vt:lpstr>Revisions</vt:lpstr>
      <vt:lpstr>PowerPoint Presentation</vt:lpstr>
      <vt:lpstr>General Notes</vt:lpstr>
      <vt:lpstr>Occupancy Plan</vt:lpstr>
      <vt:lpstr>ADA Standards</vt:lpstr>
      <vt:lpstr>PowerPoint Presentation</vt:lpstr>
      <vt:lpstr>PowerPoint Presentation</vt:lpstr>
      <vt:lpstr>The Architectural Drawings </vt:lpstr>
      <vt:lpstr>PowerPoint Presentation</vt:lpstr>
      <vt:lpstr>PowerPoint Presentation</vt:lpstr>
      <vt:lpstr>Measuring &amp; Scale</vt:lpstr>
      <vt:lpstr>PowerPoint Presentation</vt:lpstr>
      <vt:lpstr>PowerPoint Presentation</vt:lpstr>
      <vt:lpstr>Abbreviations </vt:lpstr>
      <vt:lpstr>PowerPoint Presentation</vt:lpstr>
      <vt:lpstr>PowerPoint Presentation</vt:lpstr>
      <vt:lpstr>PowerPoint Presentation</vt:lpstr>
      <vt:lpstr>PowerPoint Presentation</vt:lpstr>
      <vt:lpstr>PowerPoint Presentation</vt:lpstr>
      <vt:lpstr>Dimensions</vt:lpstr>
      <vt:lpstr>PowerPoint Presentation</vt:lpstr>
      <vt:lpstr>Read the Notes</vt:lpstr>
      <vt:lpstr>PowerPoint Presentation</vt:lpstr>
      <vt:lpstr>PowerPoint Presentation</vt:lpstr>
      <vt:lpstr>PowerPoint Presentation</vt:lpstr>
      <vt:lpstr>PowerPoint Presentation</vt:lpstr>
      <vt:lpstr>PowerPoint Presentation</vt:lpstr>
      <vt:lpstr>PowerPoint Presentation</vt:lpstr>
      <vt:lpstr>Structural Drawings and Wall Types</vt:lpstr>
      <vt:lpstr>PowerPoint Presentation</vt:lpstr>
      <vt:lpstr>Cold form framing designation</vt:lpstr>
      <vt:lpstr>PowerPoint Presentation</vt:lpstr>
      <vt:lpstr>PowerPoint Presentation</vt:lpstr>
      <vt:lpstr>PowerPoint Presentation</vt:lpstr>
      <vt:lpstr>PowerPoint Presentation</vt:lpstr>
      <vt:lpstr>PowerPoint Presentation</vt:lpstr>
      <vt:lpstr>Door schedules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Hardware Schedules</vt:lpstr>
      <vt:lpstr>PowerPoint Presentation</vt:lpstr>
      <vt:lpstr>Room Finish Schedule</vt:lpstr>
      <vt:lpstr>PowerPoint Presentation</vt:lpstr>
      <vt:lpstr>PowerPoint Presentation</vt:lpstr>
      <vt:lpstr>PowerPoint Presentation</vt:lpstr>
      <vt:lpstr>PowerPoint Presentation</vt:lpstr>
      <vt:lpstr>Summary</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2019-06-09T20:51:48Z</dcterms:created>
  <dcterms:modified xsi:type="dcterms:W3CDTF">2021-10-06T19:30:50Z</dcterms:modified>
</cp:coreProperties>
</file>