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6"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2" d="100"/>
          <a:sy n="122" d="100"/>
        </p:scale>
        <p:origin x="9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B14495E-0B5D-4545-BEDA-D661146726DE}" type="datetimeFigureOut">
              <a:rPr lang="en-US" smtClean="0"/>
              <a:t>3/27/2023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A3F87BE3-6AC5-49EE-8BD0-5B583192C4C3}"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4718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14495E-0B5D-4545-BEDA-D661146726DE}" type="datetimeFigureOut">
              <a:rPr lang="en-US" smtClean="0"/>
              <a:t>3/27/2023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F87BE3-6AC5-49EE-8BD0-5B583192C4C3}" type="slidenum">
              <a:rPr lang="en-US" smtClean="0"/>
              <a:t>‹#›</a:t>
            </a:fld>
            <a:endParaRPr lang="en-US" dirty="0"/>
          </a:p>
        </p:txBody>
      </p:sp>
    </p:spTree>
    <p:extLst>
      <p:ext uri="{BB962C8B-B14F-4D97-AF65-F5344CB8AC3E}">
        <p14:creationId xmlns:p14="http://schemas.microsoft.com/office/powerpoint/2010/main" val="3889684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14495E-0B5D-4545-BEDA-D661146726DE}" type="datetimeFigureOut">
              <a:rPr lang="en-US" smtClean="0"/>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F87BE3-6AC5-49EE-8BD0-5B583192C4C3}"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3569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14495E-0B5D-4545-BEDA-D661146726DE}" type="datetimeFigureOut">
              <a:rPr lang="en-US" smtClean="0"/>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F87BE3-6AC5-49EE-8BD0-5B583192C4C3}"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2621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14495E-0B5D-4545-BEDA-D661146726DE}" type="datetimeFigureOut">
              <a:rPr lang="en-US" smtClean="0"/>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F87BE3-6AC5-49EE-8BD0-5B583192C4C3}" type="slidenum">
              <a:rPr lang="en-US" smtClean="0"/>
              <a:t>‹#›</a:t>
            </a:fld>
            <a:endParaRPr lang="en-US" dirty="0"/>
          </a:p>
        </p:txBody>
      </p:sp>
    </p:spTree>
    <p:extLst>
      <p:ext uri="{BB962C8B-B14F-4D97-AF65-F5344CB8AC3E}">
        <p14:creationId xmlns:p14="http://schemas.microsoft.com/office/powerpoint/2010/main" val="1912910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14495E-0B5D-4545-BEDA-D661146726DE}" type="datetimeFigureOut">
              <a:rPr lang="en-US" smtClean="0"/>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F87BE3-6AC5-49EE-8BD0-5B583192C4C3}"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974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14495E-0B5D-4545-BEDA-D661146726DE}" type="datetimeFigureOut">
              <a:rPr lang="en-US" smtClean="0"/>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F87BE3-6AC5-49EE-8BD0-5B583192C4C3}"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9109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14495E-0B5D-4545-BEDA-D661146726DE}" type="datetimeFigureOut">
              <a:rPr lang="en-US" smtClean="0"/>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F87BE3-6AC5-49EE-8BD0-5B583192C4C3}"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4123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14495E-0B5D-4545-BEDA-D661146726DE}" type="datetimeFigureOut">
              <a:rPr lang="en-US" smtClean="0"/>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F87BE3-6AC5-49EE-8BD0-5B583192C4C3}"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1944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EB14495E-0B5D-4545-BEDA-D661146726DE}" type="datetimeFigureOut">
              <a:rPr lang="en-US" smtClean="0"/>
              <a:t>3/27/2023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A3F87BE3-6AC5-49EE-8BD0-5B583192C4C3}" type="slidenum">
              <a:rPr lang="en-US" smtClean="0"/>
              <a:t>‹#›</a:t>
            </a:fld>
            <a:endParaRPr lang="en-US" dirty="0"/>
          </a:p>
        </p:txBody>
      </p:sp>
    </p:spTree>
    <p:extLst>
      <p:ext uri="{BB962C8B-B14F-4D97-AF65-F5344CB8AC3E}">
        <p14:creationId xmlns:p14="http://schemas.microsoft.com/office/powerpoint/2010/main" val="402406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14495E-0B5D-4545-BEDA-D661146726DE}" type="datetimeFigureOut">
              <a:rPr lang="en-US" smtClean="0"/>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F87BE3-6AC5-49EE-8BD0-5B583192C4C3}" type="slidenum">
              <a:rPr lang="en-US" smtClean="0"/>
              <a:t>‹#›</a:t>
            </a:fld>
            <a:endParaRPr lang="en-US" dirty="0"/>
          </a:p>
        </p:txBody>
      </p:sp>
    </p:spTree>
    <p:extLst>
      <p:ext uri="{BB962C8B-B14F-4D97-AF65-F5344CB8AC3E}">
        <p14:creationId xmlns:p14="http://schemas.microsoft.com/office/powerpoint/2010/main" val="3596609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14495E-0B5D-4545-BEDA-D661146726DE}" type="datetimeFigureOut">
              <a:rPr lang="en-US" smtClean="0"/>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F87BE3-6AC5-49EE-8BD0-5B583192C4C3}" type="slidenum">
              <a:rPr lang="en-US" smtClean="0"/>
              <a:t>‹#›</a:t>
            </a:fld>
            <a:endParaRPr lang="en-US" dirty="0"/>
          </a:p>
        </p:txBody>
      </p:sp>
    </p:spTree>
    <p:extLst>
      <p:ext uri="{BB962C8B-B14F-4D97-AF65-F5344CB8AC3E}">
        <p14:creationId xmlns:p14="http://schemas.microsoft.com/office/powerpoint/2010/main" val="2836030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EB14495E-0B5D-4545-BEDA-D661146726DE}" type="datetimeFigureOut">
              <a:rPr lang="en-US" smtClean="0"/>
              <a:t>3/27/2023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A3F87BE3-6AC5-49EE-8BD0-5B583192C4C3}" type="slidenum">
              <a:rPr lang="en-US" smtClean="0"/>
              <a:t>‹#›</a:t>
            </a:fld>
            <a:endParaRPr lang="en-US" dirty="0"/>
          </a:p>
        </p:txBody>
      </p:sp>
    </p:spTree>
    <p:extLst>
      <p:ext uri="{BB962C8B-B14F-4D97-AF65-F5344CB8AC3E}">
        <p14:creationId xmlns:p14="http://schemas.microsoft.com/office/powerpoint/2010/main" val="3895423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EB14495E-0B5D-4545-BEDA-D661146726DE}" type="datetimeFigureOut">
              <a:rPr lang="en-US" smtClean="0"/>
              <a:t>3/27/2023</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A3F87BE3-6AC5-49EE-8BD0-5B583192C4C3}" type="slidenum">
              <a:rPr lang="en-US" smtClean="0"/>
              <a:t>‹#›</a:t>
            </a:fld>
            <a:endParaRPr lang="en-US" dirty="0"/>
          </a:p>
        </p:txBody>
      </p:sp>
    </p:spTree>
    <p:extLst>
      <p:ext uri="{BB962C8B-B14F-4D97-AF65-F5344CB8AC3E}">
        <p14:creationId xmlns:p14="http://schemas.microsoft.com/office/powerpoint/2010/main" val="2722946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EB14495E-0B5D-4545-BEDA-D661146726DE}" type="datetimeFigureOut">
              <a:rPr lang="en-US" smtClean="0"/>
              <a:t>3/27/2023</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A3F87BE3-6AC5-49EE-8BD0-5B583192C4C3}" type="slidenum">
              <a:rPr lang="en-US" smtClean="0"/>
              <a:t>‹#›</a:t>
            </a:fld>
            <a:endParaRPr lang="en-US" dirty="0"/>
          </a:p>
        </p:txBody>
      </p:sp>
    </p:spTree>
    <p:extLst>
      <p:ext uri="{BB962C8B-B14F-4D97-AF65-F5344CB8AC3E}">
        <p14:creationId xmlns:p14="http://schemas.microsoft.com/office/powerpoint/2010/main" val="1849811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14495E-0B5D-4545-BEDA-D661146726DE}" type="datetimeFigureOut">
              <a:rPr lang="en-US" smtClean="0"/>
              <a:t>3/27/2023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3F87BE3-6AC5-49EE-8BD0-5B583192C4C3}" type="slidenum">
              <a:rPr lang="en-US" smtClean="0"/>
              <a:t>‹#›</a:t>
            </a:fld>
            <a:endParaRPr lang="en-US" dirty="0"/>
          </a:p>
        </p:txBody>
      </p:sp>
    </p:spTree>
    <p:extLst>
      <p:ext uri="{BB962C8B-B14F-4D97-AF65-F5344CB8AC3E}">
        <p14:creationId xmlns:p14="http://schemas.microsoft.com/office/powerpoint/2010/main" val="1048790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EB14495E-0B5D-4545-BEDA-D661146726DE}" type="datetimeFigureOut">
              <a:rPr lang="en-US" smtClean="0"/>
              <a:t>3/27/2023</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A3F87BE3-6AC5-49EE-8BD0-5B583192C4C3}" type="slidenum">
              <a:rPr lang="en-US" smtClean="0"/>
              <a:t>‹#›</a:t>
            </a:fld>
            <a:endParaRPr lang="en-US" dirty="0"/>
          </a:p>
        </p:txBody>
      </p:sp>
    </p:spTree>
    <p:extLst>
      <p:ext uri="{BB962C8B-B14F-4D97-AF65-F5344CB8AC3E}">
        <p14:creationId xmlns:p14="http://schemas.microsoft.com/office/powerpoint/2010/main" val="17937510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14495E-0B5D-4545-BEDA-D661146726DE}" type="datetimeFigureOut">
              <a:rPr lang="en-US" smtClean="0"/>
              <a:t>3/27/2023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F87BE3-6AC5-49EE-8BD0-5B583192C4C3}" type="slidenum">
              <a:rPr lang="en-US" smtClean="0"/>
              <a:t>‹#›</a:t>
            </a:fld>
            <a:endParaRPr lang="en-US" dirty="0"/>
          </a:p>
        </p:txBody>
      </p:sp>
    </p:spTree>
    <p:extLst>
      <p:ext uri="{BB962C8B-B14F-4D97-AF65-F5344CB8AC3E}">
        <p14:creationId xmlns:p14="http://schemas.microsoft.com/office/powerpoint/2010/main" val="2201483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EB14495E-0B5D-4545-BEDA-D661146726DE}" type="datetimeFigureOut">
              <a:rPr lang="en-US" smtClean="0"/>
              <a:t>3/27/2023</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A3F87BE3-6AC5-49EE-8BD0-5B583192C4C3}" type="slidenum">
              <a:rPr lang="en-US" smtClean="0"/>
              <a:t>‹#›</a:t>
            </a:fld>
            <a:endParaRPr lang="en-US" dirty="0"/>
          </a:p>
        </p:txBody>
      </p:sp>
    </p:spTree>
    <p:extLst>
      <p:ext uri="{BB962C8B-B14F-4D97-AF65-F5344CB8AC3E}">
        <p14:creationId xmlns:p14="http://schemas.microsoft.com/office/powerpoint/2010/main" val="25978326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14495E-0B5D-4545-BEDA-D661146726DE}" type="datetimeFigureOut">
              <a:rPr lang="en-US" smtClean="0"/>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F87BE3-6AC5-49EE-8BD0-5B583192C4C3}" type="slidenum">
              <a:rPr lang="en-US" smtClean="0"/>
              <a:t>‹#›</a:t>
            </a:fld>
            <a:endParaRPr lang="en-US" dirty="0"/>
          </a:p>
        </p:txBody>
      </p:sp>
    </p:spTree>
    <p:extLst>
      <p:ext uri="{BB962C8B-B14F-4D97-AF65-F5344CB8AC3E}">
        <p14:creationId xmlns:p14="http://schemas.microsoft.com/office/powerpoint/2010/main" val="19817138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EB14495E-0B5D-4545-BEDA-D661146726DE}" type="datetimeFigureOut">
              <a:rPr lang="en-US" smtClean="0"/>
              <a:t>3/27/2023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A3F87BE3-6AC5-49EE-8BD0-5B583192C4C3}" type="slidenum">
              <a:rPr lang="en-US" smtClean="0"/>
              <a:t>‹#›</a:t>
            </a:fld>
            <a:endParaRPr lang="en-US" dirty="0"/>
          </a:p>
        </p:txBody>
      </p:sp>
    </p:spTree>
    <p:extLst>
      <p:ext uri="{BB962C8B-B14F-4D97-AF65-F5344CB8AC3E}">
        <p14:creationId xmlns:p14="http://schemas.microsoft.com/office/powerpoint/2010/main" val="1002266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14495E-0B5D-4545-BEDA-D661146726DE}" type="datetimeFigureOut">
              <a:rPr lang="en-US" smtClean="0"/>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F87BE3-6AC5-49EE-8BD0-5B583192C4C3}"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8510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14495E-0B5D-4545-BEDA-D661146726DE}" type="datetimeFigureOut">
              <a:rPr lang="en-US" smtClean="0"/>
              <a:t>3/27/2023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F87BE3-6AC5-49EE-8BD0-5B583192C4C3}" type="slidenum">
              <a:rPr lang="en-US" smtClean="0"/>
              <a:t>‹#›</a:t>
            </a:fld>
            <a:endParaRPr lang="en-US" dirty="0"/>
          </a:p>
        </p:txBody>
      </p:sp>
    </p:spTree>
    <p:extLst>
      <p:ext uri="{BB962C8B-B14F-4D97-AF65-F5344CB8AC3E}">
        <p14:creationId xmlns:p14="http://schemas.microsoft.com/office/powerpoint/2010/main" val="3158372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14495E-0B5D-4545-BEDA-D661146726DE}" type="datetimeFigureOut">
              <a:rPr lang="en-US" smtClean="0"/>
              <a:t>3/27/2023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3F87BE3-6AC5-49EE-8BD0-5B583192C4C3}"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197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14495E-0B5D-4545-BEDA-D661146726DE}" type="datetimeFigureOut">
              <a:rPr lang="en-US" smtClean="0"/>
              <a:t>3/27/2023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3F87BE3-6AC5-49EE-8BD0-5B583192C4C3}"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8587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14495E-0B5D-4545-BEDA-D661146726DE}" type="datetimeFigureOut">
              <a:rPr lang="en-US" smtClean="0"/>
              <a:t>3/27/2023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F87BE3-6AC5-49EE-8BD0-5B583192C4C3}" type="slidenum">
              <a:rPr lang="en-US" smtClean="0"/>
              <a:t>‹#›</a:t>
            </a:fld>
            <a:endParaRPr lang="en-US" dirty="0"/>
          </a:p>
        </p:txBody>
      </p:sp>
    </p:spTree>
    <p:extLst>
      <p:ext uri="{BB962C8B-B14F-4D97-AF65-F5344CB8AC3E}">
        <p14:creationId xmlns:p14="http://schemas.microsoft.com/office/powerpoint/2010/main" val="4272667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14495E-0B5D-4545-BEDA-D661146726DE}" type="datetimeFigureOut">
              <a:rPr lang="en-US" smtClean="0"/>
              <a:t>3/27/2023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F87BE3-6AC5-49EE-8BD0-5B583192C4C3}"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1283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14495E-0B5D-4545-BEDA-D661146726DE}" type="datetimeFigureOut">
              <a:rPr lang="en-US" smtClean="0"/>
              <a:t>3/27/2023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F87BE3-6AC5-49EE-8BD0-5B583192C4C3}" type="slidenum">
              <a:rPr lang="en-US" smtClean="0"/>
              <a:t>‹#›</a:t>
            </a:fld>
            <a:endParaRPr lang="en-US" dirty="0"/>
          </a:p>
        </p:txBody>
      </p:sp>
    </p:spTree>
    <p:extLst>
      <p:ext uri="{BB962C8B-B14F-4D97-AF65-F5344CB8AC3E}">
        <p14:creationId xmlns:p14="http://schemas.microsoft.com/office/powerpoint/2010/main" val="1300866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B14495E-0B5D-4545-BEDA-D661146726DE}" type="datetimeFigureOut">
              <a:rPr lang="en-US" smtClean="0"/>
              <a:t>3/27/2023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3F87BE3-6AC5-49EE-8BD0-5B583192C4C3}" type="slidenum">
              <a:rPr lang="en-US" smtClean="0"/>
              <a:t>‹#›</a:t>
            </a:fld>
            <a:endParaRPr lang="en-US" dirty="0"/>
          </a:p>
        </p:txBody>
      </p:sp>
    </p:spTree>
    <p:extLst>
      <p:ext uri="{BB962C8B-B14F-4D97-AF65-F5344CB8AC3E}">
        <p14:creationId xmlns:p14="http://schemas.microsoft.com/office/powerpoint/2010/main" val="259044511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EB14495E-0B5D-4545-BEDA-D661146726DE}" type="datetimeFigureOut">
              <a:rPr lang="en-US" smtClean="0"/>
              <a:t>3/27/2023</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A3F87BE3-6AC5-49EE-8BD0-5B583192C4C3}" type="slidenum">
              <a:rPr lang="en-US" smtClean="0"/>
              <a:t>‹#›</a:t>
            </a:fld>
            <a:endParaRPr lang="en-US" dirty="0"/>
          </a:p>
        </p:txBody>
      </p:sp>
    </p:spTree>
    <p:extLst>
      <p:ext uri="{BB962C8B-B14F-4D97-AF65-F5344CB8AC3E}">
        <p14:creationId xmlns:p14="http://schemas.microsoft.com/office/powerpoint/2010/main" val="8303212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9902DA-51E6-4054-B37C-6C51709D4857}"/>
              </a:ext>
            </a:extLst>
          </p:cNvPr>
          <p:cNvSpPr>
            <a:spLocks noGrp="1"/>
          </p:cNvSpPr>
          <p:nvPr>
            <p:ph type="ctrTitle"/>
          </p:nvPr>
        </p:nvSpPr>
        <p:spPr/>
        <p:txBody>
          <a:bodyPr/>
          <a:lstStyle/>
          <a:p>
            <a:r>
              <a:rPr lang="en-US" dirty="0"/>
              <a:t>AnCor, Inc.	</a:t>
            </a:r>
          </a:p>
        </p:txBody>
      </p:sp>
      <p:sp>
        <p:nvSpPr>
          <p:cNvPr id="7" name="Subtitle 6">
            <a:extLst>
              <a:ext uri="{FF2B5EF4-FFF2-40B4-BE49-F238E27FC236}">
                <a16:creationId xmlns:a16="http://schemas.microsoft.com/office/drawing/2014/main" id="{E581E283-03DB-4C08-880F-0F4618611A3E}"/>
              </a:ext>
            </a:extLst>
          </p:cNvPr>
          <p:cNvSpPr>
            <a:spLocks noGrp="1"/>
          </p:cNvSpPr>
          <p:nvPr>
            <p:ph type="subTitle" idx="1"/>
          </p:nvPr>
        </p:nvSpPr>
        <p:spPr/>
        <p:txBody>
          <a:bodyPr>
            <a:normAutofit fontScale="92500"/>
          </a:bodyPr>
          <a:lstStyle/>
          <a:p>
            <a:r>
              <a:rPr lang="en-US" dirty="0"/>
              <a:t>Understanding the Relationship between Foundational Processes</a:t>
            </a:r>
          </a:p>
          <a:p>
            <a:r>
              <a:rPr lang="en-US" dirty="0"/>
              <a:t>(Contract Administration, Insurance Administration and the Health and Safety Plan)</a:t>
            </a:r>
          </a:p>
        </p:txBody>
      </p:sp>
    </p:spTree>
    <p:extLst>
      <p:ext uri="{BB962C8B-B14F-4D97-AF65-F5344CB8AC3E}">
        <p14:creationId xmlns:p14="http://schemas.microsoft.com/office/powerpoint/2010/main" val="3869519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7355C-EE44-4C2C-9E66-323F1907E8FD}"/>
              </a:ext>
            </a:extLst>
          </p:cNvPr>
          <p:cNvSpPr>
            <a:spLocks noGrp="1"/>
          </p:cNvSpPr>
          <p:nvPr>
            <p:ph type="title"/>
          </p:nvPr>
        </p:nvSpPr>
        <p:spPr/>
        <p:txBody>
          <a:bodyPr/>
          <a:lstStyle/>
          <a:p>
            <a:r>
              <a:rPr lang="en-US" dirty="0"/>
              <a:t>Rule</a:t>
            </a:r>
          </a:p>
        </p:txBody>
      </p:sp>
      <p:sp>
        <p:nvSpPr>
          <p:cNvPr id="3" name="Content Placeholder 2">
            <a:extLst>
              <a:ext uri="{FF2B5EF4-FFF2-40B4-BE49-F238E27FC236}">
                <a16:creationId xmlns:a16="http://schemas.microsoft.com/office/drawing/2014/main" id="{1218E5C9-351D-484C-B3B2-85A5917B8BFD}"/>
              </a:ext>
            </a:extLst>
          </p:cNvPr>
          <p:cNvSpPr>
            <a:spLocks noGrp="1"/>
          </p:cNvSpPr>
          <p:nvPr>
            <p:ph idx="1"/>
          </p:nvPr>
        </p:nvSpPr>
        <p:spPr/>
        <p:txBody>
          <a:bodyPr/>
          <a:lstStyle/>
          <a:p>
            <a:r>
              <a:rPr lang="en-US" dirty="0"/>
              <a:t>No Subcontractor is permitted on an AnCor Project until the full Subcontract Package has been received, reviewed, and approved.</a:t>
            </a:r>
          </a:p>
        </p:txBody>
      </p:sp>
    </p:spTree>
    <p:extLst>
      <p:ext uri="{BB962C8B-B14F-4D97-AF65-F5344CB8AC3E}">
        <p14:creationId xmlns:p14="http://schemas.microsoft.com/office/powerpoint/2010/main" val="2857470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1C147-F8C0-4F5B-B404-8035D0C38793}"/>
              </a:ext>
            </a:extLst>
          </p:cNvPr>
          <p:cNvSpPr>
            <a:spLocks noGrp="1"/>
          </p:cNvSpPr>
          <p:nvPr>
            <p:ph type="title"/>
          </p:nvPr>
        </p:nvSpPr>
        <p:spPr/>
        <p:txBody>
          <a:bodyPr>
            <a:normAutofit/>
          </a:bodyPr>
          <a:lstStyle/>
          <a:p>
            <a:pPr algn="l"/>
            <a:r>
              <a:rPr lang="en-US" sz="3200" dirty="0"/>
              <a:t>Why do we follow the Subcontracting Process?</a:t>
            </a:r>
          </a:p>
        </p:txBody>
      </p:sp>
      <p:sp>
        <p:nvSpPr>
          <p:cNvPr id="3" name="Content Placeholder 2">
            <a:extLst>
              <a:ext uri="{FF2B5EF4-FFF2-40B4-BE49-F238E27FC236}">
                <a16:creationId xmlns:a16="http://schemas.microsoft.com/office/drawing/2014/main" id="{2C576AD8-1FE0-4EAB-AE69-15B654728A49}"/>
              </a:ext>
            </a:extLst>
          </p:cNvPr>
          <p:cNvSpPr>
            <a:spLocks noGrp="1"/>
          </p:cNvSpPr>
          <p:nvPr>
            <p:ph idx="1"/>
          </p:nvPr>
        </p:nvSpPr>
        <p:spPr/>
        <p:txBody>
          <a:bodyPr/>
          <a:lstStyle/>
          <a:p>
            <a:r>
              <a:rPr lang="en-US" dirty="0"/>
              <a:t>By following the Subcontracting Process we can ensure all terms and conditions on AnCor projects are clear, consistent, documented, and auditable.</a:t>
            </a:r>
          </a:p>
          <a:p>
            <a:r>
              <a:rPr lang="en-US" dirty="0"/>
              <a:t>In addition, this process allows us to make well informed business decisions in an efficient manner, because we already know what terms and conditions the subcontractor is working under.</a:t>
            </a:r>
          </a:p>
          <a:p>
            <a:r>
              <a:rPr lang="en-US" dirty="0"/>
              <a:t>As you will learn in the next section our insurance rates are partially based off of this process. </a:t>
            </a:r>
          </a:p>
        </p:txBody>
      </p:sp>
    </p:spTree>
    <p:extLst>
      <p:ext uri="{BB962C8B-B14F-4D97-AF65-F5344CB8AC3E}">
        <p14:creationId xmlns:p14="http://schemas.microsoft.com/office/powerpoint/2010/main" val="3066749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B0B09-2CB3-4CCA-9EB9-4A6D4D126E7E}"/>
              </a:ext>
            </a:extLst>
          </p:cNvPr>
          <p:cNvSpPr>
            <a:spLocks noGrp="1"/>
          </p:cNvSpPr>
          <p:nvPr>
            <p:ph type="title"/>
          </p:nvPr>
        </p:nvSpPr>
        <p:spPr/>
        <p:txBody>
          <a:bodyPr>
            <a:normAutofit/>
          </a:bodyPr>
          <a:lstStyle/>
          <a:p>
            <a:pPr algn="just"/>
            <a:r>
              <a:rPr lang="en-US" sz="3200" b="1" dirty="0"/>
              <a:t>Insurance Administration</a:t>
            </a:r>
            <a:r>
              <a:rPr lang="en-US" sz="3200" dirty="0"/>
              <a:t>:  What is the purpose of the Insurance Administration Process?</a:t>
            </a:r>
          </a:p>
        </p:txBody>
      </p:sp>
      <p:sp>
        <p:nvSpPr>
          <p:cNvPr id="3" name="Content Placeholder 2">
            <a:extLst>
              <a:ext uri="{FF2B5EF4-FFF2-40B4-BE49-F238E27FC236}">
                <a16:creationId xmlns:a16="http://schemas.microsoft.com/office/drawing/2014/main" id="{E5A42D3D-DD5E-4E54-8FA6-51FEAF052315}"/>
              </a:ext>
            </a:extLst>
          </p:cNvPr>
          <p:cNvSpPr>
            <a:spLocks noGrp="1"/>
          </p:cNvSpPr>
          <p:nvPr>
            <p:ph idx="1"/>
          </p:nvPr>
        </p:nvSpPr>
        <p:spPr/>
        <p:txBody>
          <a:bodyPr/>
          <a:lstStyle/>
          <a:p>
            <a:r>
              <a:rPr lang="en-US" dirty="0"/>
              <a:t>To ensure that all subcontractors working on AnCor projects carry the proper coverage and limits.  Coverage limits are dictated in the General Contract with the Owner and flowed through to the Subcontract in the Subcontract Agreement. </a:t>
            </a:r>
          </a:p>
          <a:p>
            <a:r>
              <a:rPr lang="en-US" dirty="0"/>
              <a:t>This process is a check on the Subcontracting Process, intended to maintain strict compliance with the insurance requirements of the General Contract, by ensuring the Subcontractor carries the appropriate insurance coverage and limits. </a:t>
            </a:r>
          </a:p>
        </p:txBody>
      </p:sp>
    </p:spTree>
    <p:extLst>
      <p:ext uri="{BB962C8B-B14F-4D97-AF65-F5344CB8AC3E}">
        <p14:creationId xmlns:p14="http://schemas.microsoft.com/office/powerpoint/2010/main" val="386646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556BF-A68D-4AB4-9EE7-022050E968F1}"/>
              </a:ext>
            </a:extLst>
          </p:cNvPr>
          <p:cNvSpPr>
            <a:spLocks noGrp="1"/>
          </p:cNvSpPr>
          <p:nvPr>
            <p:ph type="title"/>
          </p:nvPr>
        </p:nvSpPr>
        <p:spPr/>
        <p:txBody>
          <a:bodyPr/>
          <a:lstStyle/>
          <a:p>
            <a:pPr algn="just"/>
            <a:r>
              <a:rPr lang="en-US" b="1" dirty="0"/>
              <a:t>Why is this process so important?</a:t>
            </a:r>
          </a:p>
        </p:txBody>
      </p:sp>
      <p:sp>
        <p:nvSpPr>
          <p:cNvPr id="3" name="Content Placeholder 2">
            <a:extLst>
              <a:ext uri="{FF2B5EF4-FFF2-40B4-BE49-F238E27FC236}">
                <a16:creationId xmlns:a16="http://schemas.microsoft.com/office/drawing/2014/main" id="{11400894-F988-463C-8D64-ADD22AB86A30}"/>
              </a:ext>
            </a:extLst>
          </p:cNvPr>
          <p:cNvSpPr>
            <a:spLocks noGrp="1"/>
          </p:cNvSpPr>
          <p:nvPr>
            <p:ph idx="1"/>
          </p:nvPr>
        </p:nvSpPr>
        <p:spPr/>
        <p:txBody>
          <a:bodyPr/>
          <a:lstStyle/>
          <a:p>
            <a:pPr marL="0" indent="0">
              <a:buNone/>
            </a:pPr>
            <a:r>
              <a:rPr lang="en-US" dirty="0"/>
              <a:t>1.	Control Insurance costs.  AnCor’s insurance rates are underwritten based 	complying with these insurance requirements, as well as the contractual risk 	transfer language required by the Contract Administration Process.</a:t>
            </a:r>
          </a:p>
          <a:p>
            <a:pPr marL="457200" indent="-457200">
              <a:buAutoNum type="arabicPeriod" startAt="2"/>
            </a:pPr>
            <a:r>
              <a:rPr lang="en-US" dirty="0"/>
              <a:t>Guarantees that there is a recoverable source of funds in the event of an insurance claim. </a:t>
            </a:r>
          </a:p>
        </p:txBody>
      </p:sp>
    </p:spTree>
    <p:extLst>
      <p:ext uri="{BB962C8B-B14F-4D97-AF65-F5344CB8AC3E}">
        <p14:creationId xmlns:p14="http://schemas.microsoft.com/office/powerpoint/2010/main" val="3741410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1E036-C28A-416B-A685-57E3A500EF9F}"/>
              </a:ext>
            </a:extLst>
          </p:cNvPr>
          <p:cNvSpPr>
            <a:spLocks noGrp="1"/>
          </p:cNvSpPr>
          <p:nvPr>
            <p:ph type="title"/>
          </p:nvPr>
        </p:nvSpPr>
        <p:spPr/>
        <p:txBody>
          <a:bodyPr/>
          <a:lstStyle/>
          <a:p>
            <a:r>
              <a:rPr lang="en-US" dirty="0"/>
              <a:t>Rule</a:t>
            </a:r>
          </a:p>
        </p:txBody>
      </p:sp>
      <p:sp>
        <p:nvSpPr>
          <p:cNvPr id="3" name="Content Placeholder 2">
            <a:extLst>
              <a:ext uri="{FF2B5EF4-FFF2-40B4-BE49-F238E27FC236}">
                <a16:creationId xmlns:a16="http://schemas.microsoft.com/office/drawing/2014/main" id="{9CAE2639-34F1-4F79-8D6A-0851EAC2543C}"/>
              </a:ext>
            </a:extLst>
          </p:cNvPr>
          <p:cNvSpPr>
            <a:spLocks noGrp="1"/>
          </p:cNvSpPr>
          <p:nvPr>
            <p:ph idx="1"/>
          </p:nvPr>
        </p:nvSpPr>
        <p:spPr/>
        <p:txBody>
          <a:bodyPr/>
          <a:lstStyle/>
          <a:p>
            <a:r>
              <a:rPr lang="en-US" dirty="0"/>
              <a:t>No Subcontractor is allowed on an AnCor project without providing a job specific Certificate of Insurance, as well as a full Subcontract package</a:t>
            </a:r>
          </a:p>
          <a:p>
            <a:r>
              <a:rPr lang="en-US" dirty="0"/>
              <a:t>It should be noted that in the event a subcontractor is injured or damages property at the project site, without a signed contract, our insurance carrier will disclaim coverage. </a:t>
            </a:r>
          </a:p>
        </p:txBody>
      </p:sp>
    </p:spTree>
    <p:extLst>
      <p:ext uri="{BB962C8B-B14F-4D97-AF65-F5344CB8AC3E}">
        <p14:creationId xmlns:p14="http://schemas.microsoft.com/office/powerpoint/2010/main" val="1760521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CA9BC4-16F5-4258-BAB8-2E11C4E832D9}"/>
              </a:ext>
            </a:extLst>
          </p:cNvPr>
          <p:cNvSpPr>
            <a:spLocks noGrp="1"/>
          </p:cNvSpPr>
          <p:nvPr>
            <p:ph type="title"/>
          </p:nvPr>
        </p:nvSpPr>
        <p:spPr/>
        <p:txBody>
          <a:bodyPr>
            <a:noAutofit/>
          </a:bodyPr>
          <a:lstStyle/>
          <a:p>
            <a:pPr algn="just"/>
            <a:r>
              <a:rPr lang="en-US" sz="2800" b="1" dirty="0"/>
              <a:t>So what is the relationship between the Contract Administration Process and the Insurance Administration Process?</a:t>
            </a:r>
          </a:p>
        </p:txBody>
      </p:sp>
      <p:sp>
        <p:nvSpPr>
          <p:cNvPr id="5" name="Content Placeholder 4">
            <a:extLst>
              <a:ext uri="{FF2B5EF4-FFF2-40B4-BE49-F238E27FC236}">
                <a16:creationId xmlns:a16="http://schemas.microsoft.com/office/drawing/2014/main" id="{14A94573-8DDE-4BB0-9D4D-551FD92BBB35}"/>
              </a:ext>
            </a:extLst>
          </p:cNvPr>
          <p:cNvSpPr>
            <a:spLocks noGrp="1"/>
          </p:cNvSpPr>
          <p:nvPr>
            <p:ph idx="1"/>
          </p:nvPr>
        </p:nvSpPr>
        <p:spPr/>
        <p:txBody>
          <a:bodyPr>
            <a:normAutofit fontScale="85000" lnSpcReduction="20000"/>
          </a:bodyPr>
          <a:lstStyle/>
          <a:p>
            <a:r>
              <a:rPr lang="en-US" dirty="0"/>
              <a:t>As we have seen in the previous slides, the Contract Administration Process requires all subcontractors to execute the standard Subcontract form, which includes the appropriate insurance requirements, indemnification, and contractual risk transfer language.  In addition, we have seen that the Insurance Administration Process is intended to guaranty all Subcontractors have the appropriate coverage and limits.</a:t>
            </a:r>
          </a:p>
          <a:p>
            <a:r>
              <a:rPr lang="en-US" dirty="0"/>
              <a:t>These process are tied together by the insurance underwriter, who is basing our insurance cost on our compliance with these process.</a:t>
            </a:r>
          </a:p>
          <a:p>
            <a:r>
              <a:rPr lang="en-US" dirty="0"/>
              <a:t>In addition, in the event of an insurance claim, we know that by following these processes, that the risk has been shifted to the party performing the work through the contract, and in the event AnCor is held liable for the actions of the subcontract, through the indemnification language in the contract, and the Insurance Administration Process, there will be a source of funds to pay the indemnification claim. </a:t>
            </a:r>
          </a:p>
        </p:txBody>
      </p:sp>
    </p:spTree>
    <p:extLst>
      <p:ext uri="{BB962C8B-B14F-4D97-AF65-F5344CB8AC3E}">
        <p14:creationId xmlns:p14="http://schemas.microsoft.com/office/powerpoint/2010/main" val="860414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9C190-8C39-4757-9EB0-03783B938C0A}"/>
              </a:ext>
            </a:extLst>
          </p:cNvPr>
          <p:cNvSpPr>
            <a:spLocks noGrp="1"/>
          </p:cNvSpPr>
          <p:nvPr>
            <p:ph type="title"/>
          </p:nvPr>
        </p:nvSpPr>
        <p:spPr/>
        <p:txBody>
          <a:bodyPr>
            <a:normAutofit/>
          </a:bodyPr>
          <a:lstStyle/>
          <a:p>
            <a:pPr algn="just"/>
            <a:r>
              <a:rPr lang="en-US" sz="3200" b="1" dirty="0"/>
              <a:t>So what is the last piece to the puzzle?  </a:t>
            </a:r>
          </a:p>
        </p:txBody>
      </p:sp>
      <p:sp>
        <p:nvSpPr>
          <p:cNvPr id="3" name="Content Placeholder 2">
            <a:extLst>
              <a:ext uri="{FF2B5EF4-FFF2-40B4-BE49-F238E27FC236}">
                <a16:creationId xmlns:a16="http://schemas.microsoft.com/office/drawing/2014/main" id="{DCADBE47-EF8F-47B9-84F0-FAE8E562260F}"/>
              </a:ext>
            </a:extLst>
          </p:cNvPr>
          <p:cNvSpPr>
            <a:spLocks noGrp="1"/>
          </p:cNvSpPr>
          <p:nvPr>
            <p:ph idx="1"/>
          </p:nvPr>
        </p:nvSpPr>
        <p:spPr/>
        <p:txBody>
          <a:bodyPr/>
          <a:lstStyle/>
          <a:p>
            <a:r>
              <a:rPr lang="en-US" sz="2400" dirty="0"/>
              <a:t>The AnCor Health and Safety Plan</a:t>
            </a:r>
            <a:endParaRPr lang="en-US" dirty="0"/>
          </a:p>
        </p:txBody>
      </p:sp>
    </p:spTree>
    <p:extLst>
      <p:ext uri="{BB962C8B-B14F-4D97-AF65-F5344CB8AC3E}">
        <p14:creationId xmlns:p14="http://schemas.microsoft.com/office/powerpoint/2010/main" val="246691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AE03A-9E2B-4E07-B7A5-9BC830C4F7BB}"/>
              </a:ext>
            </a:extLst>
          </p:cNvPr>
          <p:cNvSpPr>
            <a:spLocks noGrp="1"/>
          </p:cNvSpPr>
          <p:nvPr>
            <p:ph type="title"/>
          </p:nvPr>
        </p:nvSpPr>
        <p:spPr/>
        <p:txBody>
          <a:bodyPr>
            <a:normAutofit/>
          </a:bodyPr>
          <a:lstStyle/>
          <a:p>
            <a:pPr algn="just"/>
            <a:r>
              <a:rPr lang="en-US" sz="3200" b="1" dirty="0"/>
              <a:t>What is the purpose of the Health and Safety Plan</a:t>
            </a:r>
            <a:r>
              <a:rPr lang="en-US" sz="3200" dirty="0"/>
              <a:t>?</a:t>
            </a:r>
          </a:p>
        </p:txBody>
      </p:sp>
      <p:sp>
        <p:nvSpPr>
          <p:cNvPr id="3" name="Content Placeholder 2">
            <a:extLst>
              <a:ext uri="{FF2B5EF4-FFF2-40B4-BE49-F238E27FC236}">
                <a16:creationId xmlns:a16="http://schemas.microsoft.com/office/drawing/2014/main" id="{0943858A-A9CE-44C5-AE6C-EF16C8BCB027}"/>
              </a:ext>
            </a:extLst>
          </p:cNvPr>
          <p:cNvSpPr>
            <a:spLocks noGrp="1"/>
          </p:cNvSpPr>
          <p:nvPr>
            <p:ph idx="1"/>
          </p:nvPr>
        </p:nvSpPr>
        <p:spPr/>
        <p:txBody>
          <a:bodyPr/>
          <a:lstStyle/>
          <a:p>
            <a:pPr marL="457200" indent="-457200">
              <a:buAutoNum type="arabicPeriod"/>
            </a:pPr>
            <a:r>
              <a:rPr lang="en-US" dirty="0"/>
              <a:t>Keep employees and vendors safe and free from serious injury or death.</a:t>
            </a:r>
          </a:p>
          <a:p>
            <a:pPr marL="457200" indent="-457200">
              <a:buAutoNum type="arabicPeriod"/>
            </a:pPr>
            <a:r>
              <a:rPr lang="en-US" dirty="0"/>
              <a:t>Comply with all OSHA Rules, laws, and regulations.</a:t>
            </a:r>
          </a:p>
          <a:p>
            <a:pPr marL="457200" indent="-457200">
              <a:buAutoNum type="arabicPeriod"/>
            </a:pPr>
            <a:r>
              <a:rPr lang="en-US" dirty="0"/>
              <a:t>Keep insurance cost low.	</a:t>
            </a:r>
          </a:p>
        </p:txBody>
      </p:sp>
    </p:spTree>
    <p:extLst>
      <p:ext uri="{BB962C8B-B14F-4D97-AF65-F5344CB8AC3E}">
        <p14:creationId xmlns:p14="http://schemas.microsoft.com/office/powerpoint/2010/main" val="2127738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99CC-248C-4028-9C0D-9196BAC07898}"/>
              </a:ext>
            </a:extLst>
          </p:cNvPr>
          <p:cNvSpPr>
            <a:spLocks noGrp="1"/>
          </p:cNvSpPr>
          <p:nvPr>
            <p:ph type="title"/>
          </p:nvPr>
        </p:nvSpPr>
        <p:spPr/>
        <p:txBody>
          <a:bodyPr>
            <a:normAutofit/>
          </a:bodyPr>
          <a:lstStyle/>
          <a:p>
            <a:pPr algn="just"/>
            <a:r>
              <a:rPr lang="en-US" sz="3200" b="1" dirty="0"/>
              <a:t>Where does the Health and Safety Plan fit in?</a:t>
            </a:r>
          </a:p>
        </p:txBody>
      </p:sp>
      <p:sp>
        <p:nvSpPr>
          <p:cNvPr id="3" name="Content Placeholder 2">
            <a:extLst>
              <a:ext uri="{FF2B5EF4-FFF2-40B4-BE49-F238E27FC236}">
                <a16:creationId xmlns:a16="http://schemas.microsoft.com/office/drawing/2014/main" id="{C91C5DE3-D9BF-4C19-B81F-28CA1E1F5C43}"/>
              </a:ext>
            </a:extLst>
          </p:cNvPr>
          <p:cNvSpPr>
            <a:spLocks noGrp="1"/>
          </p:cNvSpPr>
          <p:nvPr>
            <p:ph idx="1"/>
          </p:nvPr>
        </p:nvSpPr>
        <p:spPr/>
        <p:txBody>
          <a:bodyPr/>
          <a:lstStyle/>
          <a:p>
            <a:r>
              <a:rPr lang="en-US" dirty="0"/>
              <a:t>All Subcontract Agreements require subcontractors to comply with AnCor’s Health and Safety Plan, which is intended to ensure all project sites are safe and free from dangerous conditions.</a:t>
            </a:r>
          </a:p>
          <a:p>
            <a:r>
              <a:rPr lang="en-US" dirty="0"/>
              <a:t>This is particularly relevant because again the underwriter for our insurance carrier, is basing our insurance rates on compliance with the Health and Safety Plan.</a:t>
            </a:r>
          </a:p>
          <a:p>
            <a:endParaRPr lang="en-US" dirty="0"/>
          </a:p>
        </p:txBody>
      </p:sp>
    </p:spTree>
    <p:extLst>
      <p:ext uri="{BB962C8B-B14F-4D97-AF65-F5344CB8AC3E}">
        <p14:creationId xmlns:p14="http://schemas.microsoft.com/office/powerpoint/2010/main" val="1363597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B1A4F-758F-49A0-850B-658122827C66}"/>
              </a:ext>
            </a:extLst>
          </p:cNvPr>
          <p:cNvSpPr>
            <a:spLocks noGrp="1"/>
          </p:cNvSpPr>
          <p:nvPr>
            <p:ph type="title"/>
          </p:nvPr>
        </p:nvSpPr>
        <p:spPr/>
        <p:txBody>
          <a:bodyPr/>
          <a:lstStyle/>
          <a:p>
            <a:r>
              <a:rPr lang="en-US" dirty="0"/>
              <a:t>Tying it all together</a:t>
            </a:r>
          </a:p>
        </p:txBody>
      </p:sp>
      <p:sp>
        <p:nvSpPr>
          <p:cNvPr id="3" name="Content Placeholder 2">
            <a:extLst>
              <a:ext uri="{FF2B5EF4-FFF2-40B4-BE49-F238E27FC236}">
                <a16:creationId xmlns:a16="http://schemas.microsoft.com/office/drawing/2014/main" id="{9416F05E-45EF-44C7-9F6C-D29C87F994E8}"/>
              </a:ext>
            </a:extLst>
          </p:cNvPr>
          <p:cNvSpPr>
            <a:spLocks noGrp="1"/>
          </p:cNvSpPr>
          <p:nvPr>
            <p:ph idx="1"/>
          </p:nvPr>
        </p:nvSpPr>
        <p:spPr/>
        <p:txBody>
          <a:bodyPr>
            <a:normAutofit fontScale="92500"/>
          </a:bodyPr>
          <a:lstStyle/>
          <a:p>
            <a:r>
              <a:rPr lang="en-US" dirty="0"/>
              <a:t>As we have seen in the above slides, the Contract Administration Process starts with the General Contract, which dictates the terms and conditions that are flowed through to the Subcontractor.</a:t>
            </a:r>
          </a:p>
          <a:p>
            <a:r>
              <a:rPr lang="en-US" dirty="0"/>
              <a:t>The Subcontracting Process then requires all subcontractors to execute the AnCor Subcontract form, which provides specific contract risk transfer language, insurance requirements, and compliance with the Health and Safety Plan. </a:t>
            </a:r>
          </a:p>
          <a:p>
            <a:r>
              <a:rPr lang="en-US" dirty="0"/>
              <a:t>These interrelated processes are all reviewed and audited by our insurance carrier in pricing our insurance program.</a:t>
            </a:r>
          </a:p>
        </p:txBody>
      </p:sp>
    </p:spTree>
    <p:extLst>
      <p:ext uri="{BB962C8B-B14F-4D97-AF65-F5344CB8AC3E}">
        <p14:creationId xmlns:p14="http://schemas.microsoft.com/office/powerpoint/2010/main" val="65271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40044-4818-4109-B13D-31393D813EDA}"/>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C7B586FB-DCB3-4630-A347-06E935DC4238}"/>
              </a:ext>
            </a:extLst>
          </p:cNvPr>
          <p:cNvSpPr>
            <a:spLocks noGrp="1"/>
          </p:cNvSpPr>
          <p:nvPr>
            <p:ph idx="1"/>
          </p:nvPr>
        </p:nvSpPr>
        <p:spPr/>
        <p:txBody>
          <a:bodyPr>
            <a:normAutofit fontScale="85000" lnSpcReduction="20000"/>
          </a:bodyPr>
          <a:lstStyle/>
          <a:p>
            <a:r>
              <a:rPr lang="en-US" dirty="0"/>
              <a:t>AnCor has developed, implemented, and trained all employees on its comprehensive Quality Management System (“QMS”).  The specifics of the QMS are contained in AnCor’s Quality Management Process Manual (“QMPM”).  </a:t>
            </a:r>
          </a:p>
          <a:p>
            <a:r>
              <a:rPr lang="en-US" dirty="0"/>
              <a:t>This QMS is intended to ensure all AnCor projects are completed utilizing an interrelated system of processes and procedures that lead to consistent high quality project delivery that is on time, and on budget; while at the same time mitigating, managing, and transferring the risk that is inherent in the construction industry. </a:t>
            </a:r>
          </a:p>
          <a:p>
            <a:r>
              <a:rPr lang="en-US" dirty="0"/>
              <a:t>Paramount to the QMS are the Contract Administration Process, Insurance Administration Process, and Health &amp; Safety Plan.</a:t>
            </a:r>
          </a:p>
          <a:p>
            <a:r>
              <a:rPr lang="en-US" dirty="0"/>
              <a:t> Together they form the foundation for AnCor’s QMS, and are the starting point for all successful projects.  </a:t>
            </a:r>
          </a:p>
        </p:txBody>
      </p:sp>
    </p:spTree>
    <p:extLst>
      <p:ext uri="{BB962C8B-B14F-4D97-AF65-F5344CB8AC3E}">
        <p14:creationId xmlns:p14="http://schemas.microsoft.com/office/powerpoint/2010/main" val="1983985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264C6-186E-42BD-B246-E817BAACA1B2}"/>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E8203384-76EF-4AC7-A5FE-F7A37FFABAA0}"/>
              </a:ext>
            </a:extLst>
          </p:cNvPr>
          <p:cNvSpPr>
            <a:spLocks noGrp="1"/>
          </p:cNvSpPr>
          <p:nvPr>
            <p:ph idx="1"/>
          </p:nvPr>
        </p:nvSpPr>
        <p:spPr/>
        <p:txBody>
          <a:bodyPr>
            <a:normAutofit/>
          </a:bodyPr>
          <a:lstStyle/>
          <a:p>
            <a:r>
              <a:rPr lang="en-US" dirty="0"/>
              <a:t>By following these processes the Company will establish a solid foundation for a successful project, with the following benefits:</a:t>
            </a:r>
          </a:p>
          <a:p>
            <a:pPr marL="457200" indent="-457200">
              <a:buAutoNum type="arabicPeriod"/>
            </a:pPr>
            <a:r>
              <a:rPr lang="en-US" dirty="0"/>
              <a:t>Clear expectation for the work being defined in the Contract, which results in more efficient project delivery. </a:t>
            </a:r>
          </a:p>
          <a:p>
            <a:pPr marL="457200" indent="-457200">
              <a:buAutoNum type="arabicPeriod"/>
            </a:pPr>
            <a:r>
              <a:rPr lang="en-US" dirty="0"/>
              <a:t>Managed Risk</a:t>
            </a:r>
          </a:p>
          <a:p>
            <a:pPr marL="457200" indent="-457200">
              <a:buAutoNum type="arabicPeriod"/>
            </a:pPr>
            <a:r>
              <a:rPr lang="en-US" dirty="0"/>
              <a:t>Less Injuries, which leads to less down time and greater productivity</a:t>
            </a:r>
          </a:p>
          <a:p>
            <a:pPr marL="457200" indent="-457200">
              <a:buAutoNum type="arabicPeriod"/>
            </a:pPr>
            <a:r>
              <a:rPr lang="en-US" dirty="0"/>
              <a:t>Lower insurance costs  </a:t>
            </a:r>
          </a:p>
        </p:txBody>
      </p:sp>
    </p:spTree>
    <p:extLst>
      <p:ext uri="{BB962C8B-B14F-4D97-AF65-F5344CB8AC3E}">
        <p14:creationId xmlns:p14="http://schemas.microsoft.com/office/powerpoint/2010/main" val="2735705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CB525-1C9D-40E7-BCA2-93F671DC5AD0}"/>
              </a:ext>
            </a:extLst>
          </p:cNvPr>
          <p:cNvSpPr>
            <a:spLocks noGrp="1"/>
          </p:cNvSpPr>
          <p:nvPr>
            <p:ph type="title"/>
          </p:nvPr>
        </p:nvSpPr>
        <p:spPr/>
        <p:txBody>
          <a:bodyPr/>
          <a:lstStyle/>
          <a:p>
            <a:r>
              <a:rPr lang="en-US" dirty="0"/>
              <a:t>Final Note:</a:t>
            </a:r>
          </a:p>
        </p:txBody>
      </p:sp>
      <p:sp>
        <p:nvSpPr>
          <p:cNvPr id="3" name="Content Placeholder 2">
            <a:extLst>
              <a:ext uri="{FF2B5EF4-FFF2-40B4-BE49-F238E27FC236}">
                <a16:creationId xmlns:a16="http://schemas.microsoft.com/office/drawing/2014/main" id="{BD185F23-56CF-424D-BA98-EF99D1311E03}"/>
              </a:ext>
            </a:extLst>
          </p:cNvPr>
          <p:cNvSpPr>
            <a:spLocks noGrp="1"/>
          </p:cNvSpPr>
          <p:nvPr>
            <p:ph idx="1"/>
          </p:nvPr>
        </p:nvSpPr>
        <p:spPr/>
        <p:txBody>
          <a:bodyPr/>
          <a:lstStyle/>
          <a:p>
            <a:r>
              <a:rPr lang="en-US" dirty="0"/>
              <a:t>Strict compliance will lead to a more profitable company, more profit means more growth, more growth means more opportunity for everyone.</a:t>
            </a:r>
          </a:p>
          <a:p>
            <a:r>
              <a:rPr lang="en-US" dirty="0"/>
              <a:t>Be Governed Accordingly!  </a:t>
            </a:r>
          </a:p>
          <a:p>
            <a:endParaRPr lang="en-US" dirty="0"/>
          </a:p>
        </p:txBody>
      </p:sp>
    </p:spTree>
    <p:extLst>
      <p:ext uri="{BB962C8B-B14F-4D97-AF65-F5344CB8AC3E}">
        <p14:creationId xmlns:p14="http://schemas.microsoft.com/office/powerpoint/2010/main" val="2563777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A029E-55C2-4230-B85A-CC559BC57AC0}"/>
              </a:ext>
            </a:extLst>
          </p:cNvPr>
          <p:cNvSpPr>
            <a:spLocks noGrp="1"/>
          </p:cNvSpPr>
          <p:nvPr>
            <p:ph type="title"/>
          </p:nvPr>
        </p:nvSpPr>
        <p:spPr/>
        <p:txBody>
          <a:bodyPr/>
          <a:lstStyle/>
          <a:p>
            <a:r>
              <a:rPr lang="en-US" dirty="0"/>
              <a:t>Goals of This Training Session:</a:t>
            </a:r>
          </a:p>
        </p:txBody>
      </p:sp>
      <p:sp>
        <p:nvSpPr>
          <p:cNvPr id="3" name="Content Placeholder 2">
            <a:extLst>
              <a:ext uri="{FF2B5EF4-FFF2-40B4-BE49-F238E27FC236}">
                <a16:creationId xmlns:a16="http://schemas.microsoft.com/office/drawing/2014/main" id="{BC801076-5BC5-4713-9818-C52AC7C85127}"/>
              </a:ext>
            </a:extLst>
          </p:cNvPr>
          <p:cNvSpPr>
            <a:spLocks noGrp="1"/>
          </p:cNvSpPr>
          <p:nvPr>
            <p:ph idx="1"/>
          </p:nvPr>
        </p:nvSpPr>
        <p:spPr/>
        <p:txBody>
          <a:bodyPr/>
          <a:lstStyle/>
          <a:p>
            <a:pPr marL="0" indent="0">
              <a:buNone/>
            </a:pPr>
            <a:r>
              <a:rPr lang="en-US" dirty="0"/>
              <a:t>1.	Provide a high level overview of the relationship between these interrelated 	foundational processes.</a:t>
            </a:r>
          </a:p>
          <a:p>
            <a:pPr marL="0" indent="0">
              <a:buNone/>
            </a:pPr>
            <a:r>
              <a:rPr lang="en-US" dirty="0"/>
              <a:t> 2.	Develop an understanding of how by following each process, the Company 	will consistently deliver high quality projects to its clients, which will result 	in predictable bottom line profits and overall Company growth. </a:t>
            </a:r>
          </a:p>
        </p:txBody>
      </p:sp>
    </p:spTree>
    <p:extLst>
      <p:ext uri="{BB962C8B-B14F-4D97-AF65-F5344CB8AC3E}">
        <p14:creationId xmlns:p14="http://schemas.microsoft.com/office/powerpoint/2010/main" val="570694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6554A-A59D-4435-939F-4A24C5EF0035}"/>
              </a:ext>
            </a:extLst>
          </p:cNvPr>
          <p:cNvSpPr>
            <a:spLocks noGrp="1"/>
          </p:cNvSpPr>
          <p:nvPr>
            <p:ph type="title"/>
          </p:nvPr>
        </p:nvSpPr>
        <p:spPr>
          <a:xfrm>
            <a:off x="1295402" y="982132"/>
            <a:ext cx="9601196" cy="1497299"/>
          </a:xfrm>
        </p:spPr>
        <p:txBody>
          <a:bodyPr>
            <a:normAutofit fontScale="90000"/>
          </a:bodyPr>
          <a:lstStyle/>
          <a:p>
            <a:r>
              <a:rPr lang="en-US" sz="3600" b="1" dirty="0"/>
              <a:t>Contract Administration</a:t>
            </a:r>
            <a:r>
              <a:rPr lang="en-US" sz="3600" dirty="0"/>
              <a:t>:  What is the purpose of the Contract Administration Process?</a:t>
            </a:r>
            <a:br>
              <a:rPr lang="en-US" dirty="0"/>
            </a:br>
            <a:endParaRPr lang="en-US" dirty="0"/>
          </a:p>
        </p:txBody>
      </p:sp>
      <p:sp>
        <p:nvSpPr>
          <p:cNvPr id="3" name="Content Placeholder 2">
            <a:extLst>
              <a:ext uri="{FF2B5EF4-FFF2-40B4-BE49-F238E27FC236}">
                <a16:creationId xmlns:a16="http://schemas.microsoft.com/office/drawing/2014/main" id="{FB285C2B-BDEB-42CB-9480-9F233017214E}"/>
              </a:ext>
            </a:extLst>
          </p:cNvPr>
          <p:cNvSpPr>
            <a:spLocks noGrp="1"/>
          </p:cNvSpPr>
          <p:nvPr>
            <p:ph idx="1"/>
          </p:nvPr>
        </p:nvSpPr>
        <p:spPr/>
        <p:txBody>
          <a:bodyPr/>
          <a:lstStyle/>
          <a:p>
            <a:r>
              <a:rPr lang="en-US" dirty="0"/>
              <a:t>The Contract Administration process is utilized to make sure that the terms and conditions of the General Contract with the Owner mirrors the terms and conditions of the Subcontract Agreements with our vendors.</a:t>
            </a:r>
          </a:p>
          <a:p>
            <a:r>
              <a:rPr lang="en-US" dirty="0"/>
              <a:t>Essentially, we flow through the performance obligation of the General Contract, but not the rights to the subcontractors.  The Subcontractor’s rights relative to the project are the specific terms and conditions contained in their respective Subcontract.</a:t>
            </a:r>
          </a:p>
        </p:txBody>
      </p:sp>
    </p:spTree>
    <p:extLst>
      <p:ext uri="{BB962C8B-B14F-4D97-AF65-F5344CB8AC3E}">
        <p14:creationId xmlns:p14="http://schemas.microsoft.com/office/powerpoint/2010/main" val="3579085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06E2C-F105-49B3-98A2-BC0929A5498F}"/>
              </a:ext>
            </a:extLst>
          </p:cNvPr>
          <p:cNvSpPr>
            <a:spLocks noGrp="1"/>
          </p:cNvSpPr>
          <p:nvPr>
            <p:ph type="title"/>
          </p:nvPr>
        </p:nvSpPr>
        <p:spPr/>
        <p:txBody>
          <a:bodyPr/>
          <a:lstStyle/>
          <a:p>
            <a:r>
              <a:rPr lang="en-US" dirty="0"/>
              <a:t>Basics of Construction Contracts</a:t>
            </a:r>
          </a:p>
        </p:txBody>
      </p:sp>
      <p:sp>
        <p:nvSpPr>
          <p:cNvPr id="3" name="Content Placeholder 2">
            <a:extLst>
              <a:ext uri="{FF2B5EF4-FFF2-40B4-BE49-F238E27FC236}">
                <a16:creationId xmlns:a16="http://schemas.microsoft.com/office/drawing/2014/main" id="{77A87BE8-2A13-4BBA-B87A-52AA829A1C72}"/>
              </a:ext>
            </a:extLst>
          </p:cNvPr>
          <p:cNvSpPr>
            <a:spLocks noGrp="1"/>
          </p:cNvSpPr>
          <p:nvPr>
            <p:ph idx="1"/>
          </p:nvPr>
        </p:nvSpPr>
        <p:spPr/>
        <p:txBody>
          <a:bodyPr/>
          <a:lstStyle/>
          <a:p>
            <a:r>
              <a:rPr lang="en-US" dirty="0"/>
              <a:t>The typical General Contract with the Owner is an extensive 30-40 page agreement.  However, boiled down to its basics, it is very simple.  All the contract says is that AnCor will build a project (defined by the plans and specifications) at a certain location, in a given period (defined by the schedule, for a certain sum of money, with a stated assignment of the risk each party is assuming.  </a:t>
            </a:r>
          </a:p>
          <a:p>
            <a:r>
              <a:rPr lang="en-US" dirty="0"/>
              <a:t>The remainder of the Contract is just what happens if you are unable to do those things, i.e. change management, dispute resolution, delays, etc…  </a:t>
            </a:r>
          </a:p>
        </p:txBody>
      </p:sp>
    </p:spTree>
    <p:extLst>
      <p:ext uri="{BB962C8B-B14F-4D97-AF65-F5344CB8AC3E}">
        <p14:creationId xmlns:p14="http://schemas.microsoft.com/office/powerpoint/2010/main" val="290739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8DBC2-F9BB-424F-978E-A8F8B190E49A}"/>
              </a:ext>
            </a:extLst>
          </p:cNvPr>
          <p:cNvSpPr>
            <a:spLocks noGrp="1"/>
          </p:cNvSpPr>
          <p:nvPr>
            <p:ph type="title"/>
          </p:nvPr>
        </p:nvSpPr>
        <p:spPr/>
        <p:txBody>
          <a:bodyPr>
            <a:normAutofit/>
          </a:bodyPr>
          <a:lstStyle/>
          <a:p>
            <a:pPr algn="just"/>
            <a:r>
              <a:rPr lang="en-US" sz="3200" b="1" dirty="0"/>
              <a:t>How is the basic structure of a Construction Contract relevant to the Contract Administration Process?</a:t>
            </a:r>
          </a:p>
        </p:txBody>
      </p:sp>
      <p:sp>
        <p:nvSpPr>
          <p:cNvPr id="3" name="Content Placeholder 2">
            <a:extLst>
              <a:ext uri="{FF2B5EF4-FFF2-40B4-BE49-F238E27FC236}">
                <a16:creationId xmlns:a16="http://schemas.microsoft.com/office/drawing/2014/main" id="{88714276-9FFF-4246-BB7B-5A860BF16463}"/>
              </a:ext>
            </a:extLst>
          </p:cNvPr>
          <p:cNvSpPr>
            <a:spLocks noGrp="1"/>
          </p:cNvSpPr>
          <p:nvPr>
            <p:ph idx="1"/>
          </p:nvPr>
        </p:nvSpPr>
        <p:spPr/>
        <p:txBody>
          <a:bodyPr/>
          <a:lstStyle/>
          <a:p>
            <a:r>
              <a:rPr lang="en-US" dirty="0"/>
              <a:t>The Contract Administration Process is intended to ensure that all specific terms and conditions are flowed through to the individual subcontractors performing the work. </a:t>
            </a:r>
          </a:p>
        </p:txBody>
      </p:sp>
    </p:spTree>
    <p:extLst>
      <p:ext uri="{BB962C8B-B14F-4D97-AF65-F5344CB8AC3E}">
        <p14:creationId xmlns:p14="http://schemas.microsoft.com/office/powerpoint/2010/main" val="1495801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9CE50-2D5B-4F9A-A4CF-7719F2EADA2E}"/>
              </a:ext>
            </a:extLst>
          </p:cNvPr>
          <p:cNvSpPr>
            <a:spLocks noGrp="1"/>
          </p:cNvSpPr>
          <p:nvPr>
            <p:ph type="title"/>
          </p:nvPr>
        </p:nvSpPr>
        <p:spPr/>
        <p:txBody>
          <a:bodyPr>
            <a:normAutofit/>
          </a:bodyPr>
          <a:lstStyle/>
          <a:p>
            <a:pPr algn="just"/>
            <a:r>
              <a:rPr lang="en-US" sz="3200" b="1" dirty="0"/>
              <a:t>What terms and conditions are flowed through to the Subcontractor?</a:t>
            </a:r>
          </a:p>
        </p:txBody>
      </p:sp>
      <p:sp>
        <p:nvSpPr>
          <p:cNvPr id="3" name="Content Placeholder 2">
            <a:extLst>
              <a:ext uri="{FF2B5EF4-FFF2-40B4-BE49-F238E27FC236}">
                <a16:creationId xmlns:a16="http://schemas.microsoft.com/office/drawing/2014/main" id="{DC779CB1-A99D-4D02-9F4D-7FAEAEFE60DC}"/>
              </a:ext>
            </a:extLst>
          </p:cNvPr>
          <p:cNvSpPr>
            <a:spLocks noGrp="1"/>
          </p:cNvSpPr>
          <p:nvPr>
            <p:ph idx="1"/>
          </p:nvPr>
        </p:nvSpPr>
        <p:spPr/>
        <p:txBody>
          <a:bodyPr>
            <a:normAutofit fontScale="92500" lnSpcReduction="10000"/>
          </a:bodyPr>
          <a:lstStyle/>
          <a:p>
            <a:r>
              <a:rPr lang="en-US" dirty="0"/>
              <a:t>All Subcontracts must contain the following:</a:t>
            </a:r>
          </a:p>
          <a:p>
            <a:pPr marL="457200" indent="-457200">
              <a:buAutoNum type="arabicPeriod"/>
            </a:pPr>
            <a:r>
              <a:rPr lang="en-US" dirty="0"/>
              <a:t>Reference to the plans and specifications that define the work, and a detailed job matrix. (Description of the work)</a:t>
            </a:r>
          </a:p>
          <a:p>
            <a:pPr marL="457200" indent="-457200">
              <a:buAutoNum type="arabicPeriod"/>
            </a:pPr>
            <a:r>
              <a:rPr lang="en-US" dirty="0"/>
              <a:t>Project Schedule (Time)</a:t>
            </a:r>
          </a:p>
          <a:p>
            <a:pPr marL="457200" indent="-457200">
              <a:buAutoNum type="arabicPeriod"/>
            </a:pPr>
            <a:r>
              <a:rPr lang="en-US" dirty="0"/>
              <a:t>Lump sum value of the contract (money)</a:t>
            </a:r>
          </a:p>
          <a:p>
            <a:pPr marL="457200" indent="-457200">
              <a:buAutoNum type="arabicPeriod"/>
            </a:pPr>
            <a:r>
              <a:rPr lang="en-US" dirty="0"/>
              <a:t>Appropriate contractual risk transfer language (assignment and assumption of risk)</a:t>
            </a:r>
          </a:p>
          <a:p>
            <a:pPr marL="457200" indent="-457200">
              <a:buAutoNum type="arabicPeriod"/>
            </a:pPr>
            <a:r>
              <a:rPr lang="en-US" dirty="0"/>
              <a:t>Required Insurance </a:t>
            </a:r>
          </a:p>
        </p:txBody>
      </p:sp>
    </p:spTree>
    <p:extLst>
      <p:ext uri="{BB962C8B-B14F-4D97-AF65-F5344CB8AC3E}">
        <p14:creationId xmlns:p14="http://schemas.microsoft.com/office/powerpoint/2010/main" val="854994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DC0BE-F68E-41C9-A569-E0E80DA2A5C2}"/>
              </a:ext>
            </a:extLst>
          </p:cNvPr>
          <p:cNvSpPr>
            <a:spLocks noGrp="1"/>
          </p:cNvSpPr>
          <p:nvPr>
            <p:ph type="title"/>
          </p:nvPr>
        </p:nvSpPr>
        <p:spPr/>
        <p:txBody>
          <a:bodyPr/>
          <a:lstStyle/>
          <a:p>
            <a:r>
              <a:rPr lang="en-US" dirty="0"/>
              <a:t>What else?</a:t>
            </a:r>
          </a:p>
        </p:txBody>
      </p:sp>
      <p:sp>
        <p:nvSpPr>
          <p:cNvPr id="3" name="Content Placeholder 2">
            <a:extLst>
              <a:ext uri="{FF2B5EF4-FFF2-40B4-BE49-F238E27FC236}">
                <a16:creationId xmlns:a16="http://schemas.microsoft.com/office/drawing/2014/main" id="{A86D5DB4-6B7C-466B-A9F7-273996250119}"/>
              </a:ext>
            </a:extLst>
          </p:cNvPr>
          <p:cNvSpPr>
            <a:spLocks noGrp="1"/>
          </p:cNvSpPr>
          <p:nvPr>
            <p:ph idx="1"/>
          </p:nvPr>
        </p:nvSpPr>
        <p:spPr/>
        <p:txBody>
          <a:bodyPr/>
          <a:lstStyle/>
          <a:p>
            <a:r>
              <a:rPr lang="en-US" dirty="0"/>
              <a:t>As with the General Contract, the remainder of the Subcontract just governs what happens if you don’t complete the work as reflected in the plans and specifications, within the given schedule; as well as how to manage change conditions, delays, etc…   </a:t>
            </a:r>
          </a:p>
        </p:txBody>
      </p:sp>
    </p:spTree>
    <p:extLst>
      <p:ext uri="{BB962C8B-B14F-4D97-AF65-F5344CB8AC3E}">
        <p14:creationId xmlns:p14="http://schemas.microsoft.com/office/powerpoint/2010/main" val="2050324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FB7AA-8B7E-4BC1-9342-05857A003C22}"/>
              </a:ext>
            </a:extLst>
          </p:cNvPr>
          <p:cNvSpPr>
            <a:spLocks noGrp="1"/>
          </p:cNvSpPr>
          <p:nvPr>
            <p:ph type="title"/>
          </p:nvPr>
        </p:nvSpPr>
        <p:spPr/>
        <p:txBody>
          <a:bodyPr/>
          <a:lstStyle/>
          <a:p>
            <a:r>
              <a:rPr lang="en-US" dirty="0"/>
              <a:t>Subcontracting</a:t>
            </a:r>
          </a:p>
        </p:txBody>
      </p:sp>
      <p:sp>
        <p:nvSpPr>
          <p:cNvPr id="3" name="Content Placeholder 2">
            <a:extLst>
              <a:ext uri="{FF2B5EF4-FFF2-40B4-BE49-F238E27FC236}">
                <a16:creationId xmlns:a16="http://schemas.microsoft.com/office/drawing/2014/main" id="{F4E3E137-AE86-4022-8B47-3A0FC22A4707}"/>
              </a:ext>
            </a:extLst>
          </p:cNvPr>
          <p:cNvSpPr>
            <a:spLocks noGrp="1"/>
          </p:cNvSpPr>
          <p:nvPr>
            <p:ph idx="1"/>
          </p:nvPr>
        </p:nvSpPr>
        <p:spPr/>
        <p:txBody>
          <a:bodyPr/>
          <a:lstStyle/>
          <a:p>
            <a:r>
              <a:rPr lang="en-US" dirty="0"/>
              <a:t>All Subcontractor are retained by using the AnCor Subcontract Agreement Form.  As part of the Subcontract Processes, any requested changes to the Subcontract must be reviewed and approved by legal.</a:t>
            </a:r>
          </a:p>
          <a:p>
            <a:r>
              <a:rPr lang="en-US" dirty="0"/>
              <a:t>In addition, as part of the Subcontracting Process, once a Vendor is awarded a Subcontract, they must return the fully executed contract, along with job specific Certificate of Insurance, W-9, any State specific affidavits.</a:t>
            </a:r>
          </a:p>
        </p:txBody>
      </p:sp>
    </p:spTree>
    <p:extLst>
      <p:ext uri="{BB962C8B-B14F-4D97-AF65-F5344CB8AC3E}">
        <p14:creationId xmlns:p14="http://schemas.microsoft.com/office/powerpoint/2010/main" val="377076880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
  <TotalTime>150</TotalTime>
  <Words>1452</Words>
  <Application>Microsoft Office PowerPoint</Application>
  <PresentationFormat>Widescreen</PresentationFormat>
  <Paragraphs>72</Paragraphs>
  <Slides>21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 Light</vt:lpstr>
      <vt:lpstr>Garamond</vt:lpstr>
      <vt:lpstr>Rockwell</vt:lpstr>
      <vt:lpstr>Wingdings</vt:lpstr>
      <vt:lpstr>Organic</vt:lpstr>
      <vt:lpstr>Atlas</vt:lpstr>
      <vt:lpstr>AnCor, Inc. </vt:lpstr>
      <vt:lpstr>Introduction</vt:lpstr>
      <vt:lpstr>Goals of This Training Session:</vt:lpstr>
      <vt:lpstr>Contract Administration:  What is the purpose of the Contract Administration Process? </vt:lpstr>
      <vt:lpstr>Basics of Construction Contracts</vt:lpstr>
      <vt:lpstr>How is the basic structure of a Construction Contract relevant to the Contract Administration Process?</vt:lpstr>
      <vt:lpstr>What terms and conditions are flowed through to the Subcontractor?</vt:lpstr>
      <vt:lpstr>What else?</vt:lpstr>
      <vt:lpstr>Subcontracting</vt:lpstr>
      <vt:lpstr>Rule</vt:lpstr>
      <vt:lpstr>Why do we follow the Subcontracting Process?</vt:lpstr>
      <vt:lpstr>Insurance Administration:  What is the purpose of the Insurance Administration Process?</vt:lpstr>
      <vt:lpstr>Why is this process so important?</vt:lpstr>
      <vt:lpstr>Rule</vt:lpstr>
      <vt:lpstr>So what is the relationship between the Contract Administration Process and the Insurance Administration Process?</vt:lpstr>
      <vt:lpstr>So what is the last piece to the puzzle?  </vt:lpstr>
      <vt:lpstr>What is the purpose of the Health and Safety Plan?</vt:lpstr>
      <vt:lpstr>Where does the Health and Safety Plan fit in?</vt:lpstr>
      <vt:lpstr>Tying it all together</vt:lpstr>
      <vt:lpstr>Conclusion</vt:lpstr>
      <vt:lpstr>Final Note: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AnCor, Inc.</dc:title>
  <dc:creator>David Stewart</dc:creator>
  <cp:lastModifiedBy>K Woods</cp:lastModifiedBy>
  <cp:revision>6</cp:revision>
  <dcterms:created xsi:type="dcterms:W3CDTF">2022-04-07T01:20:22Z</dcterms:created>
  <dcterms:modified xsi:type="dcterms:W3CDTF">2023-03-27T13:30:05Z</dcterms:modified>
</cp:coreProperties>
</file>