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6" r:id="rId5"/>
    <p:sldId id="262" r:id="rId6"/>
    <p:sldId id="258" r:id="rId7"/>
    <p:sldId id="293" r:id="rId8"/>
    <p:sldId id="294" r:id="rId9"/>
    <p:sldId id="295" r:id="rId10"/>
    <p:sldId id="296" r:id="rId11"/>
    <p:sldId id="314" r:id="rId12"/>
    <p:sldId id="297" r:id="rId13"/>
    <p:sldId id="307" r:id="rId14"/>
    <p:sldId id="310" r:id="rId15"/>
    <p:sldId id="311" r:id="rId16"/>
    <p:sldId id="312" r:id="rId17"/>
    <p:sldId id="313" r:id="rId18"/>
    <p:sldId id="308" r:id="rId19"/>
    <p:sldId id="309" r:id="rId20"/>
    <p:sldId id="298" r:id="rId21"/>
    <p:sldId id="299" r:id="rId22"/>
    <p:sldId id="273" r:id="rId23"/>
    <p:sldId id="292" r:id="rId24"/>
    <p:sldId id="300" r:id="rId25"/>
    <p:sldId id="301" r:id="rId26"/>
    <p:sldId id="322" r:id="rId27"/>
    <p:sldId id="306" r:id="rId28"/>
    <p:sldId id="285" r:id="rId29"/>
    <p:sldId id="305" r:id="rId30"/>
    <p:sldId id="315" r:id="rId31"/>
    <p:sldId id="316" r:id="rId32"/>
    <p:sldId id="317" r:id="rId33"/>
    <p:sldId id="318" r:id="rId34"/>
    <p:sldId id="319" r:id="rId35"/>
    <p:sldId id="303" r:id="rId36"/>
    <p:sldId id="304" r:id="rId37"/>
    <p:sldId id="320" r:id="rId38"/>
    <p:sldId id="321" r:id="rId39"/>
    <p:sldId id="275" r:id="rId40"/>
    <p:sldId id="27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BAE7A8-8E8F-4CBC-A68D-1778BC04AA17}" v="70" dt="2023-09-27T20:24:00.9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0704" autoAdjust="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5825" y="4316086"/>
            <a:ext cx="5019484" cy="1354382"/>
          </a:xfrm>
        </p:spPr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br>
              <a:rPr lang="en-US" sz="1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Submittals, RFIs &amp; Other EOS Items:</a:t>
            </a:r>
            <a:b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Comprehensive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sz="24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Revise and Resubmit</a:t>
            </a:r>
            <a:endParaRPr lang="en-US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420124-E2DA-D819-8C42-5DA3603E2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614678" cy="2253138"/>
          </a:xfrm>
        </p:spPr>
        <p:txBody>
          <a:bodyPr>
            <a:normAutofit/>
          </a:bodyPr>
          <a:lstStyle/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10287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</a:rPr>
              <a:t>Review responses from architects and engineers</a:t>
            </a:r>
          </a:p>
          <a:p>
            <a:pPr marL="10287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Close and distribute [send] the responses to the project team and submitting subcontractor</a:t>
            </a:r>
          </a:p>
          <a:p>
            <a:pPr marL="10287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</a:rPr>
              <a:t>Request a revised submittal within a</a:t>
            </a:r>
            <a:r>
              <a:rPr lang="en-US" dirty="0"/>
              <a:t> reasonable amount of time (determined by PM)</a:t>
            </a:r>
            <a:endParaRPr lang="en-US" dirty="0">
              <a:effectLst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200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E4F45-8C28-E412-F203-5A56E428B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0885" y="712520"/>
            <a:ext cx="2439884" cy="590452"/>
          </a:xfrm>
        </p:spPr>
        <p:txBody>
          <a:bodyPr/>
          <a:lstStyle/>
          <a:p>
            <a:r>
              <a:rPr lang="en-US" dirty="0"/>
              <a:t>A/E’s response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A7A94-407A-F0A8-E70B-D1F235D36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2" y="797804"/>
            <a:ext cx="3943627" cy="823912"/>
          </a:xfrm>
        </p:spPr>
        <p:txBody>
          <a:bodyPr/>
          <a:lstStyle/>
          <a:p>
            <a:r>
              <a:rPr lang="en-US" dirty="0"/>
              <a:t>Check Drawings to confirm accuracy.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4C180C-AE7B-ABD8-2BBB-BEF79955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192A2-9B24-B955-793C-E1FD095F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4C5FD1-5077-C146-0673-018CD985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FFE9D46-1F34-5EBD-5AB3-D97428D62F2D}"/>
              </a:ext>
            </a:extLst>
          </p:cNvPr>
          <p:cNvSpPr/>
          <p:nvPr/>
        </p:nvSpPr>
        <p:spPr>
          <a:xfrm>
            <a:off x="5522026" y="797804"/>
            <a:ext cx="1692234" cy="58430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697AFA-A309-5A56-9086-8FF038F4EA47}"/>
              </a:ext>
            </a:extLst>
          </p:cNvPr>
          <p:cNvSpPr txBox="1"/>
          <p:nvPr/>
        </p:nvSpPr>
        <p:spPr>
          <a:xfrm>
            <a:off x="5063392" y="-15656"/>
            <a:ext cx="3336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Example 1</a:t>
            </a:r>
          </a:p>
        </p:txBody>
      </p:sp>
      <p:pic>
        <p:nvPicPr>
          <p:cNvPr id="15" name="Content Placeholder 12">
            <a:extLst>
              <a:ext uri="{FF2B5EF4-FFF2-40B4-BE49-F238E27FC236}">
                <a16:creationId xmlns:a16="http://schemas.microsoft.com/office/drawing/2014/main" id="{FAD33DFE-4E72-1601-4400-FDC5DD566E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30039" y="1487683"/>
            <a:ext cx="5155633" cy="5027483"/>
          </a:xfr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DA3C510-58EB-31AE-95E8-8C28F9AD3BC7}"/>
              </a:ext>
            </a:extLst>
          </p:cNvPr>
          <p:cNvSpPr txBox="1"/>
          <p:nvPr/>
        </p:nvSpPr>
        <p:spPr>
          <a:xfrm>
            <a:off x="7475517" y="1751609"/>
            <a:ext cx="3767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Stucco is an exterior finish, look for elevation drawings</a:t>
            </a: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19F26979-35B1-E2DE-B57E-41830282EBB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5680" r="6883"/>
          <a:stretch/>
        </p:blipFill>
        <p:spPr>
          <a:xfrm>
            <a:off x="6947255" y="2587913"/>
            <a:ext cx="4957948" cy="210185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88C7555-324E-9746-4E0A-40BDEE415F63}"/>
              </a:ext>
            </a:extLst>
          </p:cNvPr>
          <p:cNvSpPr txBox="1"/>
          <p:nvPr/>
        </p:nvSpPr>
        <p:spPr>
          <a:xfrm>
            <a:off x="7410172" y="4995741"/>
            <a:ext cx="3767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Cement Plaster System not detailed on finish schedule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FC2A326-F3B4-454D-74EB-01199938040B}"/>
              </a:ext>
            </a:extLst>
          </p:cNvPr>
          <p:cNvSpPr/>
          <p:nvPr/>
        </p:nvSpPr>
        <p:spPr>
          <a:xfrm>
            <a:off x="2642045" y="4411684"/>
            <a:ext cx="2693101" cy="5804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3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E4F45-8C28-E412-F203-5A56E428B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2122" y="692230"/>
            <a:ext cx="3752107" cy="1187532"/>
          </a:xfrm>
        </p:spPr>
        <p:txBody>
          <a:bodyPr/>
          <a:lstStyle/>
          <a:p>
            <a:r>
              <a:rPr lang="en-US" dirty="0"/>
              <a:t>Search construction drawings with keywords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A7A94-407A-F0A8-E70B-D1F235D36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664" y="2032249"/>
            <a:ext cx="1690472" cy="2480375"/>
          </a:xfrm>
        </p:spPr>
        <p:txBody>
          <a:bodyPr/>
          <a:lstStyle/>
          <a:p>
            <a:r>
              <a:rPr lang="en-US" dirty="0"/>
              <a:t>Check wall sections as the cement plaster system is a wall component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4C180C-AE7B-ABD8-2BBB-BEF79955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192A2-9B24-B955-793C-E1FD095F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4C5FD1-5077-C146-0673-018CD985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FFE9D46-1F34-5EBD-5AB3-D97428D62F2D}"/>
              </a:ext>
            </a:extLst>
          </p:cNvPr>
          <p:cNvSpPr/>
          <p:nvPr/>
        </p:nvSpPr>
        <p:spPr>
          <a:xfrm rot="2123348">
            <a:off x="6169518" y="1664498"/>
            <a:ext cx="991590" cy="584305"/>
          </a:xfrm>
          <a:prstGeom prst="rightArrow">
            <a:avLst>
              <a:gd name="adj1" fmla="val 50000"/>
              <a:gd name="adj2" fmla="val 682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697AFA-A309-5A56-9086-8FF038F4EA47}"/>
              </a:ext>
            </a:extLst>
          </p:cNvPr>
          <p:cNvSpPr txBox="1"/>
          <p:nvPr/>
        </p:nvSpPr>
        <p:spPr>
          <a:xfrm>
            <a:off x="5063392" y="-15656"/>
            <a:ext cx="3336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Example 1</a:t>
            </a:r>
          </a:p>
        </p:txBody>
      </p:sp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11FE3583-89FF-5984-E4FC-ED36050ECF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85271" y="1935570"/>
            <a:ext cx="4106658" cy="4158841"/>
          </a:xfr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C0FEE80-22C4-F643-14CF-4FBEE510941D}"/>
              </a:ext>
            </a:extLst>
          </p:cNvPr>
          <p:cNvCxnSpPr/>
          <p:nvPr/>
        </p:nvCxnSpPr>
        <p:spPr>
          <a:xfrm flipH="1">
            <a:off x="3847605" y="3473532"/>
            <a:ext cx="2487881" cy="827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C5D75395-E0E5-D4A7-0691-0A2CE78C05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0" r="15220" b="1212"/>
          <a:stretch/>
        </p:blipFill>
        <p:spPr>
          <a:xfrm>
            <a:off x="9100645" y="89064"/>
            <a:ext cx="1972984" cy="6685809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9B482BDC-5A75-2D43-6DFB-A0D4743507EF}"/>
              </a:ext>
            </a:extLst>
          </p:cNvPr>
          <p:cNvSpPr/>
          <p:nvPr/>
        </p:nvSpPr>
        <p:spPr>
          <a:xfrm>
            <a:off x="10206729" y="2101207"/>
            <a:ext cx="866900" cy="74293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9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9C1FD-73B4-CC45-8579-D5A3A0A92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838133"/>
            <a:ext cx="3924300" cy="823912"/>
          </a:xfrm>
        </p:spPr>
        <p:txBody>
          <a:bodyPr/>
          <a:lstStyle/>
          <a:p>
            <a:r>
              <a:rPr lang="en-US" dirty="0"/>
              <a:t>Identify that original product data submittal did not 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8AFA9FC-A035-5E4E-C635-D7C8B91913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10804" y="2011330"/>
            <a:ext cx="4047196" cy="364655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C91188-F9AC-09AE-8F26-E1F1DED0A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4879" y="737192"/>
            <a:ext cx="3943627" cy="823912"/>
          </a:xfrm>
        </p:spPr>
        <p:txBody>
          <a:bodyPr/>
          <a:lstStyle/>
          <a:p>
            <a:r>
              <a:rPr lang="en-US" dirty="0"/>
              <a:t>Request system detail from Subcontractor and submit revised submittal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FA6A41E-00F6-7FCB-8309-95E21732643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04879" y="1628243"/>
            <a:ext cx="3752633" cy="4761909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BF48EE-9DD5-0CAF-ED7C-74364088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7EBF2B-77BF-0E36-6A2F-91C94FDF3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82680-4443-A70A-BB2E-FCC9EF28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EEEBB8-E05C-D6E2-B8C0-BBC1F31C6B44}"/>
              </a:ext>
            </a:extLst>
          </p:cNvPr>
          <p:cNvSpPr txBox="1"/>
          <p:nvPr/>
        </p:nvSpPr>
        <p:spPr>
          <a:xfrm>
            <a:off x="5063392" y="-15656"/>
            <a:ext cx="3336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1741684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9C1FD-73B4-CC45-8579-D5A3A0A92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838133"/>
            <a:ext cx="3924300" cy="823912"/>
          </a:xfrm>
        </p:spPr>
        <p:txBody>
          <a:bodyPr/>
          <a:lstStyle/>
          <a:p>
            <a:r>
              <a:rPr lang="en-US" dirty="0"/>
              <a:t>System doesn’t meet General Directive #34-F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C91188-F9AC-09AE-8F26-E1F1DED0A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2" y="838133"/>
            <a:ext cx="3943627" cy="823912"/>
          </a:xfrm>
        </p:spPr>
        <p:txBody>
          <a:bodyPr/>
          <a:lstStyle/>
          <a:p>
            <a:r>
              <a:rPr lang="en-US" dirty="0"/>
              <a:t>Subcontractor sends revised stucco component system, again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BF48EE-9DD5-0CAF-ED7C-74364088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7EBF2B-77BF-0E36-6A2F-91C94FDF3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82680-4443-A70A-BB2E-FCC9EF28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F4E137F-A11A-F5CC-DB1E-DB7458EF99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09800" y="1782391"/>
            <a:ext cx="4687682" cy="4642522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4AC943-62E1-EB5C-6626-7F6F55F0F4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87" t="12724" r="5862" b="12992"/>
          <a:stretch/>
        </p:blipFill>
        <p:spPr>
          <a:xfrm>
            <a:off x="7199518" y="4070329"/>
            <a:ext cx="4687682" cy="11184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6C4935-BDA8-BC31-20BC-1E24D93332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2" t="14945" r="13753" b="12577"/>
          <a:stretch/>
        </p:blipFill>
        <p:spPr>
          <a:xfrm>
            <a:off x="7478384" y="5553818"/>
            <a:ext cx="4101763" cy="668326"/>
          </a:xfrm>
          <a:prstGeom prst="rect">
            <a:avLst/>
          </a:prstGeo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7CABF930-1B1A-C242-1F35-6CD0AB3CCC6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8203398" y="1813292"/>
            <a:ext cx="2511831" cy="1998662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002B3A-E67F-178B-2C6D-7D15DDCEAC37}"/>
              </a:ext>
            </a:extLst>
          </p:cNvPr>
          <p:cNvCxnSpPr/>
          <p:nvPr/>
        </p:nvCxnSpPr>
        <p:spPr>
          <a:xfrm flipV="1">
            <a:off x="5320145" y="3176649"/>
            <a:ext cx="2885704" cy="14529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CF57F1-39BD-0F5F-F87D-79AFDAC4FFE6}"/>
              </a:ext>
            </a:extLst>
          </p:cNvPr>
          <p:cNvCxnSpPr>
            <a:stCxn id="21" idx="2"/>
          </p:cNvCxnSpPr>
          <p:nvPr/>
        </p:nvCxnSpPr>
        <p:spPr>
          <a:xfrm flipH="1">
            <a:off x="9459313" y="3811954"/>
            <a:ext cx="1" cy="2583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7A090A-E12C-5934-239C-6BB52979172B}"/>
              </a:ext>
            </a:extLst>
          </p:cNvPr>
          <p:cNvCxnSpPr/>
          <p:nvPr/>
        </p:nvCxnSpPr>
        <p:spPr>
          <a:xfrm flipH="1">
            <a:off x="9459312" y="5227344"/>
            <a:ext cx="1" cy="2583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8BA63AA-939A-CB30-E824-BAAE2238CBD2}"/>
              </a:ext>
            </a:extLst>
          </p:cNvPr>
          <p:cNvSpPr txBox="1"/>
          <p:nvPr/>
        </p:nvSpPr>
        <p:spPr>
          <a:xfrm>
            <a:off x="5063392" y="-15656"/>
            <a:ext cx="3336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1192606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E4F45-8C28-E412-F203-5A56E428B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0885" y="712520"/>
            <a:ext cx="2439884" cy="590452"/>
          </a:xfrm>
        </p:spPr>
        <p:txBody>
          <a:bodyPr/>
          <a:lstStyle/>
          <a:p>
            <a:r>
              <a:rPr lang="en-US" dirty="0"/>
              <a:t>A/E’s response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A7A94-407A-F0A8-E70B-D1F235D36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2" y="797804"/>
            <a:ext cx="3943627" cy="823912"/>
          </a:xfrm>
        </p:spPr>
        <p:txBody>
          <a:bodyPr/>
          <a:lstStyle/>
          <a:p>
            <a:r>
              <a:rPr lang="en-US" dirty="0"/>
              <a:t>Check Drawings to confirm accuracy. In this example: A5.01 Exterior Elevations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DAD2958-56EB-BF43-5EA0-264C70DFE99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042257" y="2220686"/>
            <a:ext cx="4958919" cy="3380220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4C180C-AE7B-ABD8-2BBB-BEF79955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192A2-9B24-B955-793C-E1FD095F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4C5FD1-5077-C146-0673-018CD985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7374915-211A-D715-9D58-B920063D1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60914" y="1621716"/>
            <a:ext cx="5631772" cy="486015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69811B8-D188-FC1C-0319-D25BF940A8C9}"/>
              </a:ext>
            </a:extLst>
          </p:cNvPr>
          <p:cNvSpPr/>
          <p:nvPr/>
        </p:nvSpPr>
        <p:spPr>
          <a:xfrm>
            <a:off x="2517569" y="4348992"/>
            <a:ext cx="2743200" cy="2842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546839-35C1-F9DF-F526-60AC96FF1230}"/>
              </a:ext>
            </a:extLst>
          </p:cNvPr>
          <p:cNvSpPr/>
          <p:nvPr/>
        </p:nvSpPr>
        <p:spPr>
          <a:xfrm>
            <a:off x="7517081" y="4245429"/>
            <a:ext cx="2980706" cy="1068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FFE9D46-1F34-5EBD-5AB3-D97428D62F2D}"/>
              </a:ext>
            </a:extLst>
          </p:cNvPr>
          <p:cNvSpPr/>
          <p:nvPr/>
        </p:nvSpPr>
        <p:spPr>
          <a:xfrm>
            <a:off x="5522026" y="797804"/>
            <a:ext cx="1692234" cy="58430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C118874-B76D-0CF5-E6D1-2618BC7085B6}"/>
              </a:ext>
            </a:extLst>
          </p:cNvPr>
          <p:cNvSpPr/>
          <p:nvPr/>
        </p:nvSpPr>
        <p:spPr>
          <a:xfrm>
            <a:off x="2458192" y="4952010"/>
            <a:ext cx="2072244" cy="2842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697AFA-A309-5A56-9086-8FF038F4EA47}"/>
              </a:ext>
            </a:extLst>
          </p:cNvPr>
          <p:cNvSpPr txBox="1"/>
          <p:nvPr/>
        </p:nvSpPr>
        <p:spPr>
          <a:xfrm>
            <a:off x="5063392" y="-15656"/>
            <a:ext cx="3336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2062172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E4F45-8C28-E412-F203-5A56E428B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4619" y="1487683"/>
            <a:ext cx="3752107" cy="1187532"/>
          </a:xfrm>
        </p:spPr>
        <p:txBody>
          <a:bodyPr/>
          <a:lstStyle/>
          <a:p>
            <a:r>
              <a:rPr lang="en-US" dirty="0"/>
              <a:t>Project Team directs subcontractor on required changes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A7A94-407A-F0A8-E70B-D1F235D36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2" y="1382109"/>
            <a:ext cx="4393901" cy="1260145"/>
          </a:xfrm>
        </p:spPr>
        <p:txBody>
          <a:bodyPr/>
          <a:lstStyle/>
          <a:p>
            <a:r>
              <a:rPr lang="en-US" dirty="0"/>
              <a:t>Create revision to closed submittal, attach photo of correct sample, provide tracking &amp; and await approval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4C180C-AE7B-ABD8-2BBB-BEF79955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192A2-9B24-B955-793C-E1FD095F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4C5FD1-5077-C146-0673-018CD985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FFE9D46-1F34-5EBD-5AB3-D97428D62F2D}"/>
              </a:ext>
            </a:extLst>
          </p:cNvPr>
          <p:cNvSpPr/>
          <p:nvPr/>
        </p:nvSpPr>
        <p:spPr>
          <a:xfrm>
            <a:off x="5522026" y="797804"/>
            <a:ext cx="1692234" cy="58430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697AFA-A309-5A56-9086-8FF038F4EA47}"/>
              </a:ext>
            </a:extLst>
          </p:cNvPr>
          <p:cNvSpPr txBox="1"/>
          <p:nvPr/>
        </p:nvSpPr>
        <p:spPr>
          <a:xfrm>
            <a:off x="5063392" y="-15656"/>
            <a:ext cx="3336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Example 2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9F0A021-D90F-E9A1-D5C0-4A80AAB802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03477" y="2700015"/>
            <a:ext cx="2629395" cy="3412621"/>
          </a:xfr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DBF20947-B29F-8FE4-3E1C-96A7C7E139B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20088" y="2747828"/>
            <a:ext cx="3996986" cy="3132460"/>
          </a:xfr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2573BC4D-6F58-A7C1-11CF-AB8FE3865810}"/>
              </a:ext>
            </a:extLst>
          </p:cNvPr>
          <p:cNvSpPr/>
          <p:nvPr/>
        </p:nvSpPr>
        <p:spPr>
          <a:xfrm>
            <a:off x="7451767" y="5332021"/>
            <a:ext cx="409699" cy="374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EDC8CF-0E3E-49F2-AEC9-5C42C6FF8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6888" y="5068929"/>
            <a:ext cx="2829837" cy="146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30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Importance of Submittal Due Dates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420124-E2DA-D819-8C42-5DA3603E2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61" y="2690320"/>
            <a:ext cx="3924300" cy="823912"/>
          </a:xfrm>
        </p:spPr>
        <p:txBody>
          <a:bodyPr>
            <a:normAutofit fontScale="25000" lnSpcReduction="20000"/>
          </a:bodyPr>
          <a:lstStyle/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56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Keeps Project on Schedule</a:t>
            </a:r>
            <a:endParaRPr lang="en-US" sz="5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56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Allows Time for Revisions</a:t>
            </a:r>
            <a:endParaRPr lang="en-US" sz="5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56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Prevents Delays and Cost Overruns</a:t>
            </a:r>
            <a:endParaRPr lang="en-US" sz="5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66FFE65-BE08-0C85-2DFB-E7CCA20E9F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94869" y="3755724"/>
            <a:ext cx="3186682" cy="2600626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29DC4B6-074C-1907-8E49-F590E59C3C0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11052" r="659"/>
          <a:stretch/>
        </p:blipFill>
        <p:spPr>
          <a:xfrm>
            <a:off x="5135867" y="2522708"/>
            <a:ext cx="6949465" cy="51749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08F626-27F5-E054-B1CF-755518A78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973" y="3345166"/>
            <a:ext cx="5880536" cy="301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88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 Time and Submittal Prioritization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420124-E2DA-D819-8C42-5DA3603E2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090757"/>
            <a:ext cx="5822496" cy="3541612"/>
          </a:xfrm>
        </p:spPr>
        <p:txBody>
          <a:bodyPr>
            <a:normAutofit fontScale="55000" lnSpcReduction="20000"/>
          </a:bodyPr>
          <a:lstStyle/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285750" indent="-285750">
              <a:lnSpc>
                <a:spcPct val="2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2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Rooftop Units (RTUs): Longer lead times may require early submittals.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2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E.g. Electrical Gear: Critical path item, prioritize for timely approvals. Lead times 26-52 weeks in year 2023</a:t>
            </a:r>
          </a:p>
          <a:p>
            <a:pPr marL="285750" indent="-285750">
              <a:lnSpc>
                <a:spcPct val="2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200" kern="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 Storefront Doors: after approval determined to have 12-week lead time, subcontractor suggested alternate which was submitted and approved for subcontractor to meet dates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20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2148840"/>
            <a:ext cx="4179570" cy="1715531"/>
          </a:xfrm>
        </p:spPr>
        <p:txBody>
          <a:bodyPr/>
          <a:lstStyle/>
          <a:p>
            <a:r>
              <a:rPr lang="en-US" sz="6600" dirty="0"/>
              <a:t>RFI</a:t>
            </a:r>
            <a:r>
              <a:rPr lang="en-US" sz="4800" dirty="0"/>
              <a:t>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515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2148840"/>
            <a:ext cx="4179570" cy="1715531"/>
          </a:xfrm>
        </p:spPr>
        <p:txBody>
          <a:bodyPr/>
          <a:lstStyle/>
          <a:p>
            <a:r>
              <a:rPr lang="en-US" sz="4800" dirty="0"/>
              <a:t>Submittals</a:t>
            </a:r>
          </a:p>
        </p:txBody>
      </p:sp>
    </p:spTree>
    <p:extLst>
      <p:ext uri="{BB962C8B-B14F-4D97-AF65-F5344CB8AC3E}">
        <p14:creationId xmlns:p14="http://schemas.microsoft.com/office/powerpoint/2010/main" val="379728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RFI?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420124-E2DA-D819-8C42-5DA3603E2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RFI (Request for Information) is a formal document used in construction projects to seek clarification or request additional information about project details, plans, specifications, or materials. It facilitates communication and resolution of uncertainties.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62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Contents of an RFI Submission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Elements to Include: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420124-E2DA-D819-8C42-5DA3603E2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400922" cy="2181886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 Roof Name, Number, Location, and Column Lines.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Photos: Visual documentation of the issue or question.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Marked-up Plan: Clearly indicate the area of concern or inquiry.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Detailed Description: Explain the issue or request for information.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Potential Solution: Offer suggestions or proposed solutions when applicable.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61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004" y="119186"/>
            <a:ext cx="5111750" cy="661803"/>
          </a:xfrm>
        </p:spPr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Sample RFI Submission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79101-9CA6-4106-913D-0D4FF19DD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379" y="921197"/>
            <a:ext cx="5555303" cy="12697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AZ5B RFI #49: Overhead Door Design Conflict</a:t>
            </a:r>
          </a:p>
          <a:p>
            <a:r>
              <a:rPr lang="en-US" dirty="0"/>
              <a:t>The overhead door subcontractor called after a site visit and notified us a conflict </a:t>
            </a:r>
          </a:p>
          <a:p>
            <a:r>
              <a:rPr lang="en-US" dirty="0"/>
              <a:t>with the proposed door design and the already installed roof drain piping.</a:t>
            </a:r>
          </a:p>
          <a:p>
            <a:r>
              <a:rPr lang="en-US" dirty="0"/>
              <a:t>See Below: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A327B3-D45F-CF1D-BCAC-643C213EB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42"/>
          <a:stretch/>
        </p:blipFill>
        <p:spPr>
          <a:xfrm>
            <a:off x="1499354" y="2149939"/>
            <a:ext cx="3701409" cy="44806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B8DFE1C-391D-DEA0-9CD9-65D3D176E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11388" r="659" b="11515"/>
          <a:stretch/>
        </p:blipFill>
        <p:spPr bwMode="auto">
          <a:xfrm>
            <a:off x="6351706" y="2190996"/>
            <a:ext cx="3884825" cy="429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061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004" y="119186"/>
            <a:ext cx="5111750" cy="661803"/>
          </a:xfrm>
        </p:spPr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Sample RFI Submission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79101-9CA6-4106-913D-0D4FF19DD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380" y="921197"/>
            <a:ext cx="3732442" cy="1465743"/>
          </a:xfrm>
        </p:spPr>
        <p:txBody>
          <a:bodyPr>
            <a:normAutofit/>
          </a:bodyPr>
          <a:lstStyle/>
          <a:p>
            <a:r>
              <a:rPr lang="en-US" dirty="0"/>
              <a:t>AZ5B RFI #49: Overhead Door Design Conflict</a:t>
            </a:r>
          </a:p>
          <a:p>
            <a:r>
              <a:rPr lang="en-US" dirty="0"/>
              <a:t>DH Pace suggested modifying design to</a:t>
            </a:r>
          </a:p>
          <a:p>
            <a:r>
              <a:rPr lang="en-US" dirty="0"/>
              <a:t>A horizontal track that would retreat below the drain pipes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6608E-A3FF-F2AE-9BF5-8F7DD5FF6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66826"/>
            <a:ext cx="4511431" cy="5090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F5119-ACD7-D2FE-8A64-C1084F597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98" y="2642259"/>
            <a:ext cx="5302751" cy="329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10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Distributing RFI responses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420124-E2DA-D819-8C42-5DA3603E2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4" y="3660774"/>
            <a:ext cx="5406861" cy="2235325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Team and distribution list are notified of RFI responses by assignees via Procore automated emails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 member to open RFI in Procore and review response for appropriateness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 the RFI.  The PM should already be distributing or discussing the response with the subcontractor, unless you are directed to do so yourself.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20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2148840"/>
            <a:ext cx="4179570" cy="1715531"/>
          </a:xfrm>
        </p:spPr>
        <p:txBody>
          <a:bodyPr/>
          <a:lstStyle/>
          <a:p>
            <a:r>
              <a:rPr lang="en-US" dirty="0"/>
              <a:t>General Directives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6662BB-126A-E48D-960E-DDB54E38B766}"/>
              </a:ext>
            </a:extLst>
          </p:cNvPr>
          <p:cNvSpPr txBox="1"/>
          <p:nvPr/>
        </p:nvSpPr>
        <p:spPr>
          <a:xfrm>
            <a:off x="3047505" y="2501246"/>
            <a:ext cx="6095010" cy="1855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Lessons Learned are insights gained from past projects, both successes and challenges, that can be used to improve future projects.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Importance: Tracking issues from job to job and logging them allows for continuous improvement and helps prevent the repetition of mistakes.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89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Understanding EOS General Directives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420124-E2DA-D819-8C42-5DA3603E2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4" y="3660773"/>
            <a:ext cx="5466237" cy="2080945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EOS General Directives are specific guidelines, policies, or instructions unique to EOS projects.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Location: tracked in the General Directives table found in Procore project: EOS Standards </a:t>
            </a:r>
            <a:r>
              <a:rPr lang="en-US" sz="1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Documents  #3. General Directives</a:t>
            </a:r>
            <a:endParaRPr lang="en-US" sz="1800" kern="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directives distributed by JSA via Preconstruction team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Importance: changes to design and implementation not necessarily  updated in construction plans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38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3A160-8865-59A5-E825-AEDF72DD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87D5F-4634-AEE7-FD8C-90D3C95D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FDE23-DCCA-FE13-A49E-1864D687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C5B99F-17D4-E288-7E46-96B923EC6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70" y="0"/>
            <a:ext cx="9966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77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3A160-8865-59A5-E825-AEDF72DD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87D5F-4634-AEE7-FD8C-90D3C95D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FDE23-DCCA-FE13-A49E-1864D687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465BE-C36B-E015-BDD2-06C0BEAB5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61" y="0"/>
            <a:ext cx="10006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7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3A160-8865-59A5-E825-AEDF72DD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87D5F-4634-AEE7-FD8C-90D3C95D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FDE23-DCCA-FE13-A49E-1864D687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5CBFED-56FA-95C3-C935-5A27333E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646" y="0"/>
            <a:ext cx="9896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8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Submittal?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420124-E2DA-D819-8C42-5DA3603E2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submittal is a formal document submitted by a contractor or supplier to the architect or project owner for approval. It includes detailed information about materials, products, and systems to be used in the project.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3A160-8865-59A5-E825-AEDF72DD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87D5F-4634-AEE7-FD8C-90D3C95D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FDE23-DCCA-FE13-A49E-1864D687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051733-D247-5A06-E257-05E981F1D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47" y="0"/>
            <a:ext cx="10868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80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3A160-8865-59A5-E825-AEDF72DD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87D5F-4634-AEE7-FD8C-90D3C95D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FDE23-DCCA-FE13-A49E-1864D687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62CDA-F072-07E7-7CBF-2BB3F6996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96" y="831272"/>
            <a:ext cx="8571241" cy="36084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498904-F1DA-6123-BD65-ABD304E0AFF6}"/>
              </a:ext>
            </a:extLst>
          </p:cNvPr>
          <p:cNvSpPr/>
          <p:nvPr/>
        </p:nvSpPr>
        <p:spPr>
          <a:xfrm>
            <a:off x="314696" y="2838202"/>
            <a:ext cx="8571240" cy="3087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F59579-3BBF-03BA-AE91-0FFBF6A9FA39}"/>
              </a:ext>
            </a:extLst>
          </p:cNvPr>
          <p:cNvSpPr txBox="1"/>
          <p:nvPr/>
        </p:nvSpPr>
        <p:spPr>
          <a:xfrm>
            <a:off x="9060708" y="1406370"/>
            <a:ext cx="2816596" cy="23083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Sinks are no longer the responsibility of the plumber; to be furnished and installed by the millwork sub.  Good idea to check PC’s matrix to see if </a:t>
            </a:r>
            <a:r>
              <a:rPr lang="en-US" dirty="0" err="1">
                <a:solidFill>
                  <a:srgbClr val="FF0000"/>
                </a:solidFill>
              </a:rPr>
              <a:t>AnCor</a:t>
            </a:r>
            <a:r>
              <a:rPr lang="en-US" dirty="0">
                <a:solidFill>
                  <a:srgbClr val="FF0000"/>
                </a:solidFill>
              </a:rPr>
              <a:t> is owed credit back for F&amp;I steel sinks.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DD15F2-F817-0DD0-A76F-4557A13334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76" r="8904"/>
          <a:stretch/>
        </p:blipFill>
        <p:spPr>
          <a:xfrm>
            <a:off x="8266215" y="4687727"/>
            <a:ext cx="3431969" cy="1531753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7787D3D8-C2E5-98D1-0F5C-1A834BF9619D}"/>
              </a:ext>
            </a:extLst>
          </p:cNvPr>
          <p:cNvSpPr/>
          <p:nvPr/>
        </p:nvSpPr>
        <p:spPr>
          <a:xfrm>
            <a:off x="10248405" y="3776353"/>
            <a:ext cx="225631" cy="55220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B4BD74-624C-071D-FC3C-45E66F072378}"/>
              </a:ext>
            </a:extLst>
          </p:cNvPr>
          <p:cNvSpPr/>
          <p:nvPr/>
        </p:nvSpPr>
        <p:spPr>
          <a:xfrm>
            <a:off x="8223662" y="5260769"/>
            <a:ext cx="2606634" cy="46085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Hand giving the thumbs up sign">
            <a:extLst>
              <a:ext uri="{FF2B5EF4-FFF2-40B4-BE49-F238E27FC236}">
                <a16:creationId xmlns:a16="http://schemas.microsoft.com/office/drawing/2014/main" id="{55B80524-1EC4-5E18-0A09-5AA87F373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36" t="8761" r="32624" b="20834"/>
          <a:stretch/>
        </p:blipFill>
        <p:spPr>
          <a:xfrm>
            <a:off x="10925793" y="4889596"/>
            <a:ext cx="676894" cy="93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69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2148840"/>
            <a:ext cx="4179570" cy="1715531"/>
          </a:xfrm>
        </p:spPr>
        <p:txBody>
          <a:bodyPr/>
          <a:lstStyle/>
          <a:p>
            <a:r>
              <a:rPr lang="en-US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2223009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Lessons Learned table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420124-E2DA-D819-8C42-5DA3603E2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Lessons Learned are insights gained from past projects, both successes and challenges, that can be used to improve future projects.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Location: tracked in the Lessons Learned table found in Procore project: EOS Standards </a:t>
            </a:r>
            <a:r>
              <a:rPr lang="en-US" sz="1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Documents  #1. Lesson Learned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Importance: Tracking issues from job to job and logging them allows for continuous improvement and helps prevent the repetition of mistakes.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30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3A160-8865-59A5-E825-AEDF72DD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87D5F-4634-AEE7-FD8C-90D3C95D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FDE23-DCCA-FE13-A49E-1864D687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FAD72-58A4-748A-01AE-BA042660C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489" y="391848"/>
            <a:ext cx="3943223" cy="632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3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3A160-8865-59A5-E825-AEDF72DD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87D5F-4634-AEE7-FD8C-90D3C95D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FDE23-DCCA-FE13-A49E-1864D687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96CB0-F8F2-40B9-41F1-C2DDEF0F9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648" y="1687263"/>
            <a:ext cx="9115288" cy="34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49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2148840"/>
            <a:ext cx="4179570" cy="1715531"/>
          </a:xfrm>
        </p:spPr>
        <p:txBody>
          <a:bodyPr/>
          <a:lstStyle/>
          <a:p>
            <a:r>
              <a:rPr lang="en-US" sz="4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Takeaways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E69605-31E4-E22F-7688-DF559DAA8A3B}"/>
              </a:ext>
            </a:extLst>
          </p:cNvPr>
          <p:cNvSpPr txBox="1"/>
          <p:nvPr/>
        </p:nvSpPr>
        <p:spPr>
          <a:xfrm>
            <a:off x="6572992" y="3811979"/>
            <a:ext cx="4310743" cy="255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effectLst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05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Submittals &amp; RFIs are essential for project documentation and quality control.</a:t>
            </a:r>
            <a:endParaRPr lang="en-US" sz="11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05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Understanding submittal types and actions is crucial.</a:t>
            </a:r>
            <a:endParaRPr lang="en-US" sz="11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05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Meeting submittal due dates &amp; </a:t>
            </a:r>
            <a:r>
              <a:rPr lang="en-US" sz="105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050" kern="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etting RFI answers</a:t>
            </a:r>
            <a:r>
              <a:rPr lang="en-US" sz="11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 project timelines.</a:t>
            </a:r>
            <a:endParaRPr lang="en-US" sz="11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05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 times affect submittal prioritization.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050" kern="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Subcontractors need to be reminded of how General Directives affect their scope and project team to ensure they’re implemented correctly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05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 to reflect on project challenges and record in Lessons Learned so </a:t>
            </a:r>
            <a:r>
              <a:rPr lang="en-US" sz="1050" kern="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050" kern="0" dirty="0">
              <a:solidFill>
                <a:schemeClr val="bg1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50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 of Common Submittals:</a:t>
            </a: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420124-E2DA-D819-8C42-5DA3603E2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6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 Data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6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Cutsheets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6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Shop Drawings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6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 Samples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5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614736"/>
            <a:ext cx="5111750" cy="1204912"/>
          </a:xfrm>
        </p:spPr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Understanding the Difference</a:t>
            </a: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420124-E2DA-D819-8C42-5DA3603E2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4" y="2485116"/>
            <a:ext cx="5947187" cy="3871233"/>
          </a:xfrm>
        </p:spPr>
        <p:txBody>
          <a:bodyPr>
            <a:normAutofit fontScale="32500" lnSpcReduction="20000"/>
          </a:bodyPr>
          <a:lstStyle/>
          <a:p>
            <a:pPr marL="685800" marR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685800" marR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742950" marR="0" lvl="1" indent="-28575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4300" kern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 Data: Detailed information about a product's characteristics, performance, and compliance with project requirements.</a:t>
            </a:r>
            <a:endParaRPr lang="en-US" sz="43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4300" kern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Cutsheets: Single-page summaries of product data, often provided by manufacturers.</a:t>
            </a:r>
            <a:endParaRPr lang="en-US" sz="43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4300" kern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Shop Drawings: Detailed drawings or diagrams showing how a product will be installed or integrated into the project.</a:t>
            </a:r>
          </a:p>
          <a:p>
            <a:pPr marL="742950" marR="0" lvl="1" indent="-28575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4300" kern="0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Samples: representations of materials to be utilized for the project to be physically reviewed by Architect</a:t>
            </a:r>
            <a:endParaRPr lang="en-US" sz="43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5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Where to Find Required Submittals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420124-E2DA-D819-8C42-5DA3603E2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614678" cy="2253138"/>
          </a:xfrm>
        </p:spPr>
        <p:txBody>
          <a:bodyPr>
            <a:normAutofit/>
          </a:bodyPr>
          <a:lstStyle/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Specifications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Construction Documents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kern="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 Projects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Industry Standards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0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Reviewing Submittals Before Submission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420124-E2DA-D819-8C42-5DA3603E2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614678" cy="2253138"/>
          </a:xfrm>
        </p:spPr>
        <p:txBody>
          <a:bodyPr>
            <a:normAutofit/>
          </a:bodyPr>
          <a:lstStyle/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Accuracy and Completeness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Compliance with Project Requirements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Appropriate Signatures and Seals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9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576" y="789709"/>
            <a:ext cx="5111750" cy="465860"/>
          </a:xfrm>
        </p:spPr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Submission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DBF868-2ABF-5691-C632-2CD12D70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049" y="136525"/>
            <a:ext cx="4562031" cy="65789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4D7478-31CA-7DE1-7312-04F3D1DEBC4C}"/>
              </a:ext>
            </a:extLst>
          </p:cNvPr>
          <p:cNvSpPr/>
          <p:nvPr/>
        </p:nvSpPr>
        <p:spPr>
          <a:xfrm>
            <a:off x="7341132" y="877847"/>
            <a:ext cx="2533200" cy="3014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D47B24-FD73-2FEA-41A6-5C146F48BA44}"/>
              </a:ext>
            </a:extLst>
          </p:cNvPr>
          <p:cNvSpPr/>
          <p:nvPr/>
        </p:nvSpPr>
        <p:spPr>
          <a:xfrm>
            <a:off x="9512064" y="1246271"/>
            <a:ext cx="1045102" cy="3014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D42752-4DBD-064E-9B94-79922A524090}"/>
              </a:ext>
            </a:extLst>
          </p:cNvPr>
          <p:cNvSpPr/>
          <p:nvPr/>
        </p:nvSpPr>
        <p:spPr>
          <a:xfrm>
            <a:off x="9512065" y="1997694"/>
            <a:ext cx="801654" cy="3014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A0F8AC-9A18-FFA8-3415-01ED67706FAF}"/>
              </a:ext>
            </a:extLst>
          </p:cNvPr>
          <p:cNvSpPr/>
          <p:nvPr/>
        </p:nvSpPr>
        <p:spPr>
          <a:xfrm>
            <a:off x="7368639" y="1997694"/>
            <a:ext cx="736270" cy="3014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6FC2E4-5E34-4996-F67A-D9B8CEF43DF4}"/>
              </a:ext>
            </a:extLst>
          </p:cNvPr>
          <p:cNvSpPr/>
          <p:nvPr/>
        </p:nvSpPr>
        <p:spPr>
          <a:xfrm>
            <a:off x="8440352" y="1997694"/>
            <a:ext cx="736270" cy="3014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40379D-4B49-F3A6-67F4-4452D53F9F73}"/>
              </a:ext>
            </a:extLst>
          </p:cNvPr>
          <p:cNvSpPr/>
          <p:nvPr/>
        </p:nvSpPr>
        <p:spPr>
          <a:xfrm>
            <a:off x="10567197" y="1614695"/>
            <a:ext cx="1124060" cy="3014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7DB77D-99B7-594D-3BD0-E33740101019}"/>
              </a:ext>
            </a:extLst>
          </p:cNvPr>
          <p:cNvSpPr/>
          <p:nvPr/>
        </p:nvSpPr>
        <p:spPr>
          <a:xfrm>
            <a:off x="8465192" y="1614695"/>
            <a:ext cx="993504" cy="3014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5959F8-8BA5-AD96-A98C-7F14AC639CD1}"/>
              </a:ext>
            </a:extLst>
          </p:cNvPr>
          <p:cNvSpPr/>
          <p:nvPr/>
        </p:nvSpPr>
        <p:spPr>
          <a:xfrm>
            <a:off x="7341132" y="1614695"/>
            <a:ext cx="1124060" cy="3014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7D395F-F612-928D-1BE6-24A668DE786C}"/>
              </a:ext>
            </a:extLst>
          </p:cNvPr>
          <p:cNvSpPr/>
          <p:nvPr/>
        </p:nvSpPr>
        <p:spPr>
          <a:xfrm>
            <a:off x="10552145" y="2299153"/>
            <a:ext cx="1124059" cy="35832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5405ED-6736-5FAB-129F-8DFD43AC489A}"/>
              </a:ext>
            </a:extLst>
          </p:cNvPr>
          <p:cNvSpPr/>
          <p:nvPr/>
        </p:nvSpPr>
        <p:spPr>
          <a:xfrm>
            <a:off x="7763385" y="6107237"/>
            <a:ext cx="1045102" cy="3014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58D474-3C23-F146-69D1-127FD1A9FF30}"/>
              </a:ext>
            </a:extLst>
          </p:cNvPr>
          <p:cNvSpPr txBox="1"/>
          <p:nvPr/>
        </p:nvSpPr>
        <p:spPr>
          <a:xfrm>
            <a:off x="7830444" y="6146577"/>
            <a:ext cx="605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A/E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986F0ED-4FDC-10E9-1992-13D5468EFDD3}"/>
              </a:ext>
            </a:extLst>
          </p:cNvPr>
          <p:cNvCxnSpPr/>
          <p:nvPr/>
        </p:nvCxnSpPr>
        <p:spPr>
          <a:xfrm>
            <a:off x="9982200" y="5980153"/>
            <a:ext cx="331519" cy="2778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CAD7D1E-F952-4430-2F44-5A2BA27044A4}"/>
              </a:ext>
            </a:extLst>
          </p:cNvPr>
          <p:cNvSpPr txBox="1"/>
          <p:nvPr/>
        </p:nvSpPr>
        <p:spPr>
          <a:xfrm>
            <a:off x="9625408" y="5743270"/>
            <a:ext cx="1045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 week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0D0DFD9-E46C-F723-FA76-3BE8005A0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1" y="2478314"/>
            <a:ext cx="7190828" cy="2198905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7DECFAA7-4034-488F-C806-C1720F021740}"/>
              </a:ext>
            </a:extLst>
          </p:cNvPr>
          <p:cNvSpPr/>
          <p:nvPr/>
        </p:nvSpPr>
        <p:spPr>
          <a:xfrm>
            <a:off x="6347361" y="2725387"/>
            <a:ext cx="883688" cy="80665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Understanding Submittal Actions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420124-E2DA-D819-8C42-5DA3603E2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614678" cy="2253138"/>
          </a:xfrm>
        </p:spPr>
        <p:txBody>
          <a:bodyPr>
            <a:normAutofit/>
          </a:bodyPr>
          <a:lstStyle/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Approved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Approved as Noted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Revise and Resubmit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Rejected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Action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95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{8F11F9E9-FA90-4169-A86B-0DA545AAC42C}tf67328976_win32</Template>
  <TotalTime>12021</TotalTime>
  <Words>1066</Words>
  <Application>Microsoft Office PowerPoint</Application>
  <PresentationFormat>Widescreen</PresentationFormat>
  <Paragraphs>198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Segoe UI</vt:lpstr>
      <vt:lpstr>Symbol</vt:lpstr>
      <vt:lpstr>Tenorite</vt:lpstr>
      <vt:lpstr>Office Theme</vt:lpstr>
      <vt:lpstr>   Submittals, RFIs &amp; Other EOS Items: A Comprehensive Guide</vt:lpstr>
      <vt:lpstr>Submittals</vt:lpstr>
      <vt:lpstr>What is a Submittal?</vt:lpstr>
      <vt:lpstr> List of Common Submittals:</vt:lpstr>
      <vt:lpstr>Understanding the Difference</vt:lpstr>
      <vt:lpstr>Where to Find Required Submittals</vt:lpstr>
      <vt:lpstr>Reviewing Submittals Before Submission</vt:lpstr>
      <vt:lpstr>Submission</vt:lpstr>
      <vt:lpstr>Understanding Submittal Actions</vt:lpstr>
      <vt:lpstr>Revise and Resubmit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Importance of Submittal Due Dates</vt:lpstr>
      <vt:lpstr>Lead Time and Submittal Prioritization Examples:</vt:lpstr>
      <vt:lpstr>RFIs</vt:lpstr>
      <vt:lpstr>What is an RFI?</vt:lpstr>
      <vt:lpstr>Contents of an RFI Submission Key Elements to Include:</vt:lpstr>
      <vt:lpstr>Sample RFI Submission</vt:lpstr>
      <vt:lpstr>Sample RFI Submission</vt:lpstr>
      <vt:lpstr>Distributing RFI responses </vt:lpstr>
      <vt:lpstr>General Directives</vt:lpstr>
      <vt:lpstr>Understanding EOS General Directives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</vt:lpstr>
      <vt:lpstr>Lessons Learned table</vt:lpstr>
      <vt:lpstr>PowerPoint Presentation</vt:lpstr>
      <vt:lpstr>PowerPoint Presentation</vt:lpstr>
      <vt:lpstr>Takeaways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:  Punchlist Tool</dc:title>
  <dc:creator>Colin Bragg</dc:creator>
  <cp:lastModifiedBy>Katherine Woods</cp:lastModifiedBy>
  <cp:revision>9</cp:revision>
  <dcterms:created xsi:type="dcterms:W3CDTF">2023-05-15T18:52:15Z</dcterms:created>
  <dcterms:modified xsi:type="dcterms:W3CDTF">2023-10-11T19:02:18Z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